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9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0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1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4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1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drawings/drawing2.xml" ContentType="application/vnd.openxmlformats-officedocument.drawingml.chartshapes+xml"/>
  <Override PartName="/ppt/charts/chart4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5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51.xml" ContentType="application/vnd.openxmlformats-officedocument.drawingml.chart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charts/chart54.xml" ContentType="application/vnd.openxmlformats-officedocument.drawingml.chart+xml"/>
  <Override PartName="/ppt/charts/chart55.xml" ContentType="application/vnd.openxmlformats-officedocument.drawingml.chart+xml"/>
  <Override PartName="/ppt/charts/chart56.xml" ContentType="application/vnd.openxmlformats-officedocument.drawingml.chart+xml"/>
  <Override PartName="/ppt/charts/chart57.xml" ContentType="application/vnd.openxmlformats-officedocument.drawingml.chart+xml"/>
  <Override PartName="/ppt/charts/chart58.xml" ContentType="application/vnd.openxmlformats-officedocument.drawingml.chart+xml"/>
  <Override PartName="/ppt/charts/chart59.xml" ContentType="application/vnd.openxmlformats-officedocument.drawingml.chart+xml"/>
  <Override PartName="/ppt/charts/chart60.xml" ContentType="application/vnd.openxmlformats-officedocument.drawingml.chart+xml"/>
  <Override PartName="/ppt/charts/chart61.xml" ContentType="application/vnd.openxmlformats-officedocument.drawingml.chart+xml"/>
  <Override PartName="/ppt/charts/chart62.xml" ContentType="application/vnd.openxmlformats-officedocument.drawingml.chart+xml"/>
  <Override PartName="/ppt/charts/chart63.xml" ContentType="application/vnd.openxmlformats-officedocument.drawingml.chart+xml"/>
  <Override PartName="/ppt/charts/chart64.xml" ContentType="application/vnd.openxmlformats-officedocument.drawingml.chart+xml"/>
  <Override PartName="/ppt/charts/chart65.xml" ContentType="application/vnd.openxmlformats-officedocument.drawingml.chart+xml"/>
  <Override PartName="/ppt/charts/chart66.xml" ContentType="application/vnd.openxmlformats-officedocument.drawingml.chart+xml"/>
  <Override PartName="/ppt/charts/chart67.xml" ContentType="application/vnd.openxmlformats-officedocument.drawingml.chart+xml"/>
  <Override PartName="/ppt/charts/chart68.xml" ContentType="application/vnd.openxmlformats-officedocument.drawingml.chart+xml"/>
  <Override PartName="/ppt/charts/chart69.xml" ContentType="application/vnd.openxmlformats-officedocument.drawingml.chart+xml"/>
  <Override PartName="/ppt/charts/chart70.xml" ContentType="application/vnd.openxmlformats-officedocument.drawingml.chart+xml"/>
  <Override PartName="/ppt/charts/chart7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72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73.xml" ContentType="application/vnd.openxmlformats-officedocument.drawingml.chart+xml"/>
  <Override PartName="/ppt/charts/chart74.xml" ContentType="application/vnd.openxmlformats-officedocument.drawingml.chart+xml"/>
  <Override PartName="/ppt/charts/chart75.xml" ContentType="application/vnd.openxmlformats-officedocument.drawingml.chart+xml"/>
  <Override PartName="/ppt/charts/chart76.xml" ContentType="application/vnd.openxmlformats-officedocument.drawingml.chart+xml"/>
  <Override PartName="/ppt/drawings/drawing3.xml" ContentType="application/vnd.openxmlformats-officedocument.drawingml.chartshapes+xml"/>
  <Override PartName="/ppt/charts/chart7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78.xml" ContentType="application/vnd.openxmlformats-officedocument.drawingml.chart+xml"/>
  <Override PartName="/ppt/charts/chart79.xml" ContentType="application/vnd.openxmlformats-officedocument.drawingml.chart+xml"/>
  <Override PartName="/ppt/charts/chart80.xml" ContentType="application/vnd.openxmlformats-officedocument.drawingml.chart+xml"/>
  <Override PartName="/ppt/charts/chart81.xml" ContentType="application/vnd.openxmlformats-officedocument.drawingml.chart+xml"/>
  <Override PartName="/ppt/charts/chart8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A5A5A5"/>
    <a:srgbClr val="5089BC"/>
    <a:srgbClr val="97B9E0"/>
    <a:srgbClr val="9ABADD"/>
    <a:srgbClr val="264478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345" autoAdjust="0"/>
    <p:restoredTop sz="94660"/>
  </p:normalViewPr>
  <p:slideViewPr>
    <p:cSldViewPr snapToGrid="0">
      <p:cViewPr>
        <p:scale>
          <a:sx n="75" d="100"/>
          <a:sy n="75" d="100"/>
        </p:scale>
        <p:origin x="3396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0.xlsx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1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2.xlsx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3.xlsx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4.xlsx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.xlsx"/></Relationships>
</file>

<file path=ppt/charts/_rels/chart5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6.xlsx"/></Relationships>
</file>

<file path=ppt/charts/_rels/chart5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7.xlsx"/></Relationships>
</file>

<file path=ppt/charts/_rels/chart5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8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9.xlsx"/></Relationships>
</file>

<file path=ppt/charts/_rels/chart6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0.xlsx"/></Relationships>
</file>

<file path=ppt/charts/_rels/chart6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1.xlsx"/></Relationships>
</file>

<file path=ppt/charts/_rels/chart6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2.xlsx"/></Relationships>
</file>

<file path=ppt/charts/_rels/chart6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3.xlsx"/></Relationships>
</file>

<file path=ppt/charts/_rels/chart6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4.xlsx"/></Relationships>
</file>

<file path=ppt/charts/_rels/chart6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5.xlsx"/></Relationships>
</file>

<file path=ppt/charts/_rels/chart6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6.xlsx"/></Relationships>
</file>

<file path=ppt/charts/_rels/chart6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7.xlsx"/></Relationships>
</file>

<file path=ppt/charts/_rels/chart6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8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9.xlsx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0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1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7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2.xlsx"/></Relationships>
</file>

<file path=ppt/charts/_rels/chart7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3.xlsx"/></Relationships>
</file>

<file path=ppt/charts/_rels/chart7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4.xlsx"/></Relationships>
</file>

<file path=ppt/charts/_rels/chart7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75.xlsx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6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7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7.xlsx"/></Relationships>
</file>

<file path=ppt/charts/_rels/chart7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8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9.xlsx"/></Relationships>
</file>

<file path=ppt/charts/_rels/chart8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0.xlsx"/></Relationships>
</file>

<file path=ppt/charts/_rels/chart8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1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1"/>
              </a:solidFill>
            </a:ln>
          </c:spPr>
          <c:invertIfNegative val="0"/>
          <c:dLbls>
            <c:dLbl>
              <c:idx val="0"/>
              <c:layout>
                <c:manualLayout>
                  <c:x val="9.9884274610369639E-18"/>
                  <c:y val="-7.5676635524042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713-482D-A57C-92179757E649}"/>
                </c:ext>
              </c:extLst>
            </c:dLbl>
            <c:dLbl>
              <c:idx val="1"/>
              <c:layout>
                <c:manualLayout>
                  <c:x val="2.1793184396079978E-2"/>
                  <c:y val="-8.32442990764471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13-482D-A57C-92179757E649}"/>
                </c:ext>
              </c:extLst>
            </c:dLbl>
            <c:dLbl>
              <c:idx val="2"/>
              <c:layout>
                <c:manualLayout>
                  <c:x val="0"/>
                  <c:y val="-5.2973644866829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713-482D-A57C-92179757E6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962.3</c:v>
                </c:pt>
                <c:pt idx="1">
                  <c:v>989.6</c:v>
                </c:pt>
                <c:pt idx="2">
                  <c:v>1016.6</c:v>
                </c:pt>
                <c:pt idx="3">
                  <c:v>1044.4000000000001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713-482D-A57C-92179757E6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8668672"/>
        <c:axId val="48671360"/>
      </c:barChart>
      <c:catAx>
        <c:axId val="48668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48671360"/>
        <c:crosses val="autoZero"/>
        <c:auto val="1"/>
        <c:lblAlgn val="ctr"/>
        <c:lblOffset val="100"/>
        <c:noMultiLvlLbl val="0"/>
      </c:catAx>
      <c:valAx>
        <c:axId val="486713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866867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54286964129485E-2"/>
          <c:y val="0.10053314708206826"/>
          <c:w val="0.94204571303587048"/>
          <c:h val="0.7341087375039664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132.30000000000001</c:v>
                </c:pt>
                <c:pt idx="1">
                  <c:v>140.6</c:v>
                </c:pt>
                <c:pt idx="2">
                  <c:v>148.5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710-4427-8C11-9B2F3C3B0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8122048"/>
        <c:axId val="878124344"/>
      </c:lineChart>
      <c:catAx>
        <c:axId val="8781220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78124344"/>
        <c:crosses val="autoZero"/>
        <c:auto val="1"/>
        <c:lblAlgn val="ctr"/>
        <c:lblOffset val="100"/>
        <c:noMultiLvlLbl val="0"/>
      </c:catAx>
      <c:valAx>
        <c:axId val="878124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8122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54286964129485E-2"/>
          <c:y val="0.10053314708206826"/>
          <c:w val="0.94204571303587048"/>
          <c:h val="0.7341087375039664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699</c:v>
                </c:pt>
                <c:pt idx="1">
                  <c:v>726</c:v>
                </c:pt>
                <c:pt idx="2">
                  <c:v>756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1B-4E2A-AB41-B2E240F97D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8122048"/>
        <c:axId val="878124344"/>
      </c:lineChart>
      <c:catAx>
        <c:axId val="8781220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78124344"/>
        <c:crosses val="autoZero"/>
        <c:auto val="1"/>
        <c:lblAlgn val="ctr"/>
        <c:lblOffset val="100"/>
        <c:noMultiLvlLbl val="0"/>
      </c:catAx>
      <c:valAx>
        <c:axId val="878124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8122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54286964129485E-2"/>
          <c:y val="0.10053314708206826"/>
          <c:w val="0.94204571303587048"/>
          <c:h val="0.7341087375039664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19.3</c:v>
                </c:pt>
                <c:pt idx="1">
                  <c:v>19.3</c:v>
                </c:pt>
                <c:pt idx="2">
                  <c:v>19.3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F4-4474-A384-2EBE232325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8122048"/>
        <c:axId val="878124344"/>
      </c:lineChart>
      <c:catAx>
        <c:axId val="8781220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78124344"/>
        <c:crosses val="autoZero"/>
        <c:auto val="1"/>
        <c:lblAlgn val="ctr"/>
        <c:lblOffset val="100"/>
        <c:noMultiLvlLbl val="0"/>
      </c:catAx>
      <c:valAx>
        <c:axId val="878124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8122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54286964129485E-2"/>
          <c:y val="0.1682408535996156"/>
          <c:w val="0.94204571303587048"/>
          <c:h val="0.4548132934105398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401.8</c:v>
                </c:pt>
                <c:pt idx="1">
                  <c:v>470</c:v>
                </c:pt>
                <c:pt idx="2">
                  <c:v>483.2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73C-4606-BA07-0E2FE89C14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8122048"/>
        <c:axId val="878124344"/>
      </c:lineChart>
      <c:catAx>
        <c:axId val="8781220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78124344"/>
        <c:crosses val="autoZero"/>
        <c:auto val="1"/>
        <c:lblAlgn val="ctr"/>
        <c:lblOffset val="100"/>
        <c:noMultiLvlLbl val="0"/>
      </c:catAx>
      <c:valAx>
        <c:axId val="878124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8122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190453669044202E-2"/>
          <c:y val="6.8873735461947527E-2"/>
          <c:w val="0.84361909266191182"/>
          <c:h val="0.8989851879891435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B05-4DC7-858F-07A6D48007D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B05-4DC7-858F-07A6D48007DC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5-4DC7-858F-07A6D48007DC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B05-4DC7-858F-07A6D48007DC}"/>
              </c:ext>
            </c:extLst>
          </c:dPt>
          <c:dLbls>
            <c:dLbl>
              <c:idx val="0"/>
              <c:layout>
                <c:manualLayout>
                  <c:x val="-5.3865324812150967E-3"/>
                  <c:y val="-0.1434440224215011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15 798,6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B05-4DC7-858F-07A6D48007D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2 057,4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B05-4DC7-858F-07A6D48007D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1 829,8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B05-4DC7-858F-07A6D48007DC}"/>
                </c:ext>
              </c:extLst>
            </c:dLbl>
            <c:dLbl>
              <c:idx val="3"/>
              <c:layout>
                <c:manualLayout>
                  <c:x val="-1.3466331203037495E-2"/>
                  <c:y val="-1.667953749087222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2 011,5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FB05-4DC7-858F-07A6D48007DC}"/>
                </c:ext>
              </c:extLst>
            </c:dLbl>
            <c:spPr>
              <a:noFill/>
              <a:ln w="12700" cap="flat" cmpd="sng" algn="ctr">
                <a:noFill/>
                <a:round/>
              </a:ln>
              <a:effectLst>
                <a:outerShdw blurRad="50800" dist="38100" dir="2700000" algn="tl" rotWithShape="0">
                  <a:srgbClr val="4A66AC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15798.6</c:v>
                </c:pt>
                <c:pt idx="1">
                  <c:v>9179</c:v>
                </c:pt>
                <c:pt idx="2">
                  <c:v>2500</c:v>
                </c:pt>
                <c:pt idx="3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B05-4DC7-858F-07A6D48007DC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10"/>
        <c:holeSize val="45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6B-4175-8012-031D0DFAC6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2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66</c:v>
                </c:pt>
                <c:pt idx="1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C2-4E3A-BA3E-ED052EFCA8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12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63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1B-4F5A-A2FB-AC55057004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16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500104847998461"/>
          <c:y val="0"/>
          <c:w val="0.56405978930812262"/>
          <c:h val="0.8962200165364528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0AC-4917-A3B5-C7009F68443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0AC-4917-A3B5-C7009F68443D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0AC-4917-A3B5-C7009F68443D}"/>
              </c:ext>
            </c:extLst>
          </c:dPt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11392.8</c:v>
                </c:pt>
                <c:pt idx="1">
                  <c:v>2689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0AC-4917-A3B5-C7009F6844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54"/>
        <c:holeSize val="54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b="0" i="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7681</c:v>
                </c:pt>
                <c:pt idx="1">
                  <c:v>7325.5</c:v>
                </c:pt>
                <c:pt idx="2">
                  <c:v>5818.1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CF-48CF-A153-C31B57BEEBC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4597.7</c:v>
                </c:pt>
                <c:pt idx="1">
                  <c:v>4499.6000000000004</c:v>
                </c:pt>
                <c:pt idx="2">
                  <c:v>4435.8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CF-48CF-A153-C31B57BEEBC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851.9</c:v>
                </c:pt>
                <c:pt idx="1">
                  <c:v>817.8</c:v>
                </c:pt>
                <c:pt idx="2">
                  <c:v>808.1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CF-48CF-A153-C31B57BEEBC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F4687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757</c:v>
                </c:pt>
                <c:pt idx="1">
                  <c:v>740.2</c:v>
                </c:pt>
                <c:pt idx="2">
                  <c:v>736.8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8CF-48CF-A153-C31B57BEEBCA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Столбец4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500</c:v>
                </c:pt>
                <c:pt idx="1">
                  <c:v>490</c:v>
                </c:pt>
                <c:pt idx="2">
                  <c:v>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CF-48CF-A153-C31B57BEEBCA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Столбец5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200</c:v>
                </c:pt>
                <c:pt idx="1">
                  <c:v>220</c:v>
                </c:pt>
                <c:pt idx="2">
                  <c:v>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8CF-48CF-A153-C31B57BEEB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100"/>
        <c:axId val="123419648"/>
        <c:axId val="123429632"/>
      </c:barChart>
      <c:catAx>
        <c:axId val="123419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3429632"/>
        <c:crosses val="autoZero"/>
        <c:auto val="1"/>
        <c:lblAlgn val="ctr"/>
        <c:lblOffset val="100"/>
        <c:noMultiLvlLbl val="0"/>
      </c:catAx>
      <c:valAx>
        <c:axId val="12342963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341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38100">
              <a:solidFill>
                <a:srgbClr val="002060"/>
              </a:solidFill>
            </a:ln>
          </c:spPr>
          <c:marker>
            <c:spPr>
              <a:solidFill>
                <a:schemeClr val="accent1"/>
              </a:solidFill>
              <a:ln w="38100">
                <a:solidFill>
                  <a:srgbClr val="002060"/>
                </a:solidFill>
              </a:ln>
            </c:spPr>
          </c:marker>
          <c:dPt>
            <c:idx val="0"/>
            <c:marker>
              <c:spPr>
                <a:solidFill>
                  <a:schemeClr val="accent1"/>
                </a:solidFill>
                <a:ln w="38100">
                  <a:solidFill>
                    <a:schemeClr val="accent1"/>
                  </a:solidFill>
                </a:ln>
              </c:spPr>
            </c:marker>
            <c:bubble3D val="0"/>
            <c:spPr>
              <a:ln w="38100"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A6F-4003-97AB-42A336FB1C00}"/>
              </c:ext>
            </c:extLst>
          </c:dPt>
          <c:dPt>
            <c:idx val="1"/>
            <c:marker>
              <c:spPr>
                <a:solidFill>
                  <a:schemeClr val="accent1"/>
                </a:solidFill>
                <a:ln w="38100">
                  <a:solidFill>
                    <a:schemeClr val="accent1"/>
                  </a:solidFill>
                </a:ln>
              </c:spPr>
            </c:marker>
            <c:bubble3D val="0"/>
            <c:spPr>
              <a:ln w="38100"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A6F-4003-97AB-42A336FB1C00}"/>
              </c:ext>
            </c:extLst>
          </c:dPt>
          <c:dPt>
            <c:idx val="2"/>
            <c:marker>
              <c:spPr>
                <a:solidFill>
                  <a:schemeClr val="accent1"/>
                </a:solidFill>
                <a:ln w="38100">
                  <a:solidFill>
                    <a:schemeClr val="accent1"/>
                  </a:solidFill>
                </a:ln>
              </c:spPr>
            </c:marker>
            <c:bubble3D val="0"/>
            <c:spPr>
              <a:ln w="38100"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7A6F-4003-97AB-42A336FB1C00}"/>
              </c:ext>
            </c:extLst>
          </c:dPt>
          <c:dPt>
            <c:idx val="3"/>
            <c:marker>
              <c:spPr>
                <a:solidFill>
                  <a:schemeClr val="accent1"/>
                </a:solidFill>
                <a:ln w="38100">
                  <a:solidFill>
                    <a:schemeClr val="accent1"/>
                  </a:solidFill>
                </a:ln>
              </c:spPr>
            </c:marker>
            <c:bubble3D val="0"/>
            <c:spPr>
              <a:ln w="38100"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7A6F-4003-97AB-42A336FB1C0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90,5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A6F-4003-97AB-42A336FB1C0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90,1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A6F-4003-97AB-42A336FB1C00}"/>
                </c:ext>
              </c:extLst>
            </c:dLbl>
            <c:dLbl>
              <c:idx val="2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 b="1"/>
                    </a:pPr>
                    <a:r>
                      <a:rPr lang="en-US" dirty="0"/>
                      <a:t>93,5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7A6F-4003-97AB-42A336FB1C0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96,6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A6F-4003-97AB-42A336FB1C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90.5</c:v>
                </c:pt>
                <c:pt idx="1">
                  <c:v>90.1</c:v>
                </c:pt>
                <c:pt idx="2">
                  <c:v>93.5</c:v>
                </c:pt>
                <c:pt idx="3">
                  <c:v>96.6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A6F-4003-97AB-42A336FB1C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8198400"/>
        <c:axId val="48204416"/>
      </c:lineChart>
      <c:catAx>
        <c:axId val="48198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48204416"/>
        <c:crosses val="autoZero"/>
        <c:auto val="1"/>
        <c:lblAlgn val="ctr"/>
        <c:lblOffset val="100"/>
        <c:noMultiLvlLbl val="0"/>
      </c:catAx>
      <c:valAx>
        <c:axId val="482044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81984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581,6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18C-4703-BA7E-51EAE8B36899}"/>
                </c:ext>
              </c:extLst>
            </c:dLbl>
            <c:dLbl>
              <c:idx val="1"/>
              <c:layout>
                <c:manualLayout>
                  <c:x val="3.4604173807469955E-3"/>
                  <c:y val="-4.233610146304438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defRPr>
                    </a:pPr>
                    <a:r>
                      <a:rPr lang="en-US" dirty="0"/>
                      <a:t>577,6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79820239756613"/>
                      <c:h val="6.4220609296248857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418C-4703-BA7E-51EAE8B36899}"/>
                </c:ext>
              </c:extLst>
            </c:dLbl>
            <c:dLbl>
              <c:idx val="2"/>
              <c:layout>
                <c:manualLayout>
                  <c:x val="-1.2687550979415939E-16"/>
                  <c:y val="-6.51324637892990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581,1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8C-4703-BA7E-51EAE8B368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581.6</c:v>
                </c:pt>
                <c:pt idx="1">
                  <c:v>577.6</c:v>
                </c:pt>
                <c:pt idx="2">
                  <c:v>581.1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18C-4703-BA7E-51EAE8B3689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4-418C-4703-BA7E-51EAE8B3689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5-418C-4703-BA7E-51EAE8B3689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solidFill>
              <a:srgbClr val="F4687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26.6</c:v>
                </c:pt>
                <c:pt idx="1">
                  <c:v>26.6</c:v>
                </c:pt>
                <c:pt idx="2">
                  <c:v>26.6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8C-4703-BA7E-51EAE8B36899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Ряд 5</c:v>
                </c:pt>
              </c:strCache>
            </c:strRef>
          </c:tx>
          <c:spPr>
            <a:solidFill>
              <a:srgbClr val="83838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7-418C-4703-BA7E-51EAE8B36899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Ряд 6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8-418C-4703-BA7E-51EAE8B36899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Ряд 7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  <c:pt idx="0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18C-4703-BA7E-51EAE8B36899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Ряд 8</c:v>
                </c:pt>
              </c:strCache>
            </c:strRef>
          </c:tx>
          <c:spPr>
            <a:solidFill>
              <a:srgbClr val="9ABADD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Лист1!$I$2:$I$4</c:f>
              <c:numCache>
                <c:formatCode>General</c:formatCode>
                <c:ptCount val="3"/>
                <c:pt idx="0">
                  <c:v>2.4</c:v>
                </c:pt>
                <c:pt idx="1">
                  <c:v>1.8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18C-4703-BA7E-51EAE8B368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"/>
        <c:overlap val="100"/>
        <c:axId val="123787520"/>
        <c:axId val="123469824"/>
      </c:barChart>
      <c:catAx>
        <c:axId val="1237875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3469824"/>
        <c:crosses val="autoZero"/>
        <c:auto val="1"/>
        <c:lblAlgn val="ctr"/>
        <c:lblOffset val="100"/>
        <c:noMultiLvlLbl val="0"/>
      </c:catAx>
      <c:valAx>
        <c:axId val="123469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3787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97B9E0"/>
            </a:solidFill>
          </c:spPr>
          <c:dPt>
            <c:idx val="0"/>
            <c:bubble3D val="0"/>
            <c:spPr>
              <a:solidFill>
                <a:srgbClr val="5089BC"/>
              </a:solidFill>
            </c:spPr>
            <c:extLst>
              <c:ext xmlns:c16="http://schemas.microsoft.com/office/drawing/2014/chart" uri="{C3380CC4-5D6E-409C-BE32-E72D297353CC}">
                <c16:uniqueId val="{00000002-6EE6-4F6C-A9E6-8EFC0C7D3FDC}"/>
              </c:ext>
            </c:extLst>
          </c:dPt>
          <c:dPt>
            <c:idx val="1"/>
            <c:bubble3D val="0"/>
            <c:spPr>
              <a:solidFill>
                <a:srgbClr val="97B9E0"/>
              </a:solidFill>
            </c:spPr>
            <c:extLst>
              <c:ext xmlns:c16="http://schemas.microsoft.com/office/drawing/2014/chart" uri="{C3380CC4-5D6E-409C-BE32-E72D297353CC}">
                <c16:uniqueId val="{00000001-84E1-4F09-AA07-8C8A082FDC7B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493.9</c:v>
                </c:pt>
                <c:pt idx="1">
                  <c:v>12336.1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E1-4F09-AA07-8C8A082FDC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406.6</c:v>
                </c:pt>
                <c:pt idx="1">
                  <c:v>9750.9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B3-4D3D-A5DB-31A403D2F0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333.5</c:v>
                </c:pt>
                <c:pt idx="1">
                  <c:v>10103.4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AA-4FEA-B982-84D024642C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3.4</c:v>
                </c:pt>
                <c:pt idx="1">
                  <c:v>96.6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A6-477A-8191-3A4078FC03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2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3.9</c:v>
                </c:pt>
                <c:pt idx="1">
                  <c:v>96.1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7E-44A0-A5A7-54E6C068E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12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4.2</c:v>
                </c:pt>
                <c:pt idx="1">
                  <c:v>95.8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1C-4C69-8656-51A44B5F1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16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102320568688192E-2"/>
          <c:y val="0"/>
          <c:w val="0.93248415769999571"/>
          <c:h val="0.9323905926615483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3BB7B9">
                <a:alpha val="71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568,3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7FA-4852-A497-E25F11D9E2A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618,9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7FA-4852-A497-E25F11D9E2A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636,3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7FA-4852-A497-E25F11D9E2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latin typeface="Cambria" panose="02040503050406030204" pitchFamily="18" charset="0"/>
                    <a:ea typeface="Cambria" panose="020405030504060302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568.29999999999995</c:v>
                </c:pt>
                <c:pt idx="1">
                  <c:v>618.9</c:v>
                </c:pt>
                <c:pt idx="2">
                  <c:v>636.29999999999995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7FA-4852-A497-E25F11D9E2A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128,3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7FA-4852-A497-E25F11D9E2A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136,8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7FA-4852-A497-E25F11D9E2A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136,7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7FA-4852-A497-E25F11D9E2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150</c:v>
                </c:pt>
                <c:pt idx="1">
                  <c:v>160</c:v>
                </c:pt>
                <c:pt idx="2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7FA-4852-A497-E25F11D9E2A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50</c:v>
                </c:pt>
                <c:pt idx="1">
                  <c:v>50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7FA-4852-A497-E25F11D9E2A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F4687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30</c:v>
                </c:pt>
                <c:pt idx="1">
                  <c:v>30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7FA-4852-A497-E25F11D9E2AD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Столбец4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A-77FA-4852-A497-E25F11D9E2AD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Столбец5</c:v>
                </c:pt>
              </c:strCache>
            </c:strRef>
          </c:tx>
          <c:spPr>
            <a:solidFill>
              <a:srgbClr val="2C3D67"/>
            </a:solidFill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25</c:v>
                </c:pt>
                <c:pt idx="1">
                  <c:v>25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7FA-4852-A497-E25F11D9E2A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7"/>
        <c:overlap val="100"/>
        <c:axId val="131484672"/>
        <c:axId val="131506944"/>
      </c:barChart>
      <c:catAx>
        <c:axId val="1314846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1506944"/>
        <c:crosses val="autoZero"/>
        <c:auto val="1"/>
        <c:lblAlgn val="ctr"/>
        <c:lblOffset val="100"/>
        <c:noMultiLvlLbl val="0"/>
      </c:catAx>
      <c:valAx>
        <c:axId val="13150694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1484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9.5</c:v>
                </c:pt>
                <c:pt idx="1">
                  <c:v>90.5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49-4EF7-92EA-FB73DAF904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5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52-4EF7-BEB2-F740A86DD1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37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340,0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83E-4FA8-8C5D-150257205AA3}"/>
                </c:ext>
              </c:extLst>
            </c:dLbl>
            <c:dLbl>
              <c:idx val="1"/>
              <c:layout>
                <c:manualLayout>
                  <c:x val="-8.8182380604875203E-3"/>
                  <c:y val="-2.427229308188682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345,0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83E-4FA8-8C5D-150257205AA3}"/>
                </c:ext>
              </c:extLst>
            </c:dLbl>
            <c:dLbl>
              <c:idx val="2"/>
              <c:layout>
                <c:manualLayout>
                  <c:x val="-8.8180644731241722E-3"/>
                  <c:y val="-5.18428671188223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350,0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733088598295926"/>
                      <c:h val="0.1150917691600540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C83E-4FA8-8C5D-150257205A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</c:numCache>
            </c:numRef>
          </c:cat>
          <c:val>
            <c:numRef>
              <c:f>Лист1!$B$2:$B$5</c:f>
              <c:numCache>
                <c:formatCode>0.0</c:formatCode>
                <c:ptCount val="4"/>
                <c:pt idx="0">
                  <c:v>340</c:v>
                </c:pt>
                <c:pt idx="1">
                  <c:v>345</c:v>
                </c:pt>
                <c:pt idx="2">
                  <c:v>350</c:v>
                </c:pt>
                <c:pt idx="3">
                  <c:v>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3E-4FA8-8C5D-150257205A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8752896"/>
        <c:axId val="48755840"/>
      </c:barChart>
      <c:catAx>
        <c:axId val="48752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48755840"/>
        <c:crosses val="autoZero"/>
        <c:auto val="1"/>
        <c:lblAlgn val="ctr"/>
        <c:lblOffset val="100"/>
        <c:noMultiLvlLbl val="0"/>
      </c:catAx>
      <c:valAx>
        <c:axId val="4875584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487528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DF-4AB2-A564-3AAE348594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39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1500</c:v>
                </c:pt>
                <c:pt idx="1">
                  <c:v>700</c:v>
                </c:pt>
                <c:pt idx="2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A0-4C16-B327-73D3C1F0C1C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A0-4C16-B327-73D3C1F0C1C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700</c:v>
                </c:pt>
                <c:pt idx="1">
                  <c:v>600</c:v>
                </c:pt>
                <c:pt idx="2">
                  <c:v>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A0-4C16-B327-73D3C1F0C1C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F4687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CA0-4C16-B327-73D3C1F0C1C9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Столбец4</c:v>
                </c:pt>
              </c:strCache>
            </c:strRef>
          </c:tx>
          <c:spPr>
            <a:solidFill>
              <a:srgbClr val="FFCC0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160</c:v>
                </c:pt>
                <c:pt idx="1">
                  <c:v>160</c:v>
                </c:pt>
                <c:pt idx="2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A0-4C16-B327-73D3C1F0C1C9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Столбец5</c:v>
                </c:pt>
              </c:strCache>
            </c:strRef>
          </c:tx>
          <c:spPr>
            <a:solidFill>
              <a:srgbClr val="2C3D67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CA0-4C16-B327-73D3C1F0C1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100"/>
        <c:axId val="124171776"/>
        <c:axId val="124173312"/>
      </c:barChart>
      <c:catAx>
        <c:axId val="1241717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4173312"/>
        <c:crosses val="autoZero"/>
        <c:auto val="1"/>
        <c:lblAlgn val="ctr"/>
        <c:lblOffset val="100"/>
        <c:noMultiLvlLbl val="0"/>
      </c:catAx>
      <c:valAx>
        <c:axId val="12417331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417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277250498996239E-3"/>
          <c:y val="6.2168690219316605E-2"/>
          <c:w val="0.93099467690863091"/>
          <c:h val="0.9280152007986860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868</c:v>
                </c:pt>
                <c:pt idx="1">
                  <c:v>809</c:v>
                </c:pt>
                <c:pt idx="2">
                  <c:v>639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F1-4FCB-A0DB-993C1B7AEC1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209074524843699E-3"/>
                  <c:y val="8.180090818331133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91,7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318708409773054E-2"/>
                      <c:h val="5.956755015941515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52F1-4FCB-A0DB-993C1B7AEC1D}"/>
                </c:ext>
              </c:extLst>
            </c:dLbl>
            <c:dLbl>
              <c:idx val="1"/>
              <c:layout>
                <c:manualLayout>
                  <c:x val="-3.7002401869838334E-3"/>
                  <c:y val="3.27203632733245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91,7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2F1-4FCB-A0DB-993C1B7AEC1D}"/>
                </c:ext>
              </c:extLst>
            </c:dLbl>
            <c:dLbl>
              <c:idx val="2"/>
              <c:layout>
                <c:manualLayout>
                  <c:x val="1.5228757339355303E-2"/>
                  <c:y val="-1.6360181636662272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91,7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8122265966754"/>
                      <c:h val="5.302347750475024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52F1-4FCB-A0DB-993C1B7AEC1D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200</c:v>
                </c:pt>
                <c:pt idx="1">
                  <c:v>200</c:v>
                </c:pt>
                <c:pt idx="2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F1-4FCB-A0DB-993C1B7AEC1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2851403304396167E-2"/>
                  <c:y val="1.1452127145663592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39,9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28663604549432"/>
                      <c:h val="6.611162281408007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52F1-4FCB-A0DB-993C1B7AEC1D}"/>
                </c:ext>
              </c:extLst>
            </c:dLbl>
            <c:dLbl>
              <c:idx val="1"/>
              <c:layout>
                <c:manualLayout>
                  <c:x val="1.6023227684115488E-3"/>
                  <c:y val="3.27203632733245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68,9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2F1-4FCB-A0DB-993C1B7AEC1D}"/>
                </c:ext>
              </c:extLst>
            </c:dLbl>
            <c:dLbl>
              <c:idx val="2"/>
              <c:layout>
                <c:manualLayout>
                  <c:x val="2.8114445696179034E-3"/>
                  <c:y val="-1.6360181636662266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68,2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25002162028779"/>
                      <c:h val="7.919976812340986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52F1-4FCB-A0DB-993C1B7AEC1D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60</c:v>
                </c:pt>
                <c:pt idx="1">
                  <c:v>120</c:v>
                </c:pt>
                <c:pt idx="2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2F1-4FCB-A0DB-993C1B7AEC1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F4687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23,2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2F1-4FCB-A0DB-993C1B7AEC1D}"/>
                </c:ext>
              </c:extLst>
            </c:dLbl>
            <c:dLbl>
              <c:idx val="1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22,1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A-52F1-4FCB-A0DB-993C1B7AEC1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22,3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2F1-4FCB-A0DB-993C1B7AEC1D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Лист1!$E$2:$E$4</c:f>
              <c:numCache>
                <c:formatCode>0.0</c:formatCode>
                <c:ptCount val="3"/>
                <c:pt idx="0" formatCode="General">
                  <c:v>40</c:v>
                </c:pt>
                <c:pt idx="1">
                  <c:v>40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2F1-4FCB-A0DB-993C1B7AEC1D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Столбец4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52F1-4FCB-A0DB-993C1B7AEC1D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2F1-4FCB-A0DB-993C1B7AEC1D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2F1-4FCB-A0DB-993C1B7AEC1D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Столбец5</c:v>
                </c:pt>
              </c:strCache>
            </c:strRef>
          </c:tx>
          <c:spPr>
            <a:solidFill>
              <a:srgbClr val="F4EE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F-52F1-4FCB-A0DB-993C1B7AEC1D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Столбец6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10-52F1-4FCB-A0DB-993C1B7AEC1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7"/>
        <c:overlap val="100"/>
        <c:axId val="133056768"/>
        <c:axId val="133079040"/>
      </c:barChart>
      <c:catAx>
        <c:axId val="1330567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3079040"/>
        <c:crosses val="autoZero"/>
        <c:auto val="1"/>
        <c:lblAlgn val="ctr"/>
        <c:lblOffset val="100"/>
        <c:noMultiLvlLbl val="0"/>
      </c:catAx>
      <c:valAx>
        <c:axId val="1330790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30567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ru-R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4.7</c:v>
                </c:pt>
                <c:pt idx="1">
                  <c:v>95.3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FF-47FC-A983-5F9C7A9C3B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37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4.8</c:v>
                </c:pt>
                <c:pt idx="1">
                  <c:v>95.2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10-4448-BE8B-4A9D917FEC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48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4.2</c:v>
                </c:pt>
                <c:pt idx="1">
                  <c:v>95.8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A3-4622-825F-B86ECA863F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6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08894657889378E-2"/>
          <c:y val="2.4827980603191312E-2"/>
          <c:w val="0.85170230957759163"/>
          <c:h val="0.92262321159643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205</c:v>
                </c:pt>
                <c:pt idx="1">
                  <c:v>169.5</c:v>
                </c:pt>
                <c:pt idx="2">
                  <c:v>178.2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71-4316-B931-B8E52EE3ABA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152.19999999999999</c:v>
                </c:pt>
                <c:pt idx="1">
                  <c:v>130.9</c:v>
                </c:pt>
                <c:pt idx="2">
                  <c:v>127.5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71-4316-B931-B8E52EE3ABA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30.3</c:v>
                </c:pt>
                <c:pt idx="1">
                  <c:v>28.3</c:v>
                </c:pt>
                <c:pt idx="2">
                  <c:v>28.3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71-4316-B931-B8E52EE3ABA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F46871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20</c:v>
                </c:pt>
                <c:pt idx="1">
                  <c:v>22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71-4316-B931-B8E52EE3A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100"/>
        <c:axId val="133155072"/>
        <c:axId val="133824512"/>
      </c:barChart>
      <c:catAx>
        <c:axId val="1331550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3824512"/>
        <c:crosses val="autoZero"/>
        <c:auto val="1"/>
        <c:lblAlgn val="ctr"/>
        <c:lblOffset val="100"/>
        <c:noMultiLvlLbl val="0"/>
      </c:catAx>
      <c:valAx>
        <c:axId val="13382451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3155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</c:v>
                </c:pt>
                <c:pt idx="1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B7-40C6-82D1-757C052980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</c:v>
                </c:pt>
                <c:pt idx="1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4B-4ADA-B14E-77CEA9E52E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1.9</c:v>
                </c:pt>
                <c:pt idx="1">
                  <c:v>98.1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19-4C76-9422-9D75CE9BE9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056835280173486"/>
          <c:y val="0.12945222977006304"/>
          <c:w val="0.76652221883533989"/>
          <c:h val="0.8220031840661631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D5C19AF-9595-4619-A1F8-A0321F9C5BCD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9D5-44FE-A848-9A8832573AE2}"/>
                </c:ext>
              </c:extLst>
            </c:dLbl>
            <c:dLbl>
              <c:idx val="3"/>
              <c:layout>
                <c:manualLayout>
                  <c:x val="4.44189045458727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9D5-44FE-A848-9A8832573A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92.5</c:v>
                </c:pt>
                <c:pt idx="1">
                  <c:v>101.3</c:v>
                </c:pt>
                <c:pt idx="2">
                  <c:v>109.2</c:v>
                </c:pt>
                <c:pt idx="3">
                  <c:v>116.3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D5-44FE-A848-9A8832573A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3476096"/>
        <c:axId val="63478784"/>
      </c:barChart>
      <c:catAx>
        <c:axId val="63476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63478784"/>
        <c:crosses val="autoZero"/>
        <c:auto val="1"/>
        <c:lblAlgn val="ctr"/>
        <c:lblOffset val="100"/>
        <c:noMultiLvlLbl val="0"/>
      </c:catAx>
      <c:valAx>
        <c:axId val="634787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34760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85.5</c:v>
                </c:pt>
                <c:pt idx="1">
                  <c:v>14466.9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F0-4903-A4A4-9F1A226051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4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60.1</c:v>
                </c:pt>
                <c:pt idx="1">
                  <c:v>11771.6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86-41F6-913B-BABEC5BB44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6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60.1</c:v>
                </c:pt>
                <c:pt idx="1">
                  <c:v>11291.8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63-4689-B957-2074FDA1D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6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55</c:v>
                </c:pt>
                <c:pt idx="1">
                  <c:v>55</c:v>
                </c:pt>
                <c:pt idx="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CD-4F9E-8CD0-D4EC38ACE8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</c:v>
                </c:pt>
                <c:pt idx="1">
                  <c:v>7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CD-4F9E-8CD0-D4EC38ACE80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</c:v>
                </c:pt>
                <c:pt idx="1">
                  <c:v>6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CD-4F9E-8CD0-D4EC38ACE80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F4687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4</c:v>
                </c:pt>
                <c:pt idx="1">
                  <c:v>4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DCD-4F9E-8CD0-D4EC38ACE8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7"/>
        <c:overlap val="100"/>
        <c:axId val="133995520"/>
        <c:axId val="134001408"/>
      </c:barChart>
      <c:catAx>
        <c:axId val="1339955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4001408"/>
        <c:crosses val="autoZero"/>
        <c:auto val="1"/>
        <c:lblAlgn val="ctr"/>
        <c:lblOffset val="100"/>
        <c:noMultiLvlLbl val="0"/>
      </c:catAx>
      <c:valAx>
        <c:axId val="13400140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3399552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ru-RU"/>
    </a:p>
  </c:txPr>
  <c:externalData r:id="rId1">
    <c:autoUpdate val="0"/>
  </c:externalData>
  <c:userShapes r:id="rId2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1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5EE-4FE4-81B6-D31B1A5D6BFC}"/>
              </c:ext>
            </c:extLst>
          </c:dPt>
          <c:cat>
            <c:strRef>
              <c:f>Лист1!$A$2</c:f>
              <c:strCache>
                <c:ptCount val="1"/>
                <c:pt idx="0">
                  <c:v>Кв.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206.1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5EE-4FE4-81B6-D31B1A5D6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  <c:holeSize val="59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1.1000000000000001</c:v>
                </c:pt>
                <c:pt idx="1">
                  <c:v>98.9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5C-4373-908B-417D48B6FE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"/>
          <c:dPt>
            <c:idx val="0"/>
            <c:bubble3D val="0"/>
            <c:explosion val="0"/>
            <c:extLst>
              <c:ext xmlns:c16="http://schemas.microsoft.com/office/drawing/2014/chart" uri="{C3380CC4-5D6E-409C-BE32-E72D297353CC}">
                <c16:uniqueId val="{00000000-0EE6-46F7-A04A-3679912923D7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</c:v>
                </c:pt>
                <c:pt idx="1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86-4BD1-A37F-28EF588A70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3.4</c:v>
                </c:pt>
                <c:pt idx="1">
                  <c:v>96.6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2E-4DEF-8B2F-DD4037A618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300</c:v>
                </c:pt>
                <c:pt idx="1">
                  <c:v>400</c:v>
                </c:pt>
                <c:pt idx="2">
                  <c:v>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A7-472D-BD2F-F99FA328E4A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100</c:v>
                </c:pt>
                <c:pt idx="1">
                  <c:v>95</c:v>
                </c:pt>
                <c:pt idx="2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A7-472D-BD2F-F99FA328E4A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592447902465047E-2"/>
                  <c:y val="-6.5078757476257521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56,5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4A7-472D-BD2F-F99FA328E4A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56,5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4A7-472D-BD2F-F99FA328E4A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56,5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4A7-472D-BD2F-F99FA328E4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80</c:v>
                </c:pt>
                <c:pt idx="1">
                  <c:v>80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4A7-472D-BD2F-F99FA328E4A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F4687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40</c:v>
                </c:pt>
                <c:pt idx="1">
                  <c:v>40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A7-472D-BD2F-F99FA328E4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100"/>
        <c:axId val="133486464"/>
        <c:axId val="133488000"/>
      </c:barChart>
      <c:catAx>
        <c:axId val="1334864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3488000"/>
        <c:crosses val="autoZero"/>
        <c:auto val="1"/>
        <c:lblAlgn val="ctr"/>
        <c:lblOffset val="100"/>
        <c:noMultiLvlLbl val="0"/>
      </c:catAx>
      <c:valAx>
        <c:axId val="13348800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348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89D1DC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41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E62-40EF-8B2F-B9B3FC27A87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E62-40EF-8B2F-B9B3FC27A878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E62-40EF-8B2F-B9B3FC27A878}"/>
                </c:ext>
              </c:extLst>
            </c:dLbl>
            <c:dLbl>
              <c:idx val="1"/>
              <c:layout>
                <c:manualLayout>
                  <c:x val="0.25069783216072622"/>
                  <c:y val="-0.11720802255032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1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Segoe UI" panose="020B0502040204020203" pitchFamily="34" charset="0"/>
                      </a:defRPr>
                    </a:pPr>
                    <a:r>
                      <a:rPr lang="en-US" dirty="0"/>
                      <a:t>475</a:t>
                    </a:r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1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Segoe UI" panose="020B0502040204020203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E62-40EF-8B2F-B9B3FC27A87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1">
                  <c:v>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62-40EF-8B2F-B9B3FC27A87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69CE7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21087688885839517"/>
                  <c:y val="-7.2978716618159106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1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Segoe UI" panose="020B0502040204020203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62-40EF-8B2F-B9B3FC27A87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E62-40EF-8B2F-B9B3FC27A87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1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Segoe UI" panose="020B05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5-AE62-40EF-8B2F-B9B3FC27A87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368CA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89D1D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AE62-40EF-8B2F-B9B3FC27A878}"/>
              </c:ext>
            </c:extLst>
          </c:dPt>
          <c:dLbls>
            <c:dLbl>
              <c:idx val="0"/>
              <c:layout>
                <c:manualLayout>
                  <c:x val="0.23714134596929187"/>
                  <c:y val="-0.2450795798375409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E62-40EF-8B2F-B9B3FC27A878}"/>
                </c:ext>
              </c:extLst>
            </c:dLbl>
            <c:dLbl>
              <c:idx val="1"/>
              <c:layout>
                <c:manualLayout>
                  <c:x val="0.25002555277046573"/>
                  <c:y val="-0.1966691809992016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1 985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AE62-40EF-8B2F-B9B3FC27A8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1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1">
                  <c:v>1972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E62-40EF-8B2F-B9B3FC27A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gapDepth val="50"/>
        <c:shape val="box"/>
        <c:axId val="135379968"/>
        <c:axId val="135406336"/>
        <c:axId val="0"/>
      </c:bar3DChart>
      <c:catAx>
        <c:axId val="1353799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5406336"/>
        <c:crosses val="autoZero"/>
        <c:auto val="1"/>
        <c:lblAlgn val="ctr"/>
        <c:lblOffset val="100"/>
        <c:noMultiLvlLbl val="0"/>
      </c:catAx>
      <c:valAx>
        <c:axId val="13540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5379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.0">
                  <c:v>167.3</c:v>
                </c:pt>
                <c:pt idx="1">
                  <c:v>186.3</c:v>
                </c:pt>
                <c:pt idx="2">
                  <c:v>201.7</c:v>
                </c:pt>
                <c:pt idx="3">
                  <c:v>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54-46CB-8002-D577102B1CB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3498112"/>
        <c:axId val="83923712"/>
      </c:barChart>
      <c:catAx>
        <c:axId val="634981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83923712"/>
        <c:crosses val="autoZero"/>
        <c:auto val="1"/>
        <c:lblAlgn val="ctr"/>
        <c:lblOffset val="100"/>
        <c:noMultiLvlLbl val="0"/>
      </c:catAx>
      <c:valAx>
        <c:axId val="83923712"/>
        <c:scaling>
          <c:orientation val="minMax"/>
        </c:scaling>
        <c:delete val="1"/>
        <c:axPos val="b"/>
        <c:numFmt formatCode="0.0" sourceLinked="1"/>
        <c:majorTickMark val="out"/>
        <c:minorTickMark val="none"/>
        <c:tickLblPos val="nextTo"/>
        <c:crossAx val="634981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3456262770885161E-2"/>
          <c:y val="7.2645900848013714E-2"/>
          <c:w val="0.93019811095202631"/>
          <c:h val="0.912194251206150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89D1DC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1A1-48AB-A5F9-B08DE97E65D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1A1-48AB-A5F9-B08DE97E65DD}"/>
              </c:ext>
            </c:extLst>
          </c:dPt>
          <c:dLbls>
            <c:dLbl>
              <c:idx val="0"/>
              <c:layout>
                <c:manualLayout>
                  <c:x val="0.24294698820502977"/>
                  <c:y val="-0.1122646194766972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1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Segoe UI" panose="020B0502040204020203" pitchFamily="34" charset="0"/>
                      </a:defRPr>
                    </a:pPr>
                    <a:r>
                      <a:rPr lang="en-US" dirty="0"/>
                      <a:t>1 430</a:t>
                    </a:r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1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Segoe UI" panose="020B0502040204020203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1A1-48AB-A5F9-B08DE97E65D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1A1-48AB-A5F9-B08DE97E65D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1">
                  <c:v>1900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A1-48AB-A5F9-B08DE97E6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gapDepth val="50"/>
        <c:shape val="box"/>
        <c:axId val="135562752"/>
        <c:axId val="135564288"/>
        <c:axId val="0"/>
      </c:bar3DChart>
      <c:catAx>
        <c:axId val="1355627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5564288"/>
        <c:crosses val="autoZero"/>
        <c:auto val="1"/>
        <c:lblAlgn val="ctr"/>
        <c:lblOffset val="100"/>
        <c:noMultiLvlLbl val="0"/>
      </c:catAx>
      <c:valAx>
        <c:axId val="1355642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5562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0.8</c:v>
                </c:pt>
                <c:pt idx="1">
                  <c:v>99.2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75-4B88-A48F-6646FD2055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0.7</c:v>
                </c:pt>
                <c:pt idx="1">
                  <c:v>99.3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A-41A6-B86D-6BE23613DE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0.7</c:v>
                </c:pt>
                <c:pt idx="1">
                  <c:v>99.3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C3-4593-A189-D291710B2D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Сод. И вос. Зел. Фонд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250</c:v>
                </c:pt>
                <c:pt idx="1">
                  <c:v>250</c:v>
                </c:pt>
                <c:pt idx="2">
                  <c:v>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E8-4F75-A960-461DB0B2096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обращ с отходами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100</c:v>
                </c:pt>
                <c:pt idx="1">
                  <c:v>25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E8-4F75-A960-461DB0B2096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Охрана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30</c:v>
                </c:pt>
                <c:pt idx="1">
                  <c:v>30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E8-4F75-A960-461DB0B2096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rgbClr val="BCBCBC"/>
              </a:solidFill>
            </a:ln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3-78E8-4F75-A960-461DB0B209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overlap val="100"/>
        <c:axId val="134911872"/>
        <c:axId val="134913408"/>
      </c:barChart>
      <c:catAx>
        <c:axId val="1349118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4913408"/>
        <c:crosses val="autoZero"/>
        <c:auto val="1"/>
        <c:lblAlgn val="ctr"/>
        <c:lblOffset val="100"/>
        <c:noMultiLvlLbl val="0"/>
      </c:catAx>
      <c:valAx>
        <c:axId val="13491340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4911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90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D5-4D78-B381-5C903C2877F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 formatCode="General">
                  <c:v>50</c:v>
                </c:pt>
                <c:pt idx="1">
                  <c:v>35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D5-4D78-B381-5C903C2877F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0.0</c:formatCode>
                <c:ptCount val="3"/>
                <c:pt idx="0" formatCode="General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D5-4D78-B381-5C903C2877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100"/>
        <c:axId val="135055232"/>
        <c:axId val="135056768"/>
      </c:barChart>
      <c:catAx>
        <c:axId val="135055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5056768"/>
        <c:crosses val="autoZero"/>
        <c:auto val="1"/>
        <c:lblAlgn val="ctr"/>
        <c:lblOffset val="100"/>
        <c:noMultiLvlLbl val="0"/>
      </c:catAx>
      <c:valAx>
        <c:axId val="13505676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5055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6"/>
          <c:y val="5.9254381258285797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88.6</c:v>
                </c:pt>
                <c:pt idx="1">
                  <c:v>14466.9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0C-4BB0-946D-10052245B2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6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57.1</c:v>
                </c:pt>
                <c:pt idx="1">
                  <c:v>11771.6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BB-459B-8A9E-8B3F92024F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6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57.1</c:v>
                </c:pt>
                <c:pt idx="1">
                  <c:v>11291.8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52-4FC3-AC56-281086644F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6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128.69999999999999</c:v>
                </c:pt>
                <c:pt idx="1">
                  <c:v>14466.9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37-4A16-9B55-47556FDAEA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4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54286964129485E-2"/>
          <c:y val="0.10053314708206826"/>
          <c:w val="0.94204571303587048"/>
          <c:h val="0.7341087375039664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1043.5999999999999</c:v>
                </c:pt>
                <c:pt idx="1">
                  <c:v>1057.7</c:v>
                </c:pt>
                <c:pt idx="2">
                  <c:v>1069.5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D6-4A6A-8943-A6A0816135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8122048"/>
        <c:axId val="878124344"/>
      </c:lineChart>
      <c:catAx>
        <c:axId val="8781220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78124344"/>
        <c:crosses val="autoZero"/>
        <c:auto val="1"/>
        <c:lblAlgn val="ctr"/>
        <c:lblOffset val="100"/>
        <c:noMultiLvlLbl val="0"/>
      </c:catAx>
      <c:valAx>
        <c:axId val="878124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8122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128.19999999999999</c:v>
                </c:pt>
                <c:pt idx="1">
                  <c:v>11771.6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6C-4F64-8AF7-D710B1CF0E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4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128.19999999999999</c:v>
                </c:pt>
                <c:pt idx="1">
                  <c:v>11291.8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25-41EC-8EFC-F1421EBF25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6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391264209371836E-2"/>
          <c:y val="4.7529870943717439E-2"/>
          <c:w val="0.94121747158125613"/>
          <c:h val="0.9234240968128997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41,6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446-4809-A6FE-5DC507A0AC26}"/>
                </c:ext>
              </c:extLst>
            </c:dLbl>
            <c:dLbl>
              <c:idx val="1"/>
              <c:layout>
                <c:manualLayout>
                  <c:x val="5.343866219885789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40,7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446-4809-A6FE-5DC507A0AC26}"/>
                </c:ext>
              </c:extLst>
            </c:dLbl>
            <c:dLbl>
              <c:idx val="2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050" b="1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defRPr>
                    </a:pPr>
                    <a:r>
                      <a:rPr lang="en-US" dirty="0">
                        <a:solidFill>
                          <a:schemeClr val="tx1"/>
                        </a:solidFill>
                      </a:rPr>
                      <a:t>40,2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2-0446-4809-A6FE-5DC507A0AC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42.6</c:v>
                </c:pt>
                <c:pt idx="1">
                  <c:v>42.3</c:v>
                </c:pt>
                <c:pt idx="2">
                  <c:v>42.3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46-4809-A6FE-5DC507A0AC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13,3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446-4809-A6FE-5DC507A0AC2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13,8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446-4809-A6FE-5DC507A0AC2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14,3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0446-4809-A6FE-5DC507A0AC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latin typeface="Cambria" panose="02040503050406030204" pitchFamily="18" charset="0"/>
                    <a:ea typeface="Cambria" panose="020405030504060302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8.1999999999999993</c:v>
                </c:pt>
                <c:pt idx="1">
                  <c:v>8.6999999999999993</c:v>
                </c:pt>
                <c:pt idx="2">
                  <c:v>9.1999999999999993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446-4809-A6FE-5DC507A0AC2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5,4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0446-4809-A6FE-5DC507A0AC2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4,9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0446-4809-A6FE-5DC507A0AC2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4,9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0446-4809-A6FE-5DC507A0AC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latin typeface="Cambria" panose="02040503050406030204" pitchFamily="18" charset="0"/>
                    <a:ea typeface="Cambria" panose="020405030504060302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5.4</c:v>
                </c:pt>
                <c:pt idx="1">
                  <c:v>4.9000000000000004</c:v>
                </c:pt>
                <c:pt idx="2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446-4809-A6FE-5DC507A0AC26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4,7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0446-4809-A6FE-5DC507A0AC2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5,1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0446-4809-A6FE-5DC507A0AC2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5,5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0446-4809-A6FE-5DC507A0AC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latin typeface="Cambria" panose="02040503050406030204" pitchFamily="18" charset="0"/>
                    <a:ea typeface="Cambria" panose="020405030504060302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F-0446-4809-A6FE-5DC507A0AC26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F4687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1,7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0446-4809-A6FE-5DC507A0AC2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1,7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0446-4809-A6FE-5DC507A0AC2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1,7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0446-4809-A6FE-5DC507A0AC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4.4000000000000004</c:v>
                </c:pt>
                <c:pt idx="1">
                  <c:v>4.4000000000000004</c:v>
                </c:pt>
                <c:pt idx="2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0446-4809-A6FE-5DC507A0AC2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7"/>
        <c:overlap val="100"/>
        <c:axId val="147538304"/>
        <c:axId val="147539840"/>
      </c:barChart>
      <c:catAx>
        <c:axId val="1475383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7539840"/>
        <c:crosses val="autoZero"/>
        <c:auto val="1"/>
        <c:lblAlgn val="ctr"/>
        <c:lblOffset val="100"/>
        <c:noMultiLvlLbl val="0"/>
      </c:catAx>
      <c:valAx>
        <c:axId val="14753984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7538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400</c:v>
                </c:pt>
                <c:pt idx="1">
                  <c:v>14466.9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1C-46B0-BF33-E362B3E3AB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420</c:v>
                </c:pt>
                <c:pt idx="1">
                  <c:v>11771.6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0A-4E07-9D0D-1D268AF7AC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430</c:v>
                </c:pt>
                <c:pt idx="1">
                  <c:v>11291.8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21-475E-83FA-51453CBB3F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391264209371836E-2"/>
          <c:y val="0.13097568843709501"/>
          <c:w val="0.94121747158125613"/>
          <c:h val="0.840209660106744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</c:v>
                </c:pt>
                <c:pt idx="1">
                  <c:v>20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CE-43B4-9F68-DF20EA12FA1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143.69999999999999</c:v>
                </c:pt>
                <c:pt idx="1">
                  <c:v>147</c:v>
                </c:pt>
                <c:pt idx="2">
                  <c:v>157.30000000000001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CE-43B4-9F68-DF20EA12FA1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CE-43B4-9F68-DF20EA12FA1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BCBCBC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3-C3CE-43B4-9F68-DF20EA12FA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100"/>
        <c:axId val="147414400"/>
        <c:axId val="147416192"/>
      </c:barChart>
      <c:catAx>
        <c:axId val="1474144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7416192"/>
        <c:crosses val="autoZero"/>
        <c:auto val="1"/>
        <c:lblAlgn val="ctr"/>
        <c:lblOffset val="100"/>
        <c:noMultiLvlLbl val="0"/>
      </c:catAx>
      <c:valAx>
        <c:axId val="14741619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7414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138.9</c:v>
                </c:pt>
                <c:pt idx="1">
                  <c:v>14466.9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A9-432A-A697-4148415DC9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138.5</c:v>
                </c:pt>
                <c:pt idx="1">
                  <c:v>11771.6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55-452A-8765-21FC2B8D57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138.5</c:v>
                </c:pt>
                <c:pt idx="1">
                  <c:v>11291.8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7A-4FC9-AB36-906B581839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92932352"/>
        <c:axId val="92934144"/>
      </c:areaChart>
      <c:catAx>
        <c:axId val="9293235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92934144"/>
        <c:crosses val="autoZero"/>
        <c:auto val="1"/>
        <c:lblAlgn val="ctr"/>
        <c:lblOffset val="100"/>
        <c:noMultiLvlLbl val="1"/>
      </c:catAx>
      <c:valAx>
        <c:axId val="92934144"/>
        <c:scaling>
          <c:orientation val="minMax"/>
          <c:max val="12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929323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391264209371836E-2"/>
          <c:y val="0.13097568843709501"/>
          <c:w val="0.94121747158125613"/>
          <c:h val="0.840209660106744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103.9</c:v>
                </c:pt>
                <c:pt idx="1">
                  <c:v>103.4</c:v>
                </c:pt>
                <c:pt idx="2">
                  <c:v>103.5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1A-4BDC-B47C-EBFE79A7F91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29.6</c:v>
                </c:pt>
                <c:pt idx="1">
                  <c:v>28.3</c:v>
                </c:pt>
                <c:pt idx="2">
                  <c:v>28.1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1A-4BDC-B47C-EBFE79A7F91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B8A6E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24.7</c:v>
                </c:pt>
                <c:pt idx="1">
                  <c:v>25.3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1A-4BDC-B47C-EBFE79A7F91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BCBCBC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3-FB1A-4BDC-B47C-EBFE79A7F9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100"/>
        <c:axId val="147414400"/>
        <c:axId val="147416192"/>
      </c:barChart>
      <c:catAx>
        <c:axId val="1474144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7416192"/>
        <c:crosses val="autoZero"/>
        <c:auto val="1"/>
        <c:lblAlgn val="ctr"/>
        <c:lblOffset val="100"/>
        <c:noMultiLvlLbl val="0"/>
      </c:catAx>
      <c:valAx>
        <c:axId val="14741619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7414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2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481-48A2-8094-88DFA75B516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481-48A2-8094-88DFA75B516D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481-48A2-8094-88DFA75B516D}"/>
              </c:ext>
            </c:extLst>
          </c:dPt>
          <c:cat>
            <c:strRef>
              <c:f>Лист1!$A$2:$A$3</c:f>
              <c:strCache>
                <c:ptCount val="1"/>
                <c:pt idx="0">
                  <c:v>Кв. 1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438.4</c:v>
                </c:pt>
                <c:pt idx="1">
                  <c:v>946.1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81-48A2-8094-88DFA75B51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42"/>
        <c:holeSize val="5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b="0" i="0"/>
      </a:pPr>
      <a:endParaRPr lang="ru-RU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368291725501517E-2"/>
          <c:y val="4.227352793748617E-2"/>
          <c:w val="0.83859548743957313"/>
          <c:h val="0.9379990835226020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4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577-473C-93A5-54E886361F06}"/>
              </c:ext>
            </c:extLst>
          </c:dPt>
          <c:dPt>
            <c:idx val="1"/>
            <c:bubble3D val="0"/>
            <c:spPr>
              <a:solidFill>
                <a:schemeClr val="accent5">
                  <a:shade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577-473C-93A5-54E886361F06}"/>
              </c:ext>
            </c:extLst>
          </c:dPt>
          <c:dPt>
            <c:idx val="2"/>
            <c:bubble3D val="0"/>
            <c:spPr>
              <a:solidFill>
                <a:schemeClr val="accent5">
                  <a:shade val="8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577-473C-93A5-54E886361F06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577-473C-93A5-54E886361F06}"/>
              </c:ext>
            </c:extLst>
          </c:dPt>
          <c:dPt>
            <c:idx val="4"/>
            <c:bubble3D val="0"/>
            <c:spPr>
              <a:solidFill>
                <a:schemeClr val="accent5">
                  <a:tint val="8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577-473C-93A5-54E886361F06}"/>
              </c:ext>
            </c:extLst>
          </c:dPt>
          <c:dPt>
            <c:idx val="5"/>
            <c:bubble3D val="0"/>
            <c:spPr>
              <a:solidFill>
                <a:schemeClr val="accent5">
                  <a:tint val="65000"/>
                </a:schemeClr>
              </a:solidFill>
              <a:ln>
                <a:noFill/>
              </a:ln>
              <a:effectLst/>
            </c:spPr>
          </c:dPt>
          <c:dPt>
            <c:idx val="6"/>
            <c:bubble3D val="0"/>
            <c:spPr>
              <a:solidFill>
                <a:schemeClr val="accent5">
                  <a:tint val="48000"/>
                </a:schemeClr>
              </a:solidFill>
              <a:ln>
                <a:noFill/>
              </a:ln>
              <a:effectLst/>
            </c:spPr>
          </c:dPt>
          <c:cat>
            <c:strRef>
              <c:f>Лист1!$A$2:$A$8</c:f>
              <c:strCache>
                <c:ptCount val="6"/>
                <c:pt idx="1">
                  <c:v>Кв. 1</c:v>
                </c:pt>
                <c:pt idx="3">
                  <c:v>Кв. 2</c:v>
                </c:pt>
                <c:pt idx="4">
                  <c:v>Кв. 3</c:v>
                </c:pt>
                <c:pt idx="5">
                  <c:v>Кв. 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1">
                  <c:v>750.7</c:v>
                </c:pt>
                <c:pt idx="2">
                  <c:v>200</c:v>
                </c:pt>
                <c:pt idx="3">
                  <c:v>336.4</c:v>
                </c:pt>
                <c:pt idx="4">
                  <c:v>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577-473C-93A5-54E886361F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"/>
        <c:holeSize val="55"/>
      </c:doughnut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130.5</c:v>
                </c:pt>
                <c:pt idx="1">
                  <c:v>14466.9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94-46EB-9EC0-AE7DC9E7B3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138.5</c:v>
                </c:pt>
                <c:pt idx="1">
                  <c:v>11771.6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DC-4F7B-8BBE-7EED6C214A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138.5</c:v>
                </c:pt>
                <c:pt idx="1">
                  <c:v>11291.8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F1-4639-91B0-44DE2F490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391264209371836E-2"/>
          <c:y val="0.25671234933670611"/>
          <c:w val="0.91442505133470231"/>
          <c:h val="0.714472999207133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FD9902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0-3B0F-48F1-91DE-D092D6D0D09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3BB7B9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110.4</c:v>
                </c:pt>
                <c:pt idx="1">
                  <c:v>109.7</c:v>
                </c:pt>
                <c:pt idx="2">
                  <c:v>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0F-48F1-91DE-D092D6D0D09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BC497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56.4</c:v>
                </c:pt>
                <c:pt idx="1">
                  <c:v>56.4</c:v>
                </c:pt>
                <c:pt idx="2">
                  <c:v>56.4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0F-48F1-91DE-D092D6D0D09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BCBCBC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3-3B0F-48F1-91DE-D092D6D0D09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B8A6E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B0F-48F1-91DE-D092D6D0D090}"/>
              </c:ext>
            </c:extLst>
          </c:dPt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30</c:v>
                </c:pt>
                <c:pt idx="1">
                  <c:v>10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B0F-48F1-91DE-D092D6D0D090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6</c:v>
                </c:pt>
              </c:strCache>
            </c:strRef>
          </c:tx>
          <c:spPr>
            <a:solidFill>
              <a:srgbClr val="F46871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15</c:v>
                </c:pt>
                <c:pt idx="1">
                  <c:v>10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B0F-48F1-91DE-D092D6D0D090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7</c:v>
                </c:pt>
              </c:strCache>
            </c:strRef>
          </c:tx>
          <c:spPr>
            <a:solidFill>
              <a:srgbClr val="FFCC0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  <c:pt idx="0">
                  <c:v>20</c:v>
                </c:pt>
                <c:pt idx="1">
                  <c:v>30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B0F-48F1-91DE-D092D6D0D0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100"/>
        <c:axId val="148735104"/>
        <c:axId val="148736640"/>
      </c:barChart>
      <c:catAx>
        <c:axId val="1487351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8736640"/>
        <c:crosses val="autoZero"/>
        <c:auto val="1"/>
        <c:lblAlgn val="ctr"/>
        <c:lblOffset val="100"/>
        <c:noMultiLvlLbl val="0"/>
      </c:catAx>
      <c:valAx>
        <c:axId val="14873664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8735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73391186265617"/>
          <c:y val="2.9139034322280401E-2"/>
          <c:w val="0.75626608813734386"/>
          <c:h val="0.944691826643397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Вышестоящие </c:v>
                </c:pt>
              </c:strCache>
            </c:strRef>
          </c:tx>
          <c:spPr>
            <a:solidFill>
              <a:srgbClr val="368CA1"/>
            </a:solidFill>
            <a:ln>
              <a:noFill/>
            </a:ln>
            <a:effectLst/>
          </c:spPr>
          <c:invertIfNegative val="0"/>
          <c:cat>
            <c:numRef>
              <c:f>Лист1!$A$8:$A$26</c:f>
              <c:numCache>
                <c:formatCode>General</c:formatCode>
                <c:ptCount val="19"/>
              </c:numCache>
            </c:numRef>
          </c:cat>
          <c:val>
            <c:numRef>
              <c:f>Лист1!$B$8:$B$26</c:f>
              <c:numCache>
                <c:formatCode>General</c:formatCode>
                <c:ptCount val="19"/>
                <c:pt idx="4">
                  <c:v>0</c:v>
                </c:pt>
                <c:pt idx="6">
                  <c:v>0</c:v>
                </c:pt>
                <c:pt idx="8">
                  <c:v>0</c:v>
                </c:pt>
                <c:pt idx="12">
                  <c:v>0</c:v>
                </c:pt>
                <c:pt idx="14">
                  <c:v>91</c:v>
                </c:pt>
                <c:pt idx="16">
                  <c:v>231.5</c:v>
                </c:pt>
                <c:pt idx="18">
                  <c:v>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EB-4182-951D-5119F164365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ГОРОД</c:v>
                </c:pt>
              </c:strCache>
            </c:strRef>
          </c:tx>
          <c:spPr>
            <a:solidFill>
              <a:srgbClr val="89D1DC"/>
            </a:solidFill>
            <a:ln w="22225">
              <a:noFill/>
            </a:ln>
            <a:effectLst/>
          </c:spPr>
          <c:invertIfNegative val="0"/>
          <c:cat>
            <c:numRef>
              <c:f>Лист1!$A$8:$A$26</c:f>
              <c:numCache>
                <c:formatCode>General</c:formatCode>
                <c:ptCount val="19"/>
              </c:numCache>
            </c:numRef>
          </c:cat>
          <c:val>
            <c:numRef>
              <c:f>Лист1!$C$8:$C$26</c:f>
              <c:numCache>
                <c:formatCode>General</c:formatCode>
                <c:ptCount val="19"/>
                <c:pt idx="6">
                  <c:v>6.9</c:v>
                </c:pt>
                <c:pt idx="8">
                  <c:v>0</c:v>
                </c:pt>
                <c:pt idx="9">
                  <c:v>11.4</c:v>
                </c:pt>
                <c:pt idx="12">
                  <c:v>42.9</c:v>
                </c:pt>
                <c:pt idx="14">
                  <c:v>133.5</c:v>
                </c:pt>
                <c:pt idx="16">
                  <c:v>58.7</c:v>
                </c:pt>
                <c:pt idx="18">
                  <c:v>93.2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EB-4182-951D-5119F16436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overlap val="100"/>
        <c:axId val="148919424"/>
        <c:axId val="148920960"/>
      </c:barChart>
      <c:catAx>
        <c:axId val="148919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8920960"/>
        <c:crosses val="autoZero"/>
        <c:auto val="1"/>
        <c:lblAlgn val="ctr"/>
        <c:lblOffset val="100"/>
        <c:noMultiLvlLbl val="0"/>
      </c:catAx>
      <c:valAx>
        <c:axId val="1489209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891942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1680376478672E-2"/>
          <c:y val="1.381351627992785E-2"/>
          <c:w val="0.98483194674337138"/>
          <c:h val="0.2393202367463817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C626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68C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C15-48DF-8DF7-5F2812F89F4F}"/>
              </c:ext>
            </c:extLst>
          </c:dPt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15-48DF-8DF7-5F2812F89F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89D1D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BC15-48DF-8DF7-5F2812F89F4F}"/>
              </c:ext>
            </c:extLst>
          </c:dPt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15-48DF-8DF7-5F2812F89F4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5-BC15-48DF-8DF7-5F2812F89F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49657472"/>
        <c:axId val="149659008"/>
      </c:barChart>
      <c:catAx>
        <c:axId val="1496574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49659008"/>
        <c:crosses val="autoZero"/>
        <c:auto val="1"/>
        <c:lblAlgn val="ctr"/>
        <c:lblOffset val="100"/>
        <c:noMultiLvlLbl val="0"/>
      </c:catAx>
      <c:valAx>
        <c:axId val="149659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9657472"/>
        <c:crosses val="autoZero"/>
        <c:crossBetween val="between"/>
      </c:valAx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6"/>
          <c:y val="5.9254381258285797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88.6</c:v>
                </c:pt>
                <c:pt idx="1">
                  <c:v>14466.9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A0-4520-A567-3FA02C8A22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6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54286964129485E-2"/>
          <c:y val="0.10053314708206826"/>
          <c:w val="0.94204571303587048"/>
          <c:h val="0.7341087375039664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699</c:v>
                </c:pt>
                <c:pt idx="1">
                  <c:v>705.1</c:v>
                </c:pt>
                <c:pt idx="2">
                  <c:v>711.3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26C-459B-8033-779B9E7108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8122048"/>
        <c:axId val="878124344"/>
      </c:lineChart>
      <c:catAx>
        <c:axId val="8781220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78124344"/>
        <c:crosses val="autoZero"/>
        <c:auto val="1"/>
        <c:lblAlgn val="ctr"/>
        <c:lblOffset val="100"/>
        <c:noMultiLvlLbl val="0"/>
      </c:catAx>
      <c:valAx>
        <c:axId val="878124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8122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57.1</c:v>
                </c:pt>
                <c:pt idx="1">
                  <c:v>11771.6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FF-41AB-9239-03B522A4A1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6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8450481290408"/>
          <c:y val="9.3114027691591966E-2"/>
          <c:w val="0.73816060667802952"/>
          <c:h val="0.813771944616816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57.1</c:v>
                </c:pt>
                <c:pt idx="1">
                  <c:v>11291.8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44-429C-BAB2-C8030B421D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60"/>
        <c:holeSize val="56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</c:v>
                </c:pt>
                <c:pt idx="1">
                  <c:v>40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1E-4859-9B28-1B716495BEC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 formatCode="General">
                  <c:v>17</c:v>
                </c:pt>
                <c:pt idx="1">
                  <c:v>16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1E-4859-9B28-1B716495B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100"/>
        <c:axId val="149530880"/>
        <c:axId val="149532672"/>
      </c:barChart>
      <c:catAx>
        <c:axId val="1495308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9532672"/>
        <c:crosses val="autoZero"/>
        <c:auto val="1"/>
        <c:lblAlgn val="ctr"/>
        <c:lblOffset val="100"/>
        <c:noMultiLvlLbl val="0"/>
      </c:catAx>
      <c:valAx>
        <c:axId val="14953267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9530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54286964129485E-2"/>
          <c:y val="0.10053314708206826"/>
          <c:w val="0.94204571303587048"/>
          <c:h val="0.7341087375039664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Лист1!$A$2:$A$4</c:f>
              <c:strCache>
                <c:ptCount val="3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4668.6000000000004</c:v>
                </c:pt>
                <c:pt idx="1">
                  <c:v>4673.5</c:v>
                </c:pt>
                <c:pt idx="2">
                  <c:v>4749.6000000000004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23-4571-934E-A67FF6E3F5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8122048"/>
        <c:axId val="878124344"/>
      </c:lineChart>
      <c:catAx>
        <c:axId val="8781220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78124344"/>
        <c:crosses val="autoZero"/>
        <c:auto val="1"/>
        <c:lblAlgn val="ctr"/>
        <c:lblOffset val="100"/>
        <c:noMultiLvlLbl val="0"/>
      </c:catAx>
      <c:valAx>
        <c:axId val="878124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8122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0.40807</cdr:x>
      <cdr:y>0.53707</cdr:y>
    </cdr:from>
    <cdr:to>
      <cdr:x>0.60315</cdr:x>
      <cdr:y>0.59626</cdr:y>
    </cdr:to>
    <cdr:sp macro="" textlink="">
      <cdr:nvSpPr>
        <cdr:cNvPr id="3" name="TextBox 89"/>
        <cdr:cNvSpPr txBox="1"/>
      </cdr:nvSpPr>
      <cdr:spPr>
        <a:xfrm xmlns:a="http://schemas.openxmlformats.org/drawingml/2006/main">
          <a:off x="1497700" y="2094438"/>
          <a:ext cx="715987" cy="23082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900" b="1" dirty="0">
              <a:solidFill>
                <a:schemeClr val="bg1"/>
              </a:solidFill>
              <a:latin typeface="Cambria" panose="02040503050406030204" pitchFamily="18" charset="0"/>
            </a:rPr>
            <a:t>26,6</a:t>
          </a:r>
        </a:p>
      </cdr:txBody>
    </cdr:sp>
  </cdr:relSizeAnchor>
  <cdr:relSizeAnchor xmlns:cdr="http://schemas.openxmlformats.org/drawingml/2006/chartDrawing">
    <cdr:from>
      <cdr:x>0.09147</cdr:x>
      <cdr:y>0.2275</cdr:y>
    </cdr:from>
    <cdr:to>
      <cdr:x>0.28656</cdr:x>
      <cdr:y>0.28669</cdr:y>
    </cdr:to>
    <cdr:sp macro="" textlink="">
      <cdr:nvSpPr>
        <cdr:cNvPr id="7" name="TextBox 89"/>
        <cdr:cNvSpPr txBox="1"/>
      </cdr:nvSpPr>
      <cdr:spPr>
        <a:xfrm xmlns:a="http://schemas.openxmlformats.org/drawingml/2006/main">
          <a:off x="335727" y="887177"/>
          <a:ext cx="716023" cy="23082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900" b="1" dirty="0">
              <a:solidFill>
                <a:schemeClr val="bg1"/>
              </a:solidFill>
              <a:latin typeface="Cambria" panose="02040503050406030204" pitchFamily="18" charset="0"/>
            </a:rPr>
            <a:t>6,</a:t>
          </a:r>
          <a:r>
            <a:rPr lang="ru-RU" sz="900" b="1" dirty="0">
              <a:solidFill>
                <a:schemeClr val="bg1"/>
              </a:solidFill>
              <a:latin typeface="Cambria" panose="02040503050406030204" pitchFamily="18" charset="0"/>
            </a:rPr>
            <a:t>8</a:t>
          </a:r>
        </a:p>
      </cdr:txBody>
    </cdr:sp>
  </cdr:relSizeAnchor>
  <cdr:relSizeAnchor xmlns:cdr="http://schemas.openxmlformats.org/drawingml/2006/chartDrawing">
    <cdr:from>
      <cdr:x>0.09678</cdr:x>
      <cdr:y>0.16259</cdr:y>
    </cdr:from>
    <cdr:to>
      <cdr:x>0.29187</cdr:x>
      <cdr:y>0.22178</cdr:y>
    </cdr:to>
    <cdr:sp macro="" textlink="">
      <cdr:nvSpPr>
        <cdr:cNvPr id="8" name="TextBox 89"/>
        <cdr:cNvSpPr txBox="1"/>
      </cdr:nvSpPr>
      <cdr:spPr>
        <a:xfrm xmlns:a="http://schemas.openxmlformats.org/drawingml/2006/main">
          <a:off x="355204" y="634042"/>
          <a:ext cx="716024" cy="23082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900" b="1" dirty="0">
              <a:solidFill>
                <a:schemeClr val="bg1"/>
              </a:solidFill>
              <a:latin typeface="Cambria" panose="02040503050406030204" pitchFamily="18" charset="0"/>
            </a:rPr>
            <a:t>2,6</a:t>
          </a:r>
        </a:p>
      </cdr:txBody>
    </cdr:sp>
  </cdr:relSizeAnchor>
  <cdr:relSizeAnchor xmlns:cdr="http://schemas.openxmlformats.org/drawingml/2006/chartDrawing">
    <cdr:from>
      <cdr:x>0.39382</cdr:x>
      <cdr:y>0.29343</cdr:y>
    </cdr:from>
    <cdr:to>
      <cdr:x>0.60617</cdr:x>
      <cdr:y>0.35263</cdr:y>
    </cdr:to>
    <cdr:sp macro="" textlink="">
      <cdr:nvSpPr>
        <cdr:cNvPr id="9" name="TextBox 89"/>
        <cdr:cNvSpPr txBox="1"/>
      </cdr:nvSpPr>
      <cdr:spPr>
        <a:xfrm xmlns:a="http://schemas.openxmlformats.org/drawingml/2006/main">
          <a:off x="1445425" y="1144288"/>
          <a:ext cx="779371" cy="2308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900" b="1" dirty="0">
              <a:solidFill>
                <a:schemeClr val="bg1"/>
              </a:solidFill>
              <a:latin typeface="Cambria" panose="02040503050406030204" pitchFamily="18" charset="0"/>
            </a:rPr>
            <a:t>1,8</a:t>
          </a:r>
        </a:p>
      </cdr:txBody>
    </cdr:sp>
  </cdr:relSizeAnchor>
  <cdr:relSizeAnchor xmlns:cdr="http://schemas.openxmlformats.org/drawingml/2006/chartDrawing">
    <cdr:from>
      <cdr:x>0.70866</cdr:x>
      <cdr:y>0.25429</cdr:y>
    </cdr:from>
    <cdr:to>
      <cdr:x>0.90375</cdr:x>
      <cdr:y>0.31349</cdr:y>
    </cdr:to>
    <cdr:sp macro="" textlink="">
      <cdr:nvSpPr>
        <cdr:cNvPr id="10" name="TextBox 89"/>
        <cdr:cNvSpPr txBox="1"/>
      </cdr:nvSpPr>
      <cdr:spPr>
        <a:xfrm xmlns:a="http://schemas.openxmlformats.org/drawingml/2006/main">
          <a:off x="2600928" y="991685"/>
          <a:ext cx="716023" cy="2308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900" b="1" dirty="0">
              <a:solidFill>
                <a:schemeClr val="bg1"/>
              </a:solidFill>
              <a:latin typeface="Cambria" panose="02040503050406030204" pitchFamily="18" charset="0"/>
            </a:rPr>
            <a:t>1,8</a:t>
          </a:r>
        </a:p>
      </cdr:txBody>
    </cdr:sp>
  </cdr:relSizeAnchor>
  <cdr:relSizeAnchor xmlns:cdr="http://schemas.openxmlformats.org/drawingml/2006/chartDrawing">
    <cdr:from>
      <cdr:x>0.71673</cdr:x>
      <cdr:y>0.48243</cdr:y>
    </cdr:from>
    <cdr:to>
      <cdr:x>0.90467</cdr:x>
      <cdr:y>0.54162</cdr:y>
    </cdr:to>
    <cdr:sp macro="" textlink="">
      <cdr:nvSpPr>
        <cdr:cNvPr id="12" name="TextBox 89"/>
        <cdr:cNvSpPr txBox="1"/>
      </cdr:nvSpPr>
      <cdr:spPr>
        <a:xfrm xmlns:a="http://schemas.openxmlformats.org/drawingml/2006/main">
          <a:off x="2630547" y="1881362"/>
          <a:ext cx="689782" cy="23082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900" b="1" dirty="0">
              <a:solidFill>
                <a:schemeClr val="bg1"/>
              </a:solidFill>
              <a:latin typeface="Cambria" panose="02040503050406030204" pitchFamily="18" charset="0"/>
            </a:rPr>
            <a:t>26,6</a:t>
          </a:r>
        </a:p>
      </cdr:txBody>
    </cdr:sp>
  </cdr:relSizeAnchor>
  <cdr:relSizeAnchor xmlns:cdr="http://schemas.openxmlformats.org/drawingml/2006/chartDrawing">
    <cdr:from>
      <cdr:x>0.08292</cdr:x>
      <cdr:y>0.47615</cdr:y>
    </cdr:from>
    <cdr:to>
      <cdr:x>0.27801</cdr:x>
      <cdr:y>0.53534</cdr:y>
    </cdr:to>
    <cdr:sp macro="" textlink="">
      <cdr:nvSpPr>
        <cdr:cNvPr id="13" name="TextBox 89"/>
        <cdr:cNvSpPr txBox="1"/>
      </cdr:nvSpPr>
      <cdr:spPr>
        <a:xfrm xmlns:a="http://schemas.openxmlformats.org/drawingml/2006/main">
          <a:off x="304321" y="1856874"/>
          <a:ext cx="716024" cy="23082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900" b="1" dirty="0">
              <a:solidFill>
                <a:schemeClr val="bg1"/>
              </a:solidFill>
              <a:latin typeface="Cambria" panose="02040503050406030204" pitchFamily="18" charset="0"/>
            </a:rPr>
            <a:t>26,6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0.15218</cdr:x>
      <cdr:y>0.17361</cdr:y>
    </cdr:from>
    <cdr:to>
      <cdr:x>0.20151</cdr:x>
      <cdr:y>0.21894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66553" y="620183"/>
          <a:ext cx="216024" cy="1619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0.44495</cdr:x>
      <cdr:y>0.25735</cdr:y>
    </cdr:from>
    <cdr:to>
      <cdr:x>0.55421</cdr:x>
      <cdr:y>0.32246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1948827" y="919330"/>
          <a:ext cx="478550" cy="2325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05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19,2</a:t>
          </a:r>
          <a:endParaRPr lang="en-US" sz="1050" b="1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 xmlns:a="http://schemas.openxmlformats.org/drawingml/2006/main">
          <a:endParaRPr lang="ru-RU" sz="9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cdr:txBody>
    </cdr:sp>
  </cdr:relSizeAnchor>
  <cdr:relSizeAnchor xmlns:cdr="http://schemas.openxmlformats.org/drawingml/2006/chartDrawing">
    <cdr:from>
      <cdr:x>0.14141</cdr:x>
      <cdr:y>0.15351</cdr:y>
    </cdr:from>
    <cdr:to>
      <cdr:x>0.24565</cdr:x>
      <cdr:y>0.213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19357" y="548395"/>
          <a:ext cx="456563" cy="2125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5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1</a:t>
          </a:r>
          <a:r>
            <a:rPr lang="ru-RU" sz="105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,6</a:t>
          </a:r>
          <a:endParaRPr lang="en-US" sz="1050" b="1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0.09405</cdr:x>
      <cdr:y>0.31291</cdr:y>
    </cdr:from>
    <cdr:to>
      <cdr:x>0.26337</cdr:x>
      <cdr:y>0.36528</cdr:y>
    </cdr:to>
    <cdr:sp macro="" textlink="">
      <cdr:nvSpPr>
        <cdr:cNvPr id="3" name="TextBox 47"/>
        <cdr:cNvSpPr txBox="1"/>
      </cdr:nvSpPr>
      <cdr:spPr>
        <a:xfrm xmlns:a="http://schemas.openxmlformats.org/drawingml/2006/main">
          <a:off x="401243" y="1517061"/>
          <a:ext cx="722339" cy="25390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rPr>
            <a:t>11,4</a:t>
          </a:r>
        </a:p>
      </cdr:txBody>
    </cdr:sp>
  </cdr:relSizeAnchor>
  <cdr:relSizeAnchor xmlns:cdr="http://schemas.openxmlformats.org/drawingml/2006/chartDrawing">
    <cdr:from>
      <cdr:x>0.38979</cdr:x>
      <cdr:y>0.42758</cdr:y>
    </cdr:from>
    <cdr:to>
      <cdr:x>0.57491</cdr:x>
      <cdr:y>0.48154</cdr:y>
    </cdr:to>
    <cdr:sp macro="" textlink="">
      <cdr:nvSpPr>
        <cdr:cNvPr id="4" name="TextBox 47"/>
        <cdr:cNvSpPr txBox="1"/>
      </cdr:nvSpPr>
      <cdr:spPr>
        <a:xfrm xmlns:a="http://schemas.openxmlformats.org/drawingml/2006/main">
          <a:off x="1662901" y="2073021"/>
          <a:ext cx="789744" cy="26161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>
              <a:solidFill>
                <a:srgbClr val="002060"/>
              </a:solidFill>
              <a:latin typeface="Cambria" panose="02040503050406030204" pitchFamily="18" charset="0"/>
            </a:rPr>
            <a:t>0,1</a:t>
          </a:r>
          <a:endParaRPr kumimoji="0" lang="ru-RU" sz="1050" b="1" i="0" u="none" strike="noStrike" kern="1200" cap="none" spc="0" normalizeH="0" baseline="0" noProof="0" dirty="0">
            <a:ln>
              <a:noFill/>
            </a:ln>
            <a:solidFill>
              <a:srgbClr val="002060"/>
            </a:solidFill>
            <a:effectLst/>
            <a:uLnTx/>
            <a:uFillTx/>
            <a:latin typeface="Cambria" panose="02040503050406030204" pitchFamily="18" charset="0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0.08556</cdr:x>
      <cdr:y>0.36085</cdr:y>
    </cdr:from>
    <cdr:to>
      <cdr:x>0.27067</cdr:x>
      <cdr:y>0.41481</cdr:y>
    </cdr:to>
    <cdr:sp macro="" textlink="">
      <cdr:nvSpPr>
        <cdr:cNvPr id="5" name="TextBox 47"/>
        <cdr:cNvSpPr txBox="1"/>
      </cdr:nvSpPr>
      <cdr:spPr>
        <a:xfrm xmlns:a="http://schemas.openxmlformats.org/drawingml/2006/main">
          <a:off x="365002" y="1749471"/>
          <a:ext cx="789702" cy="26161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>
              <a:solidFill>
                <a:srgbClr val="002060"/>
              </a:solidFill>
              <a:latin typeface="Cambria" panose="02040503050406030204" pitchFamily="18" charset="0"/>
            </a:rPr>
            <a:t>0,6</a:t>
          </a:r>
          <a:endParaRPr kumimoji="0" lang="ru-RU" sz="1050" b="1" i="0" u="none" strike="noStrike" kern="1200" cap="none" spc="0" normalizeH="0" baseline="0" noProof="0" dirty="0">
            <a:ln>
              <a:noFill/>
            </a:ln>
            <a:solidFill>
              <a:srgbClr val="002060"/>
            </a:solidFill>
            <a:effectLst/>
            <a:uLnTx/>
            <a:uFillTx/>
            <a:latin typeface="Cambria" panose="02040503050406030204" pitchFamily="18" charset="0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0.69855</cdr:x>
      <cdr:y>0.41404</cdr:y>
    </cdr:from>
    <cdr:to>
      <cdr:x>0.88367</cdr:x>
      <cdr:y>0.468</cdr:y>
    </cdr:to>
    <cdr:sp macro="" textlink="">
      <cdr:nvSpPr>
        <cdr:cNvPr id="6" name="TextBox 47"/>
        <cdr:cNvSpPr txBox="1"/>
      </cdr:nvSpPr>
      <cdr:spPr>
        <a:xfrm xmlns:a="http://schemas.openxmlformats.org/drawingml/2006/main">
          <a:off x="2980098" y="2007351"/>
          <a:ext cx="789745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>
              <a:solidFill>
                <a:srgbClr val="002060"/>
              </a:solidFill>
              <a:latin typeface="Cambria" panose="02040503050406030204" pitchFamily="18" charset="0"/>
            </a:rPr>
            <a:t>0,6</a:t>
          </a:r>
          <a:endParaRPr kumimoji="0" lang="ru-RU" sz="1050" b="1" i="0" u="none" strike="noStrike" kern="1200" cap="none" spc="0" normalizeH="0" baseline="0" noProof="0" dirty="0">
            <a:ln>
              <a:noFill/>
            </a:ln>
            <a:solidFill>
              <a:srgbClr val="002060"/>
            </a:solidFill>
            <a:effectLst/>
            <a:uLnTx/>
            <a:uFillTx/>
            <a:latin typeface="Cambria" panose="02040503050406030204" pitchFamily="18" charset="0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0.08556</cdr:x>
      <cdr:y>0.21818</cdr:y>
    </cdr:from>
    <cdr:to>
      <cdr:x>0.27939</cdr:x>
      <cdr:y>0.29436</cdr:y>
    </cdr:to>
    <cdr:sp macro="" textlink="">
      <cdr:nvSpPr>
        <cdr:cNvPr id="7" name="TextBox 38"/>
        <cdr:cNvSpPr txBox="1"/>
      </cdr:nvSpPr>
      <cdr:spPr>
        <a:xfrm xmlns:a="http://schemas.openxmlformats.org/drawingml/2006/main">
          <a:off x="365002" y="1057798"/>
          <a:ext cx="826902" cy="36933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Cambria" panose="02040503050406030204" pitchFamily="18" charset="0"/>
              <a:cs typeface="+mn-cs"/>
            </a:rPr>
            <a:t>195,1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6574-5C1A-48FF-A017-491A1EF21B22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E3022-39C3-4C1E-B094-1A556A1C9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50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6574-5C1A-48FF-A017-491A1EF21B22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E3022-39C3-4C1E-B094-1A556A1C9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95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6574-5C1A-48FF-A017-491A1EF21B22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E3022-39C3-4C1E-B094-1A556A1C9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52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6574-5C1A-48FF-A017-491A1EF21B22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E3022-39C3-4C1E-B094-1A556A1C9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71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6574-5C1A-48FF-A017-491A1EF21B22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E3022-39C3-4C1E-B094-1A556A1C9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93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6574-5C1A-48FF-A017-491A1EF21B22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E3022-39C3-4C1E-B094-1A556A1C9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03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6574-5C1A-48FF-A017-491A1EF21B22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E3022-39C3-4C1E-B094-1A556A1C9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12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6574-5C1A-48FF-A017-491A1EF21B22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E3022-39C3-4C1E-B094-1A556A1C9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76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6574-5C1A-48FF-A017-491A1EF21B22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E3022-39C3-4C1E-B094-1A556A1C9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0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6574-5C1A-48FF-A017-491A1EF21B22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E3022-39C3-4C1E-B094-1A556A1C9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246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6574-5C1A-48FF-A017-491A1EF21B22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E3022-39C3-4C1E-B094-1A556A1C9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491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A6574-5C1A-48FF-A017-491A1EF21B22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E3022-39C3-4C1E-B094-1A556A1C9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160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chart" Target="../charts/chart8.xml"/><Relationship Id="rId18" Type="http://schemas.openxmlformats.org/officeDocument/2006/relationships/chart" Target="../charts/chart10.xml"/><Relationship Id="rId3" Type="http://schemas.openxmlformats.org/officeDocument/2006/relationships/chart" Target="../charts/chart7.xml"/><Relationship Id="rId21" Type="http://schemas.openxmlformats.org/officeDocument/2006/relationships/chart" Target="../charts/chart13.xml"/><Relationship Id="rId7" Type="http://schemas.microsoft.com/office/2007/relationships/hdphoto" Target="../media/hdphoto1.wdp"/><Relationship Id="rId12" Type="http://schemas.microsoft.com/office/2007/relationships/hdphoto" Target="../media/hdphoto2.wdp"/><Relationship Id="rId17" Type="http://schemas.openxmlformats.org/officeDocument/2006/relationships/image" Target="../media/image26.png"/><Relationship Id="rId2" Type="http://schemas.openxmlformats.org/officeDocument/2006/relationships/chart" Target="../charts/chart6.xml"/><Relationship Id="rId16" Type="http://schemas.openxmlformats.org/officeDocument/2006/relationships/image" Target="../media/image25.png"/><Relationship Id="rId20" Type="http://schemas.openxmlformats.org/officeDocument/2006/relationships/chart" Target="../charts/chart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5" Type="http://schemas.openxmlformats.org/officeDocument/2006/relationships/image" Target="../media/image24.png"/><Relationship Id="rId10" Type="http://schemas.openxmlformats.org/officeDocument/2006/relationships/image" Target="../media/image22.gif"/><Relationship Id="rId19" Type="http://schemas.openxmlformats.org/officeDocument/2006/relationships/chart" Target="../charts/chart11.xml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microsoft.com/office/2007/relationships/hdphoto" Target="../media/hdphoto4.wdp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7.png"/><Relationship Id="rId2" Type="http://schemas.openxmlformats.org/officeDocument/2006/relationships/image" Target="../media/image43.png"/><Relationship Id="rId16" Type="http://schemas.microsoft.com/office/2007/relationships/hdphoto" Target="../media/hdphoto3.wdp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gif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openxmlformats.org/officeDocument/2006/relationships/image" Target="../media/image58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7" Type="http://schemas.openxmlformats.org/officeDocument/2006/relationships/image" Target="../media/image61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chart" Target="../charts/chart21.xml"/><Relationship Id="rId7" Type="http://schemas.openxmlformats.org/officeDocument/2006/relationships/image" Target="../media/image67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chart" Target="../charts/chart27.xml"/><Relationship Id="rId4" Type="http://schemas.openxmlformats.org/officeDocument/2006/relationships/chart" Target="../charts/char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1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chart" Target="../charts/chart35.xml"/><Relationship Id="rId4" Type="http://schemas.openxmlformats.org/officeDocument/2006/relationships/chart" Target="../charts/chart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chart" Target="../charts/chart39.xml"/><Relationship Id="rId4" Type="http://schemas.openxmlformats.org/officeDocument/2006/relationships/chart" Target="../charts/char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3.xml"/><Relationship Id="rId4" Type="http://schemas.openxmlformats.org/officeDocument/2006/relationships/chart" Target="../charts/chart4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4.xml"/><Relationship Id="rId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8.xml"/><Relationship Id="rId4" Type="http://schemas.openxmlformats.org/officeDocument/2006/relationships/chart" Target="../charts/chart4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7" Type="http://schemas.openxmlformats.org/officeDocument/2006/relationships/image" Target="../media/image77.jpeg"/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g"/><Relationship Id="rId5" Type="http://schemas.openxmlformats.org/officeDocument/2006/relationships/chart" Target="../charts/chart54.xml"/><Relationship Id="rId4" Type="http://schemas.openxmlformats.org/officeDocument/2006/relationships/chart" Target="../charts/chart5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6.xml"/><Relationship Id="rId7" Type="http://schemas.openxmlformats.org/officeDocument/2006/relationships/image" Target="../media/image79.png"/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chart" Target="../charts/chart58.xml"/><Relationship Id="rId4" Type="http://schemas.openxmlformats.org/officeDocument/2006/relationships/chart" Target="../charts/chart5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0.xml"/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chart" Target="../charts/chart62.xml"/><Relationship Id="rId4" Type="http://schemas.openxmlformats.org/officeDocument/2006/relationships/chart" Target="../charts/chart6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4.xml"/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eg"/><Relationship Id="rId5" Type="http://schemas.openxmlformats.org/officeDocument/2006/relationships/chart" Target="../charts/chart66.xml"/><Relationship Id="rId4" Type="http://schemas.openxmlformats.org/officeDocument/2006/relationships/chart" Target="../charts/chart6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8.xml"/><Relationship Id="rId2" Type="http://schemas.openxmlformats.org/officeDocument/2006/relationships/chart" Target="../charts/chart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chart" Target="../charts/chart70.xml"/><Relationship Id="rId4" Type="http://schemas.openxmlformats.org/officeDocument/2006/relationships/chart" Target="../charts/chart69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3.png"/><Relationship Id="rId7" Type="http://schemas.openxmlformats.org/officeDocument/2006/relationships/image" Target="../media/image85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chart" Target="../charts/chart72.xml"/><Relationship Id="rId4" Type="http://schemas.openxmlformats.org/officeDocument/2006/relationships/chart" Target="../charts/chart7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3.xml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76.xml"/><Relationship Id="rId5" Type="http://schemas.openxmlformats.org/officeDocument/2006/relationships/chart" Target="../charts/chart75.xml"/><Relationship Id="rId4" Type="http://schemas.openxmlformats.org/officeDocument/2006/relationships/chart" Target="../charts/chart7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7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chart" Target="../charts/chart7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0.xml"/><Relationship Id="rId2" Type="http://schemas.openxmlformats.org/officeDocument/2006/relationships/chart" Target="../charts/chart7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chart" Target="../charts/chart82.xml"/><Relationship Id="rId4" Type="http://schemas.openxmlformats.org/officeDocument/2006/relationships/chart" Target="../charts/chart8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6ACFE6E-890D-468E-B859-427DD1B09A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5" t="25990" r="14365"/>
          <a:stretch/>
        </p:blipFill>
        <p:spPr>
          <a:xfrm rot="16200000">
            <a:off x="-1524000" y="1524000"/>
            <a:ext cx="9906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56DC26-B4A1-4E6B-9BE4-09941FF3CB90}"/>
              </a:ext>
            </a:extLst>
          </p:cNvPr>
          <p:cNvSpPr txBox="1"/>
          <p:nvPr/>
        </p:nvSpPr>
        <p:spPr>
          <a:xfrm>
            <a:off x="809297" y="357064"/>
            <a:ext cx="6048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Департамент финансов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администрации города Липецка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EB0B5CE-32C5-4720-ABD4-A106787616F3}"/>
              </a:ext>
            </a:extLst>
          </p:cNvPr>
          <p:cNvSpPr/>
          <p:nvPr/>
        </p:nvSpPr>
        <p:spPr>
          <a:xfrm>
            <a:off x="3853544" y="1449615"/>
            <a:ext cx="253274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БЮДЖЕТ</a:t>
            </a: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города Липецка на 2026 год 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и плановый период 2027 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и 2028 годов</a:t>
            </a:r>
          </a:p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ДЛЯ ГРАЖДАН</a:t>
            </a:r>
          </a:p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C1BC95-974C-4760-B9A8-6727202A2FA2}"/>
              </a:ext>
            </a:extLst>
          </p:cNvPr>
          <p:cNvSpPr txBox="1"/>
          <p:nvPr/>
        </p:nvSpPr>
        <p:spPr>
          <a:xfrm>
            <a:off x="-2" y="9230119"/>
            <a:ext cx="6858002" cy="40011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Mongolian Baiti" panose="03000500000000000000" pitchFamily="66" charset="0"/>
              </a:rPr>
              <a:t>Липецк</a:t>
            </a:r>
            <a:r>
              <a:rPr kumimoji="0" lang="ru-RU" sz="20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Mongolian Baiti" panose="03000500000000000000" pitchFamily="66" charset="0"/>
              </a:rPr>
              <a:t> </a:t>
            </a:r>
            <a:r>
              <a:rPr kumimoji="0" lang="ru-RU" sz="2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Mongolian Baiti" panose="03000500000000000000" pitchFamily="66" charset="0"/>
              </a:rPr>
              <a:t>2026	 </a:t>
            </a:r>
          </a:p>
        </p:txBody>
      </p:sp>
    </p:spTree>
    <p:extLst>
      <p:ext uri="{BB962C8B-B14F-4D97-AF65-F5344CB8AC3E}">
        <p14:creationId xmlns:p14="http://schemas.microsoft.com/office/powerpoint/2010/main" val="502356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8915F2F-1DF2-4EF0-AE03-EBD751F7BA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5" t="9065" r="3536" b="42356"/>
          <a:stretch/>
        </p:blipFill>
        <p:spPr>
          <a:xfrm>
            <a:off x="3593790" y="6871802"/>
            <a:ext cx="3046238" cy="222102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DFDDAE5F-1B34-4E68-A801-5709AC4A50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" t="18964" r="57700" b="30312"/>
          <a:stretch/>
        </p:blipFill>
        <p:spPr>
          <a:xfrm>
            <a:off x="275800" y="6844594"/>
            <a:ext cx="2467012" cy="23191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75824C-E2E5-4DD1-BC4D-B14DFF7961DF}"/>
              </a:ext>
            </a:extLst>
          </p:cNvPr>
          <p:cNvSpPr txBox="1"/>
          <p:nvPr/>
        </p:nvSpPr>
        <p:spPr>
          <a:xfrm>
            <a:off x="-9863" y="230072"/>
            <a:ext cx="6867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200" b="1" i="1" cap="all" spc="300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ОСОБЕННОСТИ ФОРМИРОВАНИЯ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ДОХОДНОЙ ЧАСТИ БЮДЖЕТА</a:t>
            </a:r>
          </a:p>
        </p:txBody>
      </p:sp>
      <p:sp>
        <p:nvSpPr>
          <p:cNvPr id="5" name="TextBox 22">
            <a:extLst>
              <a:ext uri="{FF2B5EF4-FFF2-40B4-BE49-F238E27FC236}">
                <a16:creationId xmlns:a16="http://schemas.microsoft.com/office/drawing/2014/main" id="{3C44F15C-4494-45EA-87B8-D99E5A4BB559}"/>
              </a:ext>
            </a:extLst>
          </p:cNvPr>
          <p:cNvSpPr txBox="1"/>
          <p:nvPr/>
        </p:nvSpPr>
        <p:spPr>
          <a:xfrm>
            <a:off x="3576348" y="6182541"/>
            <a:ext cx="2988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rPr>
              <a:t>Объем поступлений НДФЛ </a:t>
            </a:r>
          </a:p>
        </p:txBody>
      </p:sp>
      <p:sp>
        <p:nvSpPr>
          <p:cNvPr id="6" name="TextBox 22">
            <a:extLst>
              <a:ext uri="{FF2B5EF4-FFF2-40B4-BE49-F238E27FC236}">
                <a16:creationId xmlns:a16="http://schemas.microsoft.com/office/drawing/2014/main" id="{B76BB8A5-B1B7-4E66-97F1-8688BE6B94B6}"/>
              </a:ext>
            </a:extLst>
          </p:cNvPr>
          <p:cNvSpPr txBox="1"/>
          <p:nvPr/>
        </p:nvSpPr>
        <p:spPr>
          <a:xfrm>
            <a:off x="293453" y="6183786"/>
            <a:ext cx="3282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rPr>
              <a:t>Доля НДФЛ в объеме налоговых Доходов 2026г.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864CD-9B35-49D7-91FC-01FABFBC6887}"/>
              </a:ext>
            </a:extLst>
          </p:cNvPr>
          <p:cNvSpPr txBox="1"/>
          <p:nvPr/>
        </p:nvSpPr>
        <p:spPr>
          <a:xfrm>
            <a:off x="1781492" y="7779824"/>
            <a:ext cx="710863" cy="298156"/>
          </a:xfrm>
          <a:prstGeom prst="rect">
            <a:avLst/>
          </a:prstGeom>
          <a:noFill/>
        </p:spPr>
        <p:txBody>
          <a:bodyPr wrap="square" lIns="51426" tIns="25716" rIns="51426" bIns="25716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61%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6C7C11B7-C2D1-44BE-925C-E5EA0E1D7847}"/>
              </a:ext>
            </a:extLst>
          </p:cNvPr>
          <p:cNvGrpSpPr/>
          <p:nvPr/>
        </p:nvGrpSpPr>
        <p:grpSpPr>
          <a:xfrm>
            <a:off x="2410421" y="7590348"/>
            <a:ext cx="1165927" cy="338554"/>
            <a:chOff x="2257769" y="3766794"/>
            <a:chExt cx="1165927" cy="338554"/>
          </a:xfrm>
        </p:grpSpPr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44190A4D-4EAB-4834-BB48-21D87BB521C9}"/>
                </a:ext>
              </a:extLst>
            </p:cNvPr>
            <p:cNvCxnSpPr/>
            <p:nvPr/>
          </p:nvCxnSpPr>
          <p:spPr>
            <a:xfrm rot="10800000" flipV="1">
              <a:off x="2257769" y="4087740"/>
              <a:ext cx="828000" cy="0"/>
            </a:xfrm>
            <a:prstGeom prst="line">
              <a:avLst/>
            </a:prstGeom>
            <a:ln>
              <a:solidFill>
                <a:srgbClr val="0A5052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9A8458B6-F757-4FDC-90BD-64FAD1AD1F3A}"/>
                </a:ext>
              </a:extLst>
            </p:cNvPr>
            <p:cNvSpPr/>
            <p:nvPr/>
          </p:nvSpPr>
          <p:spPr>
            <a:xfrm>
              <a:off x="2421637" y="3766794"/>
              <a:ext cx="100205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НДФЛ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1FC6114-DB4B-4446-AC4C-5E450B667D40}"/>
              </a:ext>
            </a:extLst>
          </p:cNvPr>
          <p:cNvGrpSpPr/>
          <p:nvPr/>
        </p:nvGrpSpPr>
        <p:grpSpPr>
          <a:xfrm>
            <a:off x="364054" y="1381240"/>
            <a:ext cx="6129891" cy="712372"/>
            <a:chOff x="292828" y="5281145"/>
            <a:chExt cx="6825553" cy="712372"/>
          </a:xfrm>
        </p:grpSpPr>
        <p:sp>
          <p:nvSpPr>
            <p:cNvPr id="12" name="Скругленный прямоугольник 46">
              <a:extLst>
                <a:ext uri="{FF2B5EF4-FFF2-40B4-BE49-F238E27FC236}">
                  <a16:creationId xmlns:a16="http://schemas.microsoft.com/office/drawing/2014/main" id="{44E61AA7-1AE1-493E-B2D8-E61564FCD3D1}"/>
                </a:ext>
              </a:extLst>
            </p:cNvPr>
            <p:cNvSpPr/>
            <p:nvPr/>
          </p:nvSpPr>
          <p:spPr>
            <a:xfrm>
              <a:off x="314381" y="5281145"/>
              <a:ext cx="6804000" cy="71237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24000" tIns="0" rIns="72390" bIns="0" numCol="1" spcCol="1270" anchor="ctr" anchorCtr="0">
              <a:noAutofit/>
            </a:bodyPr>
            <a:lstStyle/>
            <a:p>
              <a:pPr marL="0" marR="0" lvl="0" indent="0" algn="l" defTabSz="8445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8A324C1C-5D8E-451B-BCF5-26595A8CE45F}"/>
                </a:ext>
              </a:extLst>
            </p:cNvPr>
            <p:cNvSpPr/>
            <p:nvPr/>
          </p:nvSpPr>
          <p:spPr>
            <a:xfrm>
              <a:off x="292828" y="5314950"/>
              <a:ext cx="6628376" cy="64633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Segoe UI" pitchFamily="34" charset="0"/>
                  <a:cs typeface="Segoe UI" pitchFamily="34" charset="0"/>
                </a:rPr>
                <a:t>Снижены дополнительные нормативы отчислений от налога на доходы физических лиц в 2026 году</a:t>
              </a: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4" name="TextBox 22">
            <a:extLst>
              <a:ext uri="{FF2B5EF4-FFF2-40B4-BE49-F238E27FC236}">
                <a16:creationId xmlns:a16="http://schemas.microsoft.com/office/drawing/2014/main" id="{5CCD56C4-F4D0-4AB8-A074-FB7BC2D53626}"/>
              </a:ext>
            </a:extLst>
          </p:cNvPr>
          <p:cNvSpPr txBox="1"/>
          <p:nvPr/>
        </p:nvSpPr>
        <p:spPr>
          <a:xfrm>
            <a:off x="1337505" y="2318238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rPr>
              <a:t>норматив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A059D4E-0D05-4E08-B367-A7814AC5BF19}"/>
              </a:ext>
            </a:extLst>
          </p:cNvPr>
          <p:cNvSpPr/>
          <p:nvPr/>
        </p:nvSpPr>
        <p:spPr>
          <a:xfrm>
            <a:off x="1137388" y="3224369"/>
            <a:ext cx="14313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2025 год</a:t>
            </a:r>
            <a:endParaRPr kumimoji="0" lang="ru-RU" sz="1200" b="0" i="0" u="none" strike="noStrike" kern="0" cap="none" spc="0" normalizeH="0" baseline="0" noProof="0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A3C3CB59-D3EC-4758-BD36-F802F61C2BB5}"/>
              </a:ext>
            </a:extLst>
          </p:cNvPr>
          <p:cNvGrpSpPr/>
          <p:nvPr/>
        </p:nvGrpSpPr>
        <p:grpSpPr>
          <a:xfrm>
            <a:off x="3869801" y="9032191"/>
            <a:ext cx="2495516" cy="572306"/>
            <a:chOff x="3564249" y="5262839"/>
            <a:chExt cx="2495516" cy="572306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B3228033-A639-4205-81E2-6361EEF21DC9}"/>
                </a:ext>
              </a:extLst>
            </p:cNvPr>
            <p:cNvSpPr/>
            <p:nvPr/>
          </p:nvSpPr>
          <p:spPr>
            <a:xfrm>
              <a:off x="3564249" y="5266511"/>
              <a:ext cx="102190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2025 год</a:t>
              </a:r>
              <a:endParaRPr kumimoji="0" lang="ru-RU" sz="1400" b="1" i="0" u="none" strike="noStrike" kern="0" cap="none" spc="0" normalizeH="0" baseline="0" noProof="0" dirty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Times New Roman" pitchFamily="18" charset="0"/>
              </a:endParaRP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5BB79355-6DBF-4BD3-A5A5-ED0AF9386BB8}"/>
                </a:ext>
              </a:extLst>
            </p:cNvPr>
            <p:cNvSpPr/>
            <p:nvPr/>
          </p:nvSpPr>
          <p:spPr>
            <a:xfrm>
              <a:off x="5057706" y="5262839"/>
              <a:ext cx="100205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2026 год </a:t>
              </a: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D5C0D564-19DF-40A3-A2F7-B1749D841731}"/>
                </a:ext>
              </a:extLst>
            </p:cNvPr>
            <p:cNvSpPr/>
            <p:nvPr/>
          </p:nvSpPr>
          <p:spPr>
            <a:xfrm>
              <a:off x="3676518" y="5496591"/>
              <a:ext cx="75693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1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факт </a:t>
              </a: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3CBEEC45-23E9-4A7F-886C-946EEA6D917A}"/>
                </a:ext>
              </a:extLst>
            </p:cNvPr>
            <p:cNvSpPr/>
            <p:nvPr/>
          </p:nvSpPr>
          <p:spPr>
            <a:xfrm>
              <a:off x="5145271" y="5483671"/>
              <a:ext cx="60946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1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план</a:t>
              </a:r>
            </a:p>
          </p:txBody>
        </p: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E845F58-C523-4E40-A53A-D8B35036A906}"/>
              </a:ext>
            </a:extLst>
          </p:cNvPr>
          <p:cNvSpPr/>
          <p:nvPr/>
        </p:nvSpPr>
        <p:spPr>
          <a:xfrm>
            <a:off x="1137388" y="2771674"/>
            <a:ext cx="16870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Segoe UI" pitchFamily="34" charset="0"/>
                <a:cs typeface="Segoe UI" pitchFamily="34" charset="0"/>
              </a:rPr>
              <a:t>22,9%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95B71C7F-99E4-48BB-B419-EA755C81C91A}"/>
              </a:ext>
            </a:extLst>
          </p:cNvPr>
          <p:cNvGrpSpPr/>
          <p:nvPr/>
        </p:nvGrpSpPr>
        <p:grpSpPr>
          <a:xfrm>
            <a:off x="326716" y="4907671"/>
            <a:ext cx="6194704" cy="648000"/>
            <a:chOff x="292828" y="5257856"/>
            <a:chExt cx="6909723" cy="648000"/>
          </a:xfrm>
        </p:grpSpPr>
        <p:sp>
          <p:nvSpPr>
            <p:cNvPr id="29" name="Скругленный прямоугольник 72">
              <a:extLst>
                <a:ext uri="{FF2B5EF4-FFF2-40B4-BE49-F238E27FC236}">
                  <a16:creationId xmlns:a16="http://schemas.microsoft.com/office/drawing/2014/main" id="{F54C3F94-255E-46F6-BC0F-4265E06F16F4}"/>
                </a:ext>
              </a:extLst>
            </p:cNvPr>
            <p:cNvSpPr/>
            <p:nvPr/>
          </p:nvSpPr>
          <p:spPr>
            <a:xfrm>
              <a:off x="314382" y="5257856"/>
              <a:ext cx="6804000" cy="648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24000" tIns="0" rIns="72390" bIns="0" numCol="1" spcCol="1270" anchor="ctr" anchorCtr="0">
              <a:noAutofit/>
            </a:bodyPr>
            <a:lstStyle/>
            <a:p>
              <a:pPr marL="0" marR="0" lvl="0" indent="0" algn="l" defTabSz="8445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1111022D-6EF0-44E5-8216-9891CB1FBD1E}"/>
                </a:ext>
              </a:extLst>
            </p:cNvPr>
            <p:cNvSpPr/>
            <p:nvPr/>
          </p:nvSpPr>
          <p:spPr>
            <a:xfrm>
              <a:off x="292828" y="5385804"/>
              <a:ext cx="6909723" cy="369332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Segoe UI" pitchFamily="34" charset="0"/>
                  <a:cs typeface="Segoe UI" pitchFamily="34" charset="0"/>
                </a:rPr>
                <a:t>Учтен темп роста ФОТ – 109,4%</a:t>
              </a: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A84D635-7A32-4FA3-AF2C-4C046F583CC6}"/>
              </a:ext>
            </a:extLst>
          </p:cNvPr>
          <p:cNvSpPr txBox="1"/>
          <p:nvPr/>
        </p:nvSpPr>
        <p:spPr>
          <a:xfrm>
            <a:off x="3982070" y="6809411"/>
            <a:ext cx="1615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5 835,4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8F4560E-B030-4F58-A0E4-20DEF7564289}"/>
              </a:ext>
            </a:extLst>
          </p:cNvPr>
          <p:cNvSpPr txBox="1"/>
          <p:nvPr/>
        </p:nvSpPr>
        <p:spPr>
          <a:xfrm>
            <a:off x="5450823" y="7441270"/>
            <a:ext cx="1615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Segoe UI" panose="020B0502040204020203" pitchFamily="34" charset="0"/>
              </a:rPr>
              <a:t>4 </a:t>
            </a:r>
            <a:r>
              <a:rPr lang="ru-RU" sz="1600" b="1" dirty="0">
                <a:solidFill>
                  <a:prstClr val="black"/>
                </a:solidFill>
                <a:cs typeface="Segoe UI" panose="020B0502040204020203" pitchFamily="34" charset="0"/>
              </a:rPr>
              <a:t>668,6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Segoe UI" panose="020B050204020402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D6D3BB9-BC70-428A-8A1C-DDB83EB76535}"/>
              </a:ext>
            </a:extLst>
          </p:cNvPr>
          <p:cNvSpPr txBox="1"/>
          <p:nvPr/>
        </p:nvSpPr>
        <p:spPr>
          <a:xfrm>
            <a:off x="5198381" y="1015251"/>
            <a:ext cx="12955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1" u="none" strike="noStrike" kern="1200" cap="all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млн. руб.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F5086E9-C72D-4016-81CB-EB9F9197F8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57" t="59363" r="25986" b="6415"/>
          <a:stretch/>
        </p:blipFill>
        <p:spPr>
          <a:xfrm>
            <a:off x="2410421" y="2937727"/>
            <a:ext cx="2598082" cy="1843272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51408E0-79A6-44A6-B215-99FB51B76748}"/>
              </a:ext>
            </a:extLst>
          </p:cNvPr>
          <p:cNvSpPr/>
          <p:nvPr/>
        </p:nvSpPr>
        <p:spPr>
          <a:xfrm>
            <a:off x="4550903" y="4183839"/>
            <a:ext cx="14035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2026 год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2EF9F2F-6FCA-43E7-AE59-5E83C307B881}"/>
              </a:ext>
            </a:extLst>
          </p:cNvPr>
          <p:cNvSpPr txBox="1"/>
          <p:nvPr/>
        </p:nvSpPr>
        <p:spPr>
          <a:xfrm>
            <a:off x="4550903" y="3702424"/>
            <a:ext cx="14313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Segoe UI" pitchFamily="34" charset="0"/>
                <a:cs typeface="Segoe UI" pitchFamily="34" charset="0"/>
              </a:rPr>
              <a:t>17,5% </a:t>
            </a:r>
            <a:endParaRPr lang="ru-RU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30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E19FF15-2318-4FB5-9953-F9AA9118C356}"/>
              </a:ext>
            </a:extLst>
          </p:cNvPr>
          <p:cNvSpPr/>
          <p:nvPr/>
        </p:nvSpPr>
        <p:spPr>
          <a:xfrm>
            <a:off x="1800572" y="3962241"/>
            <a:ext cx="3135271" cy="66060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B9223BA6-74EB-4FEC-99F1-A50C34FEE2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4212907"/>
              </p:ext>
            </p:extLst>
          </p:nvPr>
        </p:nvGraphicFramePr>
        <p:xfrm>
          <a:off x="1041573" y="3793263"/>
          <a:ext cx="4402464" cy="1175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B9A6ABF-CE32-4F4F-95AB-4C1E53D4654F}"/>
              </a:ext>
            </a:extLst>
          </p:cNvPr>
          <p:cNvSpPr txBox="1"/>
          <p:nvPr/>
        </p:nvSpPr>
        <p:spPr>
          <a:xfrm>
            <a:off x="-17362" y="219567"/>
            <a:ext cx="685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200" b="1" i="1" cap="all" spc="300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r>
              <a:rPr lang="en-US" sz="2800" i="0" spc="0" dirty="0">
                <a:solidFill>
                  <a:schemeClr val="accent1"/>
                </a:solidFill>
                <a:latin typeface="+mj-lt"/>
              </a:rPr>
              <a:t>Структура налоговых доходов</a:t>
            </a:r>
            <a:r>
              <a:rPr lang="ru-RU" sz="2800" i="0" spc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sz="2800" i="0" spc="0" dirty="0">
                <a:solidFill>
                  <a:schemeClr val="accent1"/>
                </a:solidFill>
                <a:latin typeface="+mj-lt"/>
              </a:rPr>
              <a:t>городского бюджета</a:t>
            </a:r>
            <a:endParaRPr lang="ru-RU" sz="2800" i="0" spc="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A78CDF-7A14-41CF-8AD7-475B3C2330A8}"/>
              </a:ext>
            </a:extLst>
          </p:cNvPr>
          <p:cNvSpPr txBox="1"/>
          <p:nvPr/>
        </p:nvSpPr>
        <p:spPr>
          <a:xfrm>
            <a:off x="-346648" y="1771445"/>
            <a:ext cx="1861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chemeClr val="tx2">
                    <a:lumMod val="75000"/>
                  </a:schemeClr>
                </a:solidFill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ВСЕГО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2215B0-CAD9-44B1-ADE3-8E46A46C1E87}"/>
              </a:ext>
            </a:extLst>
          </p:cNvPr>
          <p:cNvSpPr txBox="1"/>
          <p:nvPr/>
        </p:nvSpPr>
        <p:spPr>
          <a:xfrm>
            <a:off x="28701" y="2595343"/>
            <a:ext cx="1611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Налог</a:t>
            </a:r>
            <a:r>
              <a:rPr lang="en-US" sz="1400" b="1" cap="all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на</a:t>
            </a:r>
            <a:r>
              <a:rPr lang="en-US" sz="1400" b="1" cap="all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доходы</a:t>
            </a:r>
            <a:r>
              <a:rPr lang="en-US" sz="1400" b="1" cap="all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физических</a:t>
            </a:r>
            <a:r>
              <a:rPr lang="en-US" sz="1400" b="1" cap="all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лиц</a:t>
            </a:r>
            <a:endParaRPr lang="ru-RU" sz="1400" b="1" cap="al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A6849-2E6D-4A6F-9CAA-30142BED15B7}"/>
              </a:ext>
            </a:extLst>
          </p:cNvPr>
          <p:cNvSpPr txBox="1"/>
          <p:nvPr/>
        </p:nvSpPr>
        <p:spPr>
          <a:xfrm>
            <a:off x="42594" y="4844631"/>
            <a:ext cx="1611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Налог</a:t>
            </a:r>
            <a:r>
              <a:rPr lang="en-US" sz="1400" b="1" cap="all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на</a:t>
            </a:r>
            <a:r>
              <a:rPr lang="en-US" sz="1400" b="1" cap="all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имущество</a:t>
            </a:r>
            <a:r>
              <a:rPr lang="en-US" sz="1400" b="1" cap="all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физических</a:t>
            </a:r>
            <a:r>
              <a:rPr lang="ru-RU" sz="1400" b="1" cap="all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лиц</a:t>
            </a:r>
            <a:endParaRPr lang="ru-RU" sz="1400" b="1" cap="al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FA6DF7-CFBB-4AE3-965A-0D743D5DB9FA}"/>
              </a:ext>
            </a:extLst>
          </p:cNvPr>
          <p:cNvSpPr txBox="1"/>
          <p:nvPr/>
        </p:nvSpPr>
        <p:spPr>
          <a:xfrm>
            <a:off x="39648" y="3880917"/>
            <a:ext cx="1193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Земельный</a:t>
            </a:r>
            <a:r>
              <a:rPr lang="en-US" sz="1400" b="1" cap="all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налог</a:t>
            </a:r>
            <a:endParaRPr lang="ru-RU" sz="1400" b="1" cap="al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A9BDD2-24FA-4489-8C18-5752B88E1586}"/>
              </a:ext>
            </a:extLst>
          </p:cNvPr>
          <p:cNvSpPr txBox="1"/>
          <p:nvPr/>
        </p:nvSpPr>
        <p:spPr>
          <a:xfrm>
            <a:off x="40477" y="5984230"/>
            <a:ext cx="20253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cap="all" dirty="0">
                <a:solidFill>
                  <a:schemeClr val="tx2">
                    <a:lumMod val="75000"/>
                  </a:schemeClr>
                </a:solidFill>
              </a:rPr>
              <a:t>Упрощенная система налогообложения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03B4DC-CDE8-4391-9F0E-01FC14B46E87}"/>
              </a:ext>
            </a:extLst>
          </p:cNvPr>
          <p:cNvSpPr txBox="1"/>
          <p:nvPr/>
        </p:nvSpPr>
        <p:spPr>
          <a:xfrm>
            <a:off x="18754" y="6932631"/>
            <a:ext cx="18532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cap="all" dirty="0">
                <a:solidFill>
                  <a:schemeClr val="tx2">
                    <a:lumMod val="75000"/>
                  </a:schemeClr>
                </a:solidFill>
              </a:rPr>
              <a:t>патентная система налогообложения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45700D-EE38-4125-A865-23EFFD7D89EA}"/>
              </a:ext>
            </a:extLst>
          </p:cNvPr>
          <p:cNvSpPr txBox="1"/>
          <p:nvPr/>
        </p:nvSpPr>
        <p:spPr>
          <a:xfrm>
            <a:off x="28125" y="8901849"/>
            <a:ext cx="1955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Прочие</a:t>
            </a:r>
            <a:r>
              <a:rPr lang="en-US" sz="1400" b="1" cap="all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налоговые</a:t>
            </a:r>
            <a:r>
              <a:rPr lang="en-US" sz="1400" b="1" cap="all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b="1" cap="all" dirty="0" err="1">
                <a:solidFill>
                  <a:schemeClr val="tx2">
                    <a:lumMod val="75000"/>
                  </a:schemeClr>
                </a:solidFill>
              </a:rPr>
              <a:t>доходы</a:t>
            </a:r>
            <a:endParaRPr lang="ru-RU" sz="1400" b="1" cap="all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0681C761-ACEB-43E3-9190-4C2D96A7304F}"/>
              </a:ext>
            </a:extLst>
          </p:cNvPr>
          <p:cNvGrpSpPr/>
          <p:nvPr/>
        </p:nvGrpSpPr>
        <p:grpSpPr>
          <a:xfrm>
            <a:off x="1447070" y="1470136"/>
            <a:ext cx="3634736" cy="370458"/>
            <a:chOff x="2557103" y="1274209"/>
            <a:chExt cx="4536328" cy="3704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80C7CD-9DA4-41A1-A591-57F18C463601}"/>
                </a:ext>
              </a:extLst>
            </p:cNvPr>
            <p:cNvSpPr txBox="1"/>
            <p:nvPr/>
          </p:nvSpPr>
          <p:spPr>
            <a:xfrm>
              <a:off x="2557103" y="1274209"/>
              <a:ext cx="126052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2400" b="1" spc="300">
                  <a:ea typeface="Cambria" panose="02040503050406030204" pitchFamily="18" charset="0"/>
                  <a:cs typeface="Segoe UI" panose="020B0502040204020203" pitchFamily="34" charset="0"/>
                </a:defRPr>
              </a:lvl1pPr>
            </a:lstStyle>
            <a:p>
              <a:r>
                <a:rPr lang="ru-RU" sz="1700" dirty="0"/>
                <a:t>2</a:t>
              </a:r>
              <a:r>
                <a:rPr lang="en-US" sz="1700" dirty="0"/>
                <a:t>02</a:t>
              </a:r>
              <a:r>
                <a:rPr lang="ru-RU" sz="1700" dirty="0"/>
                <a:t>6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DEA642-DF62-4677-8F6D-193133442EFB}"/>
                </a:ext>
              </a:extLst>
            </p:cNvPr>
            <p:cNvSpPr txBox="1"/>
            <p:nvPr/>
          </p:nvSpPr>
          <p:spPr>
            <a:xfrm>
              <a:off x="4216924" y="1287418"/>
              <a:ext cx="126052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2400" b="1" spc="300">
                  <a:ea typeface="Cambria" panose="02040503050406030204" pitchFamily="18" charset="0"/>
                  <a:cs typeface="Segoe UI" panose="020B0502040204020203" pitchFamily="34" charset="0"/>
                </a:defRPr>
              </a:lvl1pPr>
            </a:lstStyle>
            <a:p>
              <a:r>
                <a:rPr lang="en-US" sz="1700" dirty="0"/>
                <a:t>202</a:t>
              </a:r>
              <a:r>
                <a:rPr lang="ru-RU" sz="1700" dirty="0"/>
                <a:t>7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455CCCD-0CCE-4791-AF60-5350282433BA}"/>
                </a:ext>
              </a:extLst>
            </p:cNvPr>
            <p:cNvSpPr txBox="1"/>
            <p:nvPr/>
          </p:nvSpPr>
          <p:spPr>
            <a:xfrm>
              <a:off x="5832909" y="1290724"/>
              <a:ext cx="126052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2400" b="1" spc="300">
                  <a:ea typeface="Cambria" panose="02040503050406030204" pitchFamily="18" charset="0"/>
                  <a:cs typeface="Segoe UI" panose="020B0502040204020203" pitchFamily="34" charset="0"/>
                </a:defRPr>
              </a:lvl1pPr>
            </a:lstStyle>
            <a:p>
              <a:r>
                <a:rPr lang="en-US" sz="1700" dirty="0"/>
                <a:t>202</a:t>
              </a:r>
              <a:r>
                <a:rPr lang="ru-RU" sz="1700" dirty="0"/>
                <a:t>8</a:t>
              </a: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7474CC39-9ECE-476F-A469-FD44AAC4E7C1}"/>
              </a:ext>
            </a:extLst>
          </p:cNvPr>
          <p:cNvGrpSpPr/>
          <p:nvPr/>
        </p:nvGrpSpPr>
        <p:grpSpPr>
          <a:xfrm>
            <a:off x="1403382" y="1822563"/>
            <a:ext cx="3710831" cy="423960"/>
            <a:chOff x="2054320" y="1369326"/>
            <a:chExt cx="4809093" cy="42396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1135461-4A69-45AD-A126-7E3E36D76AF3}"/>
                </a:ext>
              </a:extLst>
            </p:cNvPr>
            <p:cNvSpPr txBox="1"/>
            <p:nvPr/>
          </p:nvSpPr>
          <p:spPr>
            <a:xfrm>
              <a:off x="2054320" y="1369326"/>
              <a:ext cx="13685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7 663,6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05DB97A-0E05-465C-9659-206E88F0EB49}"/>
                </a:ext>
              </a:extLst>
            </p:cNvPr>
            <p:cNvSpPr txBox="1"/>
            <p:nvPr/>
          </p:nvSpPr>
          <p:spPr>
            <a:xfrm>
              <a:off x="3836104" y="1381704"/>
              <a:ext cx="13685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7 792,2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B7D940-0974-42CB-BED1-9EF8C7F05FFD}"/>
                </a:ext>
              </a:extLst>
            </p:cNvPr>
            <p:cNvSpPr txBox="1"/>
            <p:nvPr/>
          </p:nvSpPr>
          <p:spPr>
            <a:xfrm>
              <a:off x="5494834" y="1393176"/>
              <a:ext cx="13685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7 937,4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DE9BC15-79A5-4EC4-A1DE-A843F7812368}"/>
              </a:ext>
            </a:extLst>
          </p:cNvPr>
          <p:cNvSpPr txBox="1"/>
          <p:nvPr/>
        </p:nvSpPr>
        <p:spPr>
          <a:xfrm>
            <a:off x="6070847" y="978934"/>
            <a:ext cx="12955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75000"/>
                  </a:schemeClr>
                </a:solidFill>
              </a:rPr>
              <a:t>МЛН.РУБ.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7C7C20E-8D5F-4562-ADB1-E26DC07D40C9}"/>
              </a:ext>
            </a:extLst>
          </p:cNvPr>
          <p:cNvCxnSpPr/>
          <p:nvPr/>
        </p:nvCxnSpPr>
        <p:spPr>
          <a:xfrm>
            <a:off x="-17362" y="3484639"/>
            <a:ext cx="5123734" cy="0"/>
          </a:xfrm>
          <a:prstGeom prst="line">
            <a:avLst/>
          </a:prstGeom>
          <a:ln w="28575">
            <a:solidFill>
              <a:srgbClr val="ADD3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C2B0C853-A1F7-4F96-A903-C0B2BE58EE45}"/>
              </a:ext>
            </a:extLst>
          </p:cNvPr>
          <p:cNvCxnSpPr/>
          <p:nvPr/>
        </p:nvCxnSpPr>
        <p:spPr>
          <a:xfrm flipV="1">
            <a:off x="-23231" y="2261599"/>
            <a:ext cx="6876000" cy="0"/>
          </a:xfrm>
          <a:prstGeom prst="line">
            <a:avLst/>
          </a:prstGeom>
          <a:ln w="28575">
            <a:solidFill>
              <a:srgbClr val="ADD3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id="{55DD2863-7432-4FAC-A483-C4AA85F14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6671570"/>
              </p:ext>
            </p:extLst>
          </p:nvPr>
        </p:nvGraphicFramePr>
        <p:xfrm>
          <a:off x="4911256" y="467966"/>
          <a:ext cx="3248555" cy="1049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0AABE4F8-4DB4-4466-A14C-157085F80BF3}"/>
              </a:ext>
            </a:extLst>
          </p:cNvPr>
          <p:cNvCxnSpPr/>
          <p:nvPr/>
        </p:nvCxnSpPr>
        <p:spPr>
          <a:xfrm flipV="1">
            <a:off x="5087" y="6800101"/>
            <a:ext cx="5112000" cy="159"/>
          </a:xfrm>
          <a:prstGeom prst="line">
            <a:avLst/>
          </a:prstGeom>
          <a:ln w="28575">
            <a:solidFill>
              <a:srgbClr val="ADD3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18107019-601F-4258-A7A7-EC042092BF4E}"/>
              </a:ext>
            </a:extLst>
          </p:cNvPr>
          <p:cNvGrpSpPr/>
          <p:nvPr/>
        </p:nvGrpSpPr>
        <p:grpSpPr>
          <a:xfrm>
            <a:off x="1662387" y="4693389"/>
            <a:ext cx="3369575" cy="315845"/>
            <a:chOff x="2200103" y="4333440"/>
            <a:chExt cx="4404402" cy="29674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ECF06EF-B10B-47ED-BD9C-719E0C93232A}"/>
                </a:ext>
              </a:extLst>
            </p:cNvPr>
            <p:cNvSpPr txBox="1"/>
            <p:nvPr/>
          </p:nvSpPr>
          <p:spPr>
            <a:xfrm>
              <a:off x="2200103" y="4338245"/>
              <a:ext cx="779871" cy="289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699,0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613A236-DF49-489F-89EB-DE0F0E11D8B8}"/>
                </a:ext>
              </a:extLst>
            </p:cNvPr>
            <p:cNvSpPr txBox="1"/>
            <p:nvPr/>
          </p:nvSpPr>
          <p:spPr>
            <a:xfrm>
              <a:off x="4037515" y="4341020"/>
              <a:ext cx="779871" cy="289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705,1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DC77F8-7FFD-4C35-9294-C603F03B4C59}"/>
                </a:ext>
              </a:extLst>
            </p:cNvPr>
            <p:cNvSpPr txBox="1"/>
            <p:nvPr/>
          </p:nvSpPr>
          <p:spPr>
            <a:xfrm>
              <a:off x="5824634" y="4333440"/>
              <a:ext cx="779871" cy="289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711,3</a:t>
              </a:r>
            </a:p>
          </p:txBody>
        </p:sp>
      </p:grp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5ABD63B-D8D1-4E53-A454-9A5983443200}"/>
              </a:ext>
            </a:extLst>
          </p:cNvPr>
          <p:cNvCxnSpPr/>
          <p:nvPr/>
        </p:nvCxnSpPr>
        <p:spPr>
          <a:xfrm>
            <a:off x="-8264" y="4715780"/>
            <a:ext cx="5131739" cy="0"/>
          </a:xfrm>
          <a:prstGeom prst="line">
            <a:avLst/>
          </a:prstGeom>
          <a:ln w="28575">
            <a:solidFill>
              <a:srgbClr val="ADD3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FB5C7AAE-F2DB-4414-8CF8-9C7F0665AA6A}"/>
              </a:ext>
            </a:extLst>
          </p:cNvPr>
          <p:cNvCxnSpPr/>
          <p:nvPr/>
        </p:nvCxnSpPr>
        <p:spPr>
          <a:xfrm flipV="1">
            <a:off x="-2861" y="7673483"/>
            <a:ext cx="5112000" cy="17858"/>
          </a:xfrm>
          <a:prstGeom prst="line">
            <a:avLst/>
          </a:prstGeom>
          <a:ln w="28575">
            <a:solidFill>
              <a:srgbClr val="ADD3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F627486A-9A09-4BC3-A5FD-DF7A995F5764}"/>
              </a:ext>
            </a:extLst>
          </p:cNvPr>
          <p:cNvCxnSpPr/>
          <p:nvPr/>
        </p:nvCxnSpPr>
        <p:spPr>
          <a:xfrm>
            <a:off x="-1506" y="5780438"/>
            <a:ext cx="5112000" cy="890"/>
          </a:xfrm>
          <a:prstGeom prst="line">
            <a:avLst/>
          </a:prstGeom>
          <a:ln w="28575">
            <a:solidFill>
              <a:srgbClr val="ADD3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F987C2C-9576-4825-8494-A330336307D3}"/>
              </a:ext>
            </a:extLst>
          </p:cNvPr>
          <p:cNvSpPr/>
          <p:nvPr/>
        </p:nvSpPr>
        <p:spPr>
          <a:xfrm>
            <a:off x="5050889" y="1569313"/>
            <a:ext cx="1943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/>
                </a:solidFill>
                <a:cs typeface="Segoe UI" panose="020B0502040204020203" pitchFamily="34" charset="0"/>
              </a:rPr>
              <a:t>Топ-10 налогоплательщиков города Липецка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4A3C459-4DEC-4378-AE28-AB446FDA6246}"/>
              </a:ext>
            </a:extLst>
          </p:cNvPr>
          <p:cNvCxnSpPr/>
          <p:nvPr/>
        </p:nvCxnSpPr>
        <p:spPr>
          <a:xfrm flipH="1">
            <a:off x="5106693" y="1557822"/>
            <a:ext cx="0" cy="8100000"/>
          </a:xfrm>
          <a:prstGeom prst="line">
            <a:avLst/>
          </a:prstGeom>
          <a:ln w="28575">
            <a:solidFill>
              <a:srgbClr val="ADD3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05D7C9CC-0A0A-426C-B333-84EEAD4405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924" y="2420335"/>
            <a:ext cx="943130" cy="50688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47B4C8E-D9C5-44BA-ADD8-55B46EA9EA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209" y="4178260"/>
            <a:ext cx="1552996" cy="758750"/>
          </a:xfrm>
          <a:prstGeom prst="rect">
            <a:avLst/>
          </a:prstGeom>
        </p:spPr>
      </p:pic>
      <p:pic>
        <p:nvPicPr>
          <p:cNvPr id="36" name="Picture 14" descr="https://88.img.avito.st/image/1/JZo6Wra_iXNM9Bt7fDY7p7b5j3mEOYbhhvmLdYL_i3OOvw">
            <a:extLst>
              <a:ext uri="{FF2B5EF4-FFF2-40B4-BE49-F238E27FC236}">
                <a16:creationId xmlns:a16="http://schemas.microsoft.com/office/drawing/2014/main" id="{EC6515BA-B332-4D70-8CBE-928D0ECEC8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126" b="31622"/>
          <a:stretch/>
        </p:blipFill>
        <p:spPr bwMode="auto">
          <a:xfrm>
            <a:off x="5196393" y="5092993"/>
            <a:ext cx="1540532" cy="441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6C3C1751-DAA7-4E79-B7DB-CA1A9F7314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581" y="5603790"/>
            <a:ext cx="1732422" cy="1099687"/>
          </a:xfrm>
          <a:prstGeom prst="rect">
            <a:avLst/>
          </a:prstGeom>
        </p:spPr>
      </p:pic>
      <p:pic>
        <p:nvPicPr>
          <p:cNvPr id="38" name="Picture 2" descr="https://72it.ru/wp-content/uploads/2021/11/2560px-Sberbank_Logo_2020.svg.png">
            <a:extLst>
              <a:ext uri="{FF2B5EF4-FFF2-40B4-BE49-F238E27FC236}">
                <a16:creationId xmlns:a16="http://schemas.microsoft.com/office/drawing/2014/main" id="{B44392CE-00D3-4349-BAFF-9A50938E5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844" y="7711627"/>
            <a:ext cx="1531290" cy="24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https://kachestvorb.ru/upload/iblock/b9b/b9bfbdda04e3adb02643144c5cd9f585.gif">
            <a:extLst>
              <a:ext uri="{FF2B5EF4-FFF2-40B4-BE49-F238E27FC236}">
                <a16:creationId xmlns:a16="http://schemas.microsoft.com/office/drawing/2014/main" id="{8616AFCE-354A-47A9-A42F-5EDE6D5F5B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7" b="25906"/>
          <a:stretch/>
        </p:blipFill>
        <p:spPr bwMode="auto">
          <a:xfrm>
            <a:off x="5207616" y="2987373"/>
            <a:ext cx="1532368" cy="42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160607B1-D0CD-4EDC-9A62-FDB5D47E89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8111" r="92333">
                        <a14:foregroundMark x1="17333" y1="47000" x2="17333" y2="47000"/>
                        <a14:foregroundMark x1="22333" y1="46167" x2="22333" y2="46167"/>
                        <a14:foregroundMark x1="28222" y1="53000" x2="28222" y2="53000"/>
                        <a14:foregroundMark x1="35000" y1="52167" x2="35000" y2="52167"/>
                        <a14:foregroundMark x1="37556" y1="51667" x2="37556" y2="51667"/>
                        <a14:foregroundMark x1="22778" y1="49333" x2="22778" y2="49333"/>
                        <a14:foregroundMark x1="31444" y1="47333" x2="33889" y2="57500"/>
                        <a14:foregroundMark x1="16444" y1="49667" x2="16444" y2="49667"/>
                        <a14:foregroundMark x1="54222" y1="59333" x2="54222" y2="59333"/>
                        <a14:foregroundMark x1="58556" y1="56167" x2="58556" y2="56167"/>
                        <a14:foregroundMark x1="57556" y1="48167" x2="57556" y2="48167"/>
                        <a14:foregroundMark x1="63000" y1="47000" x2="63000" y2="47000"/>
                        <a14:foregroundMark x1="67444" y1="43333" x2="67444" y2="43333"/>
                        <a14:foregroundMark x1="72333" y1="43500" x2="72333" y2="43500"/>
                        <a14:foregroundMark x1="53444" y1="44333" x2="53444" y2="44333"/>
                        <a14:foregroundMark x1="65556" y1="59500" x2="65556" y2="59500"/>
                        <a14:foregroundMark x1="69000" y1="57000" x2="69000" y2="57000"/>
                        <a14:foregroundMark x1="78778" y1="59000" x2="78778" y2="59000"/>
                        <a14:foregroundMark x1="84444" y1="61167" x2="84444" y2="61167"/>
                        <a14:foregroundMark x1="92333" y1="58333" x2="92333" y2="58333"/>
                        <a14:foregroundMark x1="90556" y1="53833" x2="90556" y2="53833"/>
                        <a14:foregroundMark x1="76556" y1="49167" x2="76556" y2="49167"/>
                        <a14:foregroundMark x1="74000" y1="61000" x2="74000" y2="61000"/>
                        <a14:foregroundMark x1="39000" y1="49667" x2="39000" y2="49667"/>
                        <a14:foregroundMark x1="21333" y1="52667" x2="21333" y2="52667"/>
                        <a14:foregroundMark x1="38222" y1="56833" x2="38222" y2="56833"/>
                        <a14:backgroundMark x1="59556" y1="58833" x2="59556" y2="58833"/>
                        <a14:backgroundMark x1="58556" y1="45667" x2="58556" y2="45667"/>
                        <a14:backgroundMark x1="77889" y1="47667" x2="77889" y2="47667"/>
                        <a14:backgroundMark x1="75444" y1="59833" x2="75444" y2="59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03106" y="3421089"/>
            <a:ext cx="1327106" cy="817538"/>
          </a:xfrm>
          <a:prstGeom prst="rect">
            <a:avLst/>
          </a:prstGeom>
        </p:spPr>
      </p:pic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450EFD37-5C7B-4B43-AEC9-7E7784015B5C}"/>
              </a:ext>
            </a:extLst>
          </p:cNvPr>
          <p:cNvCxnSpPr/>
          <p:nvPr/>
        </p:nvCxnSpPr>
        <p:spPr>
          <a:xfrm flipV="1">
            <a:off x="0" y="8683871"/>
            <a:ext cx="5112000" cy="17858"/>
          </a:xfrm>
          <a:prstGeom prst="line">
            <a:avLst/>
          </a:prstGeom>
          <a:ln w="28575">
            <a:solidFill>
              <a:srgbClr val="ADD3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26466F22-A7B4-48C9-8962-A6005CDC8279}"/>
              </a:ext>
            </a:extLst>
          </p:cNvPr>
          <p:cNvSpPr txBox="1"/>
          <p:nvPr/>
        </p:nvSpPr>
        <p:spPr>
          <a:xfrm>
            <a:off x="18457" y="7952087"/>
            <a:ext cx="1541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cap="all" dirty="0">
                <a:solidFill>
                  <a:schemeClr val="tx2">
                    <a:lumMod val="75000"/>
                  </a:schemeClr>
                </a:solidFill>
              </a:rPr>
              <a:t>Туристический </a:t>
            </a:r>
          </a:p>
          <a:p>
            <a:r>
              <a:rPr lang="ru-RU" sz="1400" b="1" cap="all" dirty="0">
                <a:solidFill>
                  <a:schemeClr val="tx2">
                    <a:lumMod val="75000"/>
                  </a:schemeClr>
                </a:solidFill>
              </a:rPr>
              <a:t>налог</a:t>
            </a: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553544A5-1330-4B23-B7E3-36ACD8B7BC50}"/>
              </a:ext>
            </a:extLst>
          </p:cNvPr>
          <p:cNvCxnSpPr/>
          <p:nvPr/>
        </p:nvCxnSpPr>
        <p:spPr>
          <a:xfrm flipV="1">
            <a:off x="8685584" y="1028129"/>
            <a:ext cx="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B2680644-2314-464E-8B85-4F2375D1D559}"/>
              </a:ext>
            </a:extLst>
          </p:cNvPr>
          <p:cNvSpPr/>
          <p:nvPr/>
        </p:nvSpPr>
        <p:spPr>
          <a:xfrm>
            <a:off x="1800573" y="2742492"/>
            <a:ext cx="3150135" cy="66060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BC893257-5C42-4B51-AF6A-C5D37BA81FE9}"/>
              </a:ext>
            </a:extLst>
          </p:cNvPr>
          <p:cNvSpPr/>
          <p:nvPr/>
        </p:nvSpPr>
        <p:spPr>
          <a:xfrm>
            <a:off x="1803389" y="5113340"/>
            <a:ext cx="3135600" cy="612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graphicFrame>
        <p:nvGraphicFramePr>
          <p:cNvPr id="47" name="Диаграмма 46">
            <a:extLst>
              <a:ext uri="{FF2B5EF4-FFF2-40B4-BE49-F238E27FC236}">
                <a16:creationId xmlns:a16="http://schemas.microsoft.com/office/drawing/2014/main" id="{6318D897-8B90-4AF8-A347-2BA6C16700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495296"/>
              </p:ext>
            </p:extLst>
          </p:nvPr>
        </p:nvGraphicFramePr>
        <p:xfrm>
          <a:off x="1053129" y="5037966"/>
          <a:ext cx="4401322" cy="996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48" name="Диаграмма 47">
            <a:extLst>
              <a:ext uri="{FF2B5EF4-FFF2-40B4-BE49-F238E27FC236}">
                <a16:creationId xmlns:a16="http://schemas.microsoft.com/office/drawing/2014/main" id="{BD712A54-5594-4AB7-8C08-29B2033D84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3736552"/>
              </p:ext>
            </p:extLst>
          </p:nvPr>
        </p:nvGraphicFramePr>
        <p:xfrm>
          <a:off x="1023844" y="2594847"/>
          <a:ext cx="4417502" cy="979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CDAD0572-1E41-42AE-8792-A7C1AE7570AF}"/>
              </a:ext>
            </a:extLst>
          </p:cNvPr>
          <p:cNvGrpSpPr/>
          <p:nvPr/>
        </p:nvGrpSpPr>
        <p:grpSpPr>
          <a:xfrm>
            <a:off x="1621983" y="3462493"/>
            <a:ext cx="3421997" cy="336422"/>
            <a:chOff x="2472083" y="3298940"/>
            <a:chExt cx="4187278" cy="33642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2AF1087-6EFD-435C-8DAD-67419DDDB164}"/>
                </a:ext>
              </a:extLst>
            </p:cNvPr>
            <p:cNvSpPr txBox="1"/>
            <p:nvPr/>
          </p:nvSpPr>
          <p:spPr>
            <a:xfrm>
              <a:off x="2472083" y="3327585"/>
              <a:ext cx="8909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1 043,6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0731777-2CB7-47EA-9BBE-4E8AC3DFB26A}"/>
                </a:ext>
              </a:extLst>
            </p:cNvPr>
            <p:cNvSpPr txBox="1"/>
            <p:nvPr/>
          </p:nvSpPr>
          <p:spPr>
            <a:xfrm>
              <a:off x="4167610" y="3310688"/>
              <a:ext cx="890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1 057,7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F337AB8-B7C7-46E9-8BBE-62C789D216EB}"/>
                </a:ext>
              </a:extLst>
            </p:cNvPr>
            <p:cNvSpPr txBox="1"/>
            <p:nvPr/>
          </p:nvSpPr>
          <p:spPr>
            <a:xfrm>
              <a:off x="5768451" y="3298940"/>
              <a:ext cx="890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1 069,5</a:t>
              </a:r>
            </a:p>
          </p:txBody>
        </p:sp>
      </p:grp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9004A69F-D4FA-40A6-A58D-6F0EC203E9F4}"/>
              </a:ext>
            </a:extLst>
          </p:cNvPr>
          <p:cNvGrpSpPr/>
          <p:nvPr/>
        </p:nvGrpSpPr>
        <p:grpSpPr>
          <a:xfrm>
            <a:off x="1729859" y="3655333"/>
            <a:ext cx="3229155" cy="275511"/>
            <a:chOff x="2680489" y="3431335"/>
            <a:chExt cx="3921031" cy="27551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78F69E3-70B2-4E3A-A10F-89E2DEE3735C}"/>
                </a:ext>
              </a:extLst>
            </p:cNvPr>
            <p:cNvSpPr txBox="1"/>
            <p:nvPr/>
          </p:nvSpPr>
          <p:spPr>
            <a:xfrm>
              <a:off x="4326014" y="3436462"/>
              <a:ext cx="61741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13,6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E990D35-017B-41B0-86E8-3EBE42F73C4B}"/>
                </a:ext>
              </a:extLst>
            </p:cNvPr>
            <p:cNvSpPr txBox="1"/>
            <p:nvPr/>
          </p:nvSpPr>
          <p:spPr>
            <a:xfrm>
              <a:off x="2680489" y="3460625"/>
              <a:ext cx="61741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1</a:t>
              </a:r>
              <a:r>
                <a:rPr lang="ru-RU" sz="1000" b="1" dirty="0"/>
                <a:t>3,6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CED7C62-AFCB-44DF-AFBE-C3D66A0B2A6C}"/>
                </a:ext>
              </a:extLst>
            </p:cNvPr>
            <p:cNvSpPr txBox="1"/>
            <p:nvPr/>
          </p:nvSpPr>
          <p:spPr>
            <a:xfrm>
              <a:off x="5984102" y="3431335"/>
              <a:ext cx="61741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13,5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8B42BBF4-E381-47B2-AE2A-C3F347A813E4}"/>
              </a:ext>
            </a:extLst>
          </p:cNvPr>
          <p:cNvGrpSpPr/>
          <p:nvPr/>
        </p:nvGrpSpPr>
        <p:grpSpPr>
          <a:xfrm>
            <a:off x="1744452" y="4904869"/>
            <a:ext cx="3209047" cy="265637"/>
            <a:chOff x="2583610" y="3911597"/>
            <a:chExt cx="3998318" cy="25646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EDE4C90-9CCB-4327-9D6E-58EF9FB154A7}"/>
                </a:ext>
              </a:extLst>
            </p:cNvPr>
            <p:cNvSpPr txBox="1"/>
            <p:nvPr/>
          </p:nvSpPr>
          <p:spPr>
            <a:xfrm>
              <a:off x="2583610" y="3921839"/>
              <a:ext cx="5516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9,1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CD2773C-CE05-4AC6-960B-82E01E8A2AF9}"/>
                </a:ext>
              </a:extLst>
            </p:cNvPr>
            <p:cNvSpPr txBox="1"/>
            <p:nvPr/>
          </p:nvSpPr>
          <p:spPr>
            <a:xfrm>
              <a:off x="4317210" y="3914652"/>
              <a:ext cx="6335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/>
                <a:t>9,1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76FA4AC-8556-44FC-AE80-471304B07AEE}"/>
                </a:ext>
              </a:extLst>
            </p:cNvPr>
            <p:cNvSpPr txBox="1"/>
            <p:nvPr/>
          </p:nvSpPr>
          <p:spPr>
            <a:xfrm>
              <a:off x="6030283" y="3911597"/>
              <a:ext cx="5516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9,0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</p:grp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9452B008-6B1C-4302-911A-F529570A218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527" y="8170735"/>
            <a:ext cx="1224000" cy="591600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23A53532-A96C-4533-AB3A-A30005655C9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293" y="6551553"/>
            <a:ext cx="2988000" cy="1289286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AE388BF1-75AE-45C8-ACB4-F89C39AE914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84" y="8759175"/>
            <a:ext cx="1728000" cy="691200"/>
          </a:xfrm>
          <a:prstGeom prst="rect">
            <a:avLst/>
          </a:prstGeom>
        </p:spPr>
      </p:pic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F0FB9BB2-C559-4330-8D36-818421E2974C}"/>
              </a:ext>
            </a:extLst>
          </p:cNvPr>
          <p:cNvGrpSpPr/>
          <p:nvPr/>
        </p:nvGrpSpPr>
        <p:grpSpPr>
          <a:xfrm>
            <a:off x="1630029" y="2256963"/>
            <a:ext cx="3402825" cy="472726"/>
            <a:chOff x="2415228" y="1979374"/>
            <a:chExt cx="4004593" cy="472726"/>
          </a:xfrm>
        </p:grpSpPr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id="{099B0072-3DD9-415A-BFC4-FD146935A6EF}"/>
                </a:ext>
              </a:extLst>
            </p:cNvPr>
            <p:cNvGrpSpPr/>
            <p:nvPr/>
          </p:nvGrpSpPr>
          <p:grpSpPr>
            <a:xfrm>
              <a:off x="2415228" y="1980810"/>
              <a:ext cx="856840" cy="471290"/>
              <a:chOff x="2415228" y="1980810"/>
              <a:chExt cx="856840" cy="471290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A1FB728-C000-4D90-A2B4-02F055108BC0}"/>
                  </a:ext>
                </a:extLst>
              </p:cNvPr>
              <p:cNvSpPr txBox="1"/>
              <p:nvPr/>
            </p:nvSpPr>
            <p:spPr>
              <a:xfrm>
                <a:off x="2415228" y="1980810"/>
                <a:ext cx="8568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b="1" dirty="0"/>
                  <a:t>4 668,6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E05ADD1-1260-42F9-9888-9C19149226EA}"/>
                  </a:ext>
                </a:extLst>
              </p:cNvPr>
              <p:cNvSpPr txBox="1"/>
              <p:nvPr/>
            </p:nvSpPr>
            <p:spPr>
              <a:xfrm>
                <a:off x="2524931" y="2205879"/>
                <a:ext cx="59839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/>
                  <a:t>6</a:t>
                </a:r>
                <a:r>
                  <a:rPr lang="ru-RU" sz="1000" b="1" dirty="0"/>
                  <a:t>0,9</a:t>
                </a:r>
                <a:r>
                  <a:rPr lang="en-US" sz="1000" b="1" dirty="0"/>
                  <a:t>%</a:t>
                </a:r>
                <a:endParaRPr lang="ru-RU" sz="1000" b="1" dirty="0"/>
              </a:p>
            </p:txBody>
          </p:sp>
        </p:grpSp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id="{5449BD97-ACFD-4F07-8F6C-BC6AC8D88BD2}"/>
                </a:ext>
              </a:extLst>
            </p:cNvPr>
            <p:cNvGrpSpPr/>
            <p:nvPr/>
          </p:nvGrpSpPr>
          <p:grpSpPr>
            <a:xfrm>
              <a:off x="4052826" y="1984536"/>
              <a:ext cx="856840" cy="457799"/>
              <a:chOff x="4052826" y="1984536"/>
              <a:chExt cx="856840" cy="457799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3D74AE47-2751-404B-ABBF-EAD01B858EE7}"/>
                  </a:ext>
                </a:extLst>
              </p:cNvPr>
              <p:cNvSpPr txBox="1"/>
              <p:nvPr/>
            </p:nvSpPr>
            <p:spPr>
              <a:xfrm>
                <a:off x="4052826" y="1984536"/>
                <a:ext cx="8568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b="1" dirty="0"/>
                  <a:t>4 673,5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A00DBE9-CFE2-43B7-AB4B-B90AE6A5A8CB}"/>
                  </a:ext>
                </a:extLst>
              </p:cNvPr>
              <p:cNvSpPr txBox="1"/>
              <p:nvPr/>
            </p:nvSpPr>
            <p:spPr>
              <a:xfrm>
                <a:off x="4178456" y="2196114"/>
                <a:ext cx="59839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000" b="1" dirty="0"/>
                  <a:t>60,0</a:t>
                </a:r>
                <a:r>
                  <a:rPr lang="en-US" sz="1000" b="1" dirty="0"/>
                  <a:t>%</a:t>
                </a:r>
                <a:endParaRPr lang="ru-RU" sz="1000" b="1" dirty="0"/>
              </a:p>
            </p:txBody>
          </p:sp>
        </p:grpSp>
        <p:grpSp>
          <p:nvGrpSpPr>
            <p:cNvPr id="67" name="Группа 66">
              <a:extLst>
                <a:ext uri="{FF2B5EF4-FFF2-40B4-BE49-F238E27FC236}">
                  <a16:creationId xmlns:a16="http://schemas.microsoft.com/office/drawing/2014/main" id="{F0368F11-A7C4-47F7-9541-320D67F27D29}"/>
                </a:ext>
              </a:extLst>
            </p:cNvPr>
            <p:cNvGrpSpPr/>
            <p:nvPr/>
          </p:nvGrpSpPr>
          <p:grpSpPr>
            <a:xfrm>
              <a:off x="5562980" y="1979374"/>
              <a:ext cx="856841" cy="461939"/>
              <a:chOff x="5562981" y="1979374"/>
              <a:chExt cx="856841" cy="461939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4021C691-7538-4440-8854-9558209E7E7B}"/>
                  </a:ext>
                </a:extLst>
              </p:cNvPr>
              <p:cNvSpPr txBox="1"/>
              <p:nvPr/>
            </p:nvSpPr>
            <p:spPr>
              <a:xfrm>
                <a:off x="5562981" y="1979374"/>
                <a:ext cx="85684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b="1" dirty="0"/>
                  <a:t>4 749,6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889AD1DC-7D76-4AB4-8A72-1AB6519ED2C7}"/>
                  </a:ext>
                </a:extLst>
              </p:cNvPr>
              <p:cNvSpPr txBox="1"/>
              <p:nvPr/>
            </p:nvSpPr>
            <p:spPr>
              <a:xfrm>
                <a:off x="5730468" y="2195092"/>
                <a:ext cx="59839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000" b="1" dirty="0"/>
                  <a:t>59,8</a:t>
                </a:r>
                <a:r>
                  <a:rPr lang="en-US" sz="1000" b="1" dirty="0"/>
                  <a:t>%</a:t>
                </a:r>
                <a:endParaRPr lang="ru-RU" sz="1000" b="1" dirty="0"/>
              </a:p>
            </p:txBody>
          </p:sp>
        </p:grpSp>
      </p:grp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A3BF25BA-73C8-4160-A923-7AA382114281}"/>
              </a:ext>
            </a:extLst>
          </p:cNvPr>
          <p:cNvSpPr/>
          <p:nvPr/>
        </p:nvSpPr>
        <p:spPr>
          <a:xfrm>
            <a:off x="1806288" y="8965378"/>
            <a:ext cx="3135600" cy="576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2507F925-DE82-4337-B8CF-8F9DF3C01DF2}"/>
              </a:ext>
            </a:extLst>
          </p:cNvPr>
          <p:cNvSpPr/>
          <p:nvPr/>
        </p:nvSpPr>
        <p:spPr>
          <a:xfrm>
            <a:off x="1815108" y="6120179"/>
            <a:ext cx="3135600" cy="612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A4B8A409-81D1-47C8-B764-61F5DB2424A4}"/>
              </a:ext>
            </a:extLst>
          </p:cNvPr>
          <p:cNvSpPr/>
          <p:nvPr/>
        </p:nvSpPr>
        <p:spPr>
          <a:xfrm>
            <a:off x="1805752" y="7995698"/>
            <a:ext cx="3135600" cy="612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1DA40EF8-8DE5-4085-BD57-E575EED71CA0}"/>
              </a:ext>
            </a:extLst>
          </p:cNvPr>
          <p:cNvSpPr/>
          <p:nvPr/>
        </p:nvSpPr>
        <p:spPr>
          <a:xfrm>
            <a:off x="1806288" y="7064045"/>
            <a:ext cx="3135600" cy="576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14EB4AD9-3A47-490B-92A4-B64C3F3E5C51}"/>
              </a:ext>
            </a:extLst>
          </p:cNvPr>
          <p:cNvGrpSpPr/>
          <p:nvPr/>
        </p:nvGrpSpPr>
        <p:grpSpPr>
          <a:xfrm>
            <a:off x="1737187" y="5915000"/>
            <a:ext cx="3221912" cy="254267"/>
            <a:chOff x="-3928018" y="5468654"/>
            <a:chExt cx="3750305" cy="254267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5738CD1-07B0-4CAE-96D1-5410513DEBCC}"/>
                </a:ext>
              </a:extLst>
            </p:cNvPr>
            <p:cNvSpPr txBox="1"/>
            <p:nvPr/>
          </p:nvSpPr>
          <p:spPr>
            <a:xfrm>
              <a:off x="-3928018" y="5475082"/>
              <a:ext cx="51536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9,1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268D39D-C5D3-4293-8B5C-20A5488F2BBC}"/>
                </a:ext>
              </a:extLst>
            </p:cNvPr>
            <p:cNvSpPr txBox="1"/>
            <p:nvPr/>
          </p:nvSpPr>
          <p:spPr>
            <a:xfrm>
              <a:off x="-2297467" y="5468654"/>
              <a:ext cx="51536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9,3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32974D9-68B7-4D00-A47D-F8D306E7D219}"/>
                </a:ext>
              </a:extLst>
            </p:cNvPr>
            <p:cNvSpPr txBox="1"/>
            <p:nvPr/>
          </p:nvSpPr>
          <p:spPr>
            <a:xfrm>
              <a:off x="-693074" y="5476700"/>
              <a:ext cx="51536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9,5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</p:grpSp>
      <p:graphicFrame>
        <p:nvGraphicFramePr>
          <p:cNvPr id="82" name="Диаграмма 81">
            <a:extLst>
              <a:ext uri="{FF2B5EF4-FFF2-40B4-BE49-F238E27FC236}">
                <a16:creationId xmlns:a16="http://schemas.microsoft.com/office/drawing/2014/main" id="{6A68BA2E-AF74-41F7-9F88-754DB26AC7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2321027"/>
              </p:ext>
            </p:extLst>
          </p:nvPr>
        </p:nvGraphicFramePr>
        <p:xfrm>
          <a:off x="1040023" y="7145352"/>
          <a:ext cx="4401322" cy="860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83" name="Диаграмма 82">
            <a:extLst>
              <a:ext uri="{FF2B5EF4-FFF2-40B4-BE49-F238E27FC236}">
                <a16:creationId xmlns:a16="http://schemas.microsoft.com/office/drawing/2014/main" id="{21F5B1F8-C8EB-4BC3-B18A-1DD1FCFD0D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8170621"/>
              </p:ext>
            </p:extLst>
          </p:nvPr>
        </p:nvGraphicFramePr>
        <p:xfrm>
          <a:off x="1040023" y="6062396"/>
          <a:ext cx="4401322" cy="860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ED380379-7D4F-4DEC-AA89-326EF91EF016}"/>
              </a:ext>
            </a:extLst>
          </p:cNvPr>
          <p:cNvGrpSpPr/>
          <p:nvPr/>
        </p:nvGrpSpPr>
        <p:grpSpPr>
          <a:xfrm>
            <a:off x="1672280" y="5727079"/>
            <a:ext cx="3370393" cy="321655"/>
            <a:chOff x="2402638" y="5377551"/>
            <a:chExt cx="3937726" cy="321655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29B0554-6E3F-4C15-8246-B9124E645927}"/>
                </a:ext>
              </a:extLst>
            </p:cNvPr>
            <p:cNvSpPr txBox="1"/>
            <p:nvPr/>
          </p:nvSpPr>
          <p:spPr>
            <a:xfrm>
              <a:off x="2402638" y="5386657"/>
              <a:ext cx="7264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/>
                <a:t>699,0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CE4A718-7255-45A5-9E2E-0F4C20371F9D}"/>
                </a:ext>
              </a:extLst>
            </p:cNvPr>
            <p:cNvSpPr txBox="1"/>
            <p:nvPr/>
          </p:nvSpPr>
          <p:spPr>
            <a:xfrm>
              <a:off x="4041689" y="5391429"/>
              <a:ext cx="6970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726,0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5C4AAB0-3CAC-4583-9868-BAD1283005FD}"/>
                </a:ext>
              </a:extLst>
            </p:cNvPr>
            <p:cNvSpPr txBox="1"/>
            <p:nvPr/>
          </p:nvSpPr>
          <p:spPr>
            <a:xfrm>
              <a:off x="5643295" y="5377551"/>
              <a:ext cx="6970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756,0</a:t>
              </a:r>
            </a:p>
          </p:txBody>
        </p:sp>
      </p:grpSp>
      <p:grpSp>
        <p:nvGrpSpPr>
          <p:cNvPr id="88" name="Группа 87">
            <a:extLst>
              <a:ext uri="{FF2B5EF4-FFF2-40B4-BE49-F238E27FC236}">
                <a16:creationId xmlns:a16="http://schemas.microsoft.com/office/drawing/2014/main" id="{285C0C85-AF1E-4099-804A-73C1863DD118}"/>
              </a:ext>
            </a:extLst>
          </p:cNvPr>
          <p:cNvGrpSpPr/>
          <p:nvPr/>
        </p:nvGrpSpPr>
        <p:grpSpPr>
          <a:xfrm>
            <a:off x="1729858" y="6879090"/>
            <a:ext cx="3215954" cy="251705"/>
            <a:chOff x="-4306606" y="6604418"/>
            <a:chExt cx="3825309" cy="251705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B151610-7E7D-4648-A900-B2C3508E1447}"/>
                </a:ext>
              </a:extLst>
            </p:cNvPr>
            <p:cNvSpPr txBox="1"/>
            <p:nvPr/>
          </p:nvSpPr>
          <p:spPr>
            <a:xfrm>
              <a:off x="-4306606" y="6609902"/>
              <a:ext cx="52664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1,7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2DBEC68-B3A9-41A9-A734-7D50C9BA30EB}"/>
                </a:ext>
              </a:extLst>
            </p:cNvPr>
            <p:cNvSpPr txBox="1"/>
            <p:nvPr/>
          </p:nvSpPr>
          <p:spPr>
            <a:xfrm>
              <a:off x="-1007939" y="6604418"/>
              <a:ext cx="52664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1,9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4B87D43-393E-47BB-9686-C24A17D270C9}"/>
                </a:ext>
              </a:extLst>
            </p:cNvPr>
            <p:cNvSpPr txBox="1"/>
            <p:nvPr/>
          </p:nvSpPr>
          <p:spPr>
            <a:xfrm>
              <a:off x="-2630247" y="6608816"/>
              <a:ext cx="52664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1,8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</p:grpSp>
      <p:grpSp>
        <p:nvGrpSpPr>
          <p:cNvPr id="92" name="Группа 91">
            <a:extLst>
              <a:ext uri="{FF2B5EF4-FFF2-40B4-BE49-F238E27FC236}">
                <a16:creationId xmlns:a16="http://schemas.microsoft.com/office/drawing/2014/main" id="{052787CC-DA35-43F0-875F-B66602800450}"/>
              </a:ext>
            </a:extLst>
          </p:cNvPr>
          <p:cNvGrpSpPr/>
          <p:nvPr/>
        </p:nvGrpSpPr>
        <p:grpSpPr>
          <a:xfrm>
            <a:off x="1685776" y="6722894"/>
            <a:ext cx="3343401" cy="319956"/>
            <a:chOff x="2384413" y="7089917"/>
            <a:chExt cx="4008861" cy="319956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BCED7307-0288-44E1-A4B8-8B48087BDA63}"/>
                </a:ext>
              </a:extLst>
            </p:cNvPr>
            <p:cNvSpPr txBox="1"/>
            <p:nvPr/>
          </p:nvSpPr>
          <p:spPr>
            <a:xfrm>
              <a:off x="2384413" y="7102096"/>
              <a:ext cx="7153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132,3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6A219BB5-4BFE-4134-8E42-0EDF115492A3}"/>
                </a:ext>
              </a:extLst>
            </p:cNvPr>
            <p:cNvSpPr txBox="1"/>
            <p:nvPr/>
          </p:nvSpPr>
          <p:spPr>
            <a:xfrm>
              <a:off x="5677883" y="7089917"/>
              <a:ext cx="7153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148,5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118F0CB-45E6-4606-88EE-94AF56DD627E}"/>
                </a:ext>
              </a:extLst>
            </p:cNvPr>
            <p:cNvSpPr txBox="1"/>
            <p:nvPr/>
          </p:nvSpPr>
          <p:spPr>
            <a:xfrm>
              <a:off x="4031252" y="7101156"/>
              <a:ext cx="7153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140,6</a:t>
              </a:r>
            </a:p>
          </p:txBody>
        </p:sp>
      </p:grpSp>
      <p:graphicFrame>
        <p:nvGraphicFramePr>
          <p:cNvPr id="96" name="Диаграмма 95">
            <a:extLst>
              <a:ext uri="{FF2B5EF4-FFF2-40B4-BE49-F238E27FC236}">
                <a16:creationId xmlns:a16="http://schemas.microsoft.com/office/drawing/2014/main" id="{8303EF51-BCE0-4847-AE00-052C17703A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8795213"/>
              </p:ext>
            </p:extLst>
          </p:nvPr>
        </p:nvGraphicFramePr>
        <p:xfrm>
          <a:off x="1030290" y="7877516"/>
          <a:ext cx="4401322" cy="860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pSp>
        <p:nvGrpSpPr>
          <p:cNvPr id="97" name="Группа 96">
            <a:extLst>
              <a:ext uri="{FF2B5EF4-FFF2-40B4-BE49-F238E27FC236}">
                <a16:creationId xmlns:a16="http://schemas.microsoft.com/office/drawing/2014/main" id="{DE2F5BAF-DF0D-408C-BA5D-68E4892B2CB0}"/>
              </a:ext>
            </a:extLst>
          </p:cNvPr>
          <p:cNvGrpSpPr/>
          <p:nvPr/>
        </p:nvGrpSpPr>
        <p:grpSpPr>
          <a:xfrm>
            <a:off x="1729575" y="7791152"/>
            <a:ext cx="3250736" cy="256562"/>
            <a:chOff x="-4103380" y="5490127"/>
            <a:chExt cx="3783856" cy="256562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D5BD6E1-565B-4357-B843-7EC337DF5440}"/>
                </a:ext>
              </a:extLst>
            </p:cNvPr>
            <p:cNvSpPr txBox="1"/>
            <p:nvPr/>
          </p:nvSpPr>
          <p:spPr>
            <a:xfrm>
              <a:off x="-4103380" y="5500468"/>
              <a:ext cx="51536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0,3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7CB149B-04A1-49E0-B3B9-6F0046ED544C}"/>
                </a:ext>
              </a:extLst>
            </p:cNvPr>
            <p:cNvSpPr txBox="1"/>
            <p:nvPr/>
          </p:nvSpPr>
          <p:spPr>
            <a:xfrm>
              <a:off x="-2439179" y="5494925"/>
              <a:ext cx="51536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0,2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FC97C93-5DE0-428B-AB82-F58100E58A7D}"/>
                </a:ext>
              </a:extLst>
            </p:cNvPr>
            <p:cNvSpPr txBox="1"/>
            <p:nvPr/>
          </p:nvSpPr>
          <p:spPr>
            <a:xfrm>
              <a:off x="-834885" y="5490127"/>
              <a:ext cx="51536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0,2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</p:grpSp>
      <p:grpSp>
        <p:nvGrpSpPr>
          <p:cNvPr id="101" name="Группа 100">
            <a:extLst>
              <a:ext uri="{FF2B5EF4-FFF2-40B4-BE49-F238E27FC236}">
                <a16:creationId xmlns:a16="http://schemas.microsoft.com/office/drawing/2014/main" id="{6169F500-6F36-44F0-8C62-54A72BEFB0BA}"/>
              </a:ext>
            </a:extLst>
          </p:cNvPr>
          <p:cNvGrpSpPr/>
          <p:nvPr/>
        </p:nvGrpSpPr>
        <p:grpSpPr>
          <a:xfrm>
            <a:off x="1705366" y="7607291"/>
            <a:ext cx="3284991" cy="325918"/>
            <a:chOff x="2290824" y="7264042"/>
            <a:chExt cx="4019633" cy="325918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F440F1F9-609D-48D1-9553-711AE7DCC730}"/>
                </a:ext>
              </a:extLst>
            </p:cNvPr>
            <p:cNvSpPr txBox="1"/>
            <p:nvPr/>
          </p:nvSpPr>
          <p:spPr>
            <a:xfrm>
              <a:off x="3993211" y="7282183"/>
              <a:ext cx="6182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19,3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A3AE4C78-FE15-4E0E-A147-8BBFD9DB907A}"/>
                </a:ext>
              </a:extLst>
            </p:cNvPr>
            <p:cNvSpPr txBox="1"/>
            <p:nvPr/>
          </p:nvSpPr>
          <p:spPr>
            <a:xfrm>
              <a:off x="2290824" y="7276127"/>
              <a:ext cx="6182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19,3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12198D1-9163-4D58-BCD5-0CAE9DF1518F}"/>
                </a:ext>
              </a:extLst>
            </p:cNvPr>
            <p:cNvSpPr txBox="1"/>
            <p:nvPr/>
          </p:nvSpPr>
          <p:spPr>
            <a:xfrm>
              <a:off x="5692194" y="7264042"/>
              <a:ext cx="6182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19,3</a:t>
              </a:r>
            </a:p>
          </p:txBody>
        </p:sp>
      </p:grpSp>
      <p:grpSp>
        <p:nvGrpSpPr>
          <p:cNvPr id="105" name="Группа 104">
            <a:extLst>
              <a:ext uri="{FF2B5EF4-FFF2-40B4-BE49-F238E27FC236}">
                <a16:creationId xmlns:a16="http://schemas.microsoft.com/office/drawing/2014/main" id="{9C392385-D481-41DC-AFBF-638BE2B61602}"/>
              </a:ext>
            </a:extLst>
          </p:cNvPr>
          <p:cNvGrpSpPr/>
          <p:nvPr/>
        </p:nvGrpSpPr>
        <p:grpSpPr>
          <a:xfrm>
            <a:off x="1685029" y="8598417"/>
            <a:ext cx="3360989" cy="320938"/>
            <a:chOff x="2350712" y="8097453"/>
            <a:chExt cx="3957270" cy="320938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1C9FD3E-C8F6-4A25-851B-6A200BDAC6CA}"/>
                </a:ext>
              </a:extLst>
            </p:cNvPr>
            <p:cNvSpPr txBox="1"/>
            <p:nvPr/>
          </p:nvSpPr>
          <p:spPr>
            <a:xfrm>
              <a:off x="5605493" y="8110614"/>
              <a:ext cx="7024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483,2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9325EC0A-4FDD-4DB9-B1D8-108D2D0908DD}"/>
                </a:ext>
              </a:extLst>
            </p:cNvPr>
            <p:cNvSpPr txBox="1"/>
            <p:nvPr/>
          </p:nvSpPr>
          <p:spPr>
            <a:xfrm>
              <a:off x="3994886" y="8097453"/>
              <a:ext cx="7024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470,0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FEC920BC-5735-4AC6-B655-DC64E8E2EA44}"/>
                </a:ext>
              </a:extLst>
            </p:cNvPr>
            <p:cNvSpPr txBox="1"/>
            <p:nvPr/>
          </p:nvSpPr>
          <p:spPr>
            <a:xfrm>
              <a:off x="2350712" y="8102006"/>
              <a:ext cx="7836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/>
                <a:t>401,8</a:t>
              </a:r>
            </a:p>
          </p:txBody>
        </p:sp>
      </p:grpSp>
      <p:graphicFrame>
        <p:nvGraphicFramePr>
          <p:cNvPr id="109" name="Диаграмма 108">
            <a:extLst>
              <a:ext uri="{FF2B5EF4-FFF2-40B4-BE49-F238E27FC236}">
                <a16:creationId xmlns:a16="http://schemas.microsoft.com/office/drawing/2014/main" id="{54DADA3D-EFC0-467B-88A2-31AD912A28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4660384"/>
              </p:ext>
            </p:extLst>
          </p:nvPr>
        </p:nvGraphicFramePr>
        <p:xfrm>
          <a:off x="1053129" y="8698830"/>
          <a:ext cx="4401322" cy="2010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pSp>
        <p:nvGrpSpPr>
          <p:cNvPr id="110" name="Группа 109">
            <a:extLst>
              <a:ext uri="{FF2B5EF4-FFF2-40B4-BE49-F238E27FC236}">
                <a16:creationId xmlns:a16="http://schemas.microsoft.com/office/drawing/2014/main" id="{996FA0E9-0FC0-413E-A1FC-EE8E8776874A}"/>
              </a:ext>
            </a:extLst>
          </p:cNvPr>
          <p:cNvGrpSpPr/>
          <p:nvPr/>
        </p:nvGrpSpPr>
        <p:grpSpPr>
          <a:xfrm>
            <a:off x="1724605" y="8754739"/>
            <a:ext cx="3247621" cy="260988"/>
            <a:chOff x="-3869178" y="9133075"/>
            <a:chExt cx="3786680" cy="260988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97FA990F-0126-4B6F-973B-593550BDBFFA}"/>
                </a:ext>
              </a:extLst>
            </p:cNvPr>
            <p:cNvSpPr txBox="1"/>
            <p:nvPr/>
          </p:nvSpPr>
          <p:spPr>
            <a:xfrm>
              <a:off x="-3869178" y="9133075"/>
              <a:ext cx="5162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5,3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90377C8C-2304-4653-8C45-26B8F459F8CC}"/>
                </a:ext>
              </a:extLst>
            </p:cNvPr>
            <p:cNvSpPr txBox="1"/>
            <p:nvPr/>
          </p:nvSpPr>
          <p:spPr>
            <a:xfrm>
              <a:off x="-598738" y="9147842"/>
              <a:ext cx="5162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b="1" dirty="0"/>
                <a:t>6,1</a:t>
              </a:r>
              <a:r>
                <a:rPr lang="en-US" sz="1000" b="1" dirty="0"/>
                <a:t>%</a:t>
              </a:r>
              <a:endParaRPr lang="ru-RU" sz="1000" b="1" dirty="0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8E7BE02B-F4CC-4821-9A31-AFB3E3EDD7E5}"/>
                </a:ext>
              </a:extLst>
            </p:cNvPr>
            <p:cNvSpPr txBox="1"/>
            <p:nvPr/>
          </p:nvSpPr>
          <p:spPr>
            <a:xfrm>
              <a:off x="-2209713" y="9141115"/>
              <a:ext cx="7541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/>
                <a:t>6,0%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8647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641024B9-9BB9-47C0-B904-E82D8664E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759" y="3159236"/>
            <a:ext cx="3392067" cy="226137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79B8A7B-7AA3-47D7-B253-B3AC04570D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420" y="2869568"/>
            <a:ext cx="1426620" cy="1426620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DB52A7A4-03D6-42EF-B8E0-159171B059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19" y="4207929"/>
            <a:ext cx="1426620" cy="1426620"/>
          </a:xfrm>
          <a:prstGeom prst="rect">
            <a:avLst/>
          </a:prstGeom>
        </p:spPr>
      </p:pic>
      <p:sp>
        <p:nvSpPr>
          <p:cNvPr id="47" name="Шестиугольник 46">
            <a:extLst>
              <a:ext uri="{FF2B5EF4-FFF2-40B4-BE49-F238E27FC236}">
                <a16:creationId xmlns:a16="http://schemas.microsoft.com/office/drawing/2014/main" id="{FA639E1D-BE12-4D68-8ED0-D22DD68770A9}"/>
              </a:ext>
            </a:extLst>
          </p:cNvPr>
          <p:cNvSpPr/>
          <p:nvPr/>
        </p:nvSpPr>
        <p:spPr>
          <a:xfrm>
            <a:off x="844967" y="3114951"/>
            <a:ext cx="1323568" cy="1141007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4913CFE2-78CF-4A11-80FD-DAAAA0513A30}"/>
              </a:ext>
            </a:extLst>
          </p:cNvPr>
          <p:cNvSpPr/>
          <p:nvPr/>
        </p:nvSpPr>
        <p:spPr>
          <a:xfrm>
            <a:off x="431800" y="5448300"/>
            <a:ext cx="3109399" cy="26151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91B663-B5CB-49E6-B71D-5FCEAFC575CC}"/>
              </a:ext>
            </a:extLst>
          </p:cNvPr>
          <p:cNvSpPr txBox="1"/>
          <p:nvPr/>
        </p:nvSpPr>
        <p:spPr>
          <a:xfrm>
            <a:off x="14010" y="196266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200" b="1" i="1" cap="all" spc="300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Налоговые льготы по местным налогам для физических лиц на территории города Липецка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340497-1709-47F2-A887-C26FCB70AB89}"/>
              </a:ext>
            </a:extLst>
          </p:cNvPr>
          <p:cNvSpPr txBox="1"/>
          <p:nvPr/>
        </p:nvSpPr>
        <p:spPr>
          <a:xfrm>
            <a:off x="571359" y="5658460"/>
            <a:ext cx="2893676" cy="2208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Пенсионеры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Инвалиды </a:t>
            </a:r>
            <a:r>
              <a:rPr kumimoji="0" lang="en-US" sz="1200" b="1" i="0" u="none" strike="noStrike" kern="1200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I</a:t>
            </a: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и </a:t>
            </a:r>
            <a:r>
              <a:rPr kumimoji="0" lang="en-US" sz="1200" b="1" i="0" u="none" strike="noStrike" kern="1200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II </a:t>
            </a: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группы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Ветераны боевых действий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Предпенсионеры</a:t>
            </a:r>
            <a:endParaRPr kumimoji="0" lang="ru-RU" sz="1200" b="1" i="0" u="none" strike="noStrike" kern="1200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Многодетные семьи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Дети-сироты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Дети, оставшиеся без попечения родителей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b="1" dirty="0">
                <a:solidFill>
                  <a:srgbClr val="242852">
                    <a:lumMod val="75000"/>
                  </a:srgbClr>
                </a:solidFill>
              </a:rPr>
              <a:t>Лица, принимающие (принимавшие) участие в СВО и члены их семей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5DCF45-C4C7-4899-BB4D-B857604D3D4A}"/>
              </a:ext>
            </a:extLst>
          </p:cNvPr>
          <p:cNvSpPr txBox="1"/>
          <p:nvPr/>
        </p:nvSpPr>
        <p:spPr>
          <a:xfrm>
            <a:off x="1391276" y="4841424"/>
            <a:ext cx="1838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Ожидаемая Сумма льгот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BFB7AF-F27D-4277-BC98-462181F38521}"/>
              </a:ext>
            </a:extLst>
          </p:cNvPr>
          <p:cNvSpPr txBox="1"/>
          <p:nvPr/>
        </p:nvSpPr>
        <p:spPr>
          <a:xfrm>
            <a:off x="681721" y="3276900"/>
            <a:ext cx="16093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29,8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Млн. руб.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C53FCD-854D-466F-B7EF-8FA488742896}"/>
              </a:ext>
            </a:extLst>
          </p:cNvPr>
          <p:cNvSpPr txBox="1"/>
          <p:nvPr/>
        </p:nvSpPr>
        <p:spPr>
          <a:xfrm>
            <a:off x="4461265" y="4059835"/>
            <a:ext cx="1783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Ожидаемая Сумма льгот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3A59EB6-915B-4263-8951-F6F9ADD2F6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459" y="7821841"/>
            <a:ext cx="3259943" cy="2173295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8147BB-756B-440D-B6FD-5178502DF5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3" y="8529235"/>
            <a:ext cx="1277282" cy="1277282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92F698DF-6827-42BA-AC60-F0AA3F93BB59}"/>
              </a:ext>
            </a:extLst>
          </p:cNvPr>
          <p:cNvSpPr/>
          <p:nvPr/>
        </p:nvSpPr>
        <p:spPr>
          <a:xfrm>
            <a:off x="1136463" y="8690823"/>
            <a:ext cx="28936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Начиная с налогового периода 2018 года </a:t>
            </a:r>
            <a:r>
              <a:rPr kumimoji="0" lang="ru-RU" sz="1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действует </a:t>
            </a:r>
            <a:r>
              <a:rPr kumimoji="0" lang="ru-RU" sz="1400" b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беззаявительный</a:t>
            </a:r>
            <a:r>
              <a: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порядок </a:t>
            </a:r>
            <a:r>
              <a:rPr kumimoji="0" lang="ru-RU" sz="1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предоставления налоговых льгот</a:t>
            </a:r>
          </a:p>
        </p:txBody>
      </p:sp>
      <p:sp>
        <p:nvSpPr>
          <p:cNvPr id="46" name="Стрелка: шеврон 45">
            <a:extLst>
              <a:ext uri="{FF2B5EF4-FFF2-40B4-BE49-F238E27FC236}">
                <a16:creationId xmlns:a16="http://schemas.microsoft.com/office/drawing/2014/main" id="{25A3405A-AF80-4DE2-AF47-ED1B3524211E}"/>
              </a:ext>
            </a:extLst>
          </p:cNvPr>
          <p:cNvSpPr/>
          <p:nvPr/>
        </p:nvSpPr>
        <p:spPr>
          <a:xfrm rot="10800000">
            <a:off x="3788069" y="6910050"/>
            <a:ext cx="484141" cy="70788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Стрелка: шеврон 47">
            <a:extLst>
              <a:ext uri="{FF2B5EF4-FFF2-40B4-BE49-F238E27FC236}">
                <a16:creationId xmlns:a16="http://schemas.microsoft.com/office/drawing/2014/main" id="{9C7B274A-7D43-43CE-9266-122B8A8CDBA6}"/>
              </a:ext>
            </a:extLst>
          </p:cNvPr>
          <p:cNvSpPr/>
          <p:nvPr/>
        </p:nvSpPr>
        <p:spPr>
          <a:xfrm rot="5400000">
            <a:off x="1258096" y="2397258"/>
            <a:ext cx="484141" cy="70788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Шестиугольник 48">
            <a:extLst>
              <a:ext uri="{FF2B5EF4-FFF2-40B4-BE49-F238E27FC236}">
                <a16:creationId xmlns:a16="http://schemas.microsoft.com/office/drawing/2014/main" id="{42E7B57C-5846-475B-8E69-6F58D6F4C01E}"/>
              </a:ext>
            </a:extLst>
          </p:cNvPr>
          <p:cNvSpPr/>
          <p:nvPr/>
        </p:nvSpPr>
        <p:spPr>
          <a:xfrm>
            <a:off x="779226" y="1078953"/>
            <a:ext cx="1511885" cy="1303349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9B0393-3D37-45E3-8628-8ED78E71670C}"/>
              </a:ext>
            </a:extLst>
          </p:cNvPr>
          <p:cNvSpPr txBox="1"/>
          <p:nvPr/>
        </p:nvSpPr>
        <p:spPr>
          <a:xfrm>
            <a:off x="615981" y="1476789"/>
            <a:ext cx="1838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Земельный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налог</a:t>
            </a:r>
            <a:endParaRPr kumimoji="0" lang="ru-RU" sz="18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0" name="Стрелка: шеврон 49">
            <a:extLst>
              <a:ext uri="{FF2B5EF4-FFF2-40B4-BE49-F238E27FC236}">
                <a16:creationId xmlns:a16="http://schemas.microsoft.com/office/drawing/2014/main" id="{DC3E2A2D-4EF9-4F0F-938E-C310327B9246}"/>
              </a:ext>
            </a:extLst>
          </p:cNvPr>
          <p:cNvSpPr/>
          <p:nvPr/>
        </p:nvSpPr>
        <p:spPr>
          <a:xfrm>
            <a:off x="2431520" y="1411181"/>
            <a:ext cx="484141" cy="70788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CCFE0CB7-7F7F-4E9E-85D9-B248ED0F8E66}"/>
              </a:ext>
            </a:extLst>
          </p:cNvPr>
          <p:cNvSpPr/>
          <p:nvPr/>
        </p:nvSpPr>
        <p:spPr>
          <a:xfrm>
            <a:off x="3206124" y="1046471"/>
            <a:ext cx="3259944" cy="1992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04388E-3AED-4D74-AA31-72F66D35F2B8}"/>
              </a:ext>
            </a:extLst>
          </p:cNvPr>
          <p:cNvSpPr txBox="1"/>
          <p:nvPr/>
        </p:nvSpPr>
        <p:spPr>
          <a:xfrm>
            <a:off x="3317346" y="1150713"/>
            <a:ext cx="3293625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Пенсионеры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Инвалиды </a:t>
            </a:r>
            <a:r>
              <a:rPr kumimoji="0" lang="en-US" sz="1200" b="1" i="0" u="none" strike="noStrike" kern="1200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</a:t>
            </a: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и </a:t>
            </a:r>
            <a:r>
              <a:rPr kumimoji="0" lang="en-US" sz="1200" b="1" i="0" u="none" strike="noStrike" kern="1200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II </a:t>
            </a: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группы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Ветераны ВОВ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Предпенсионеры</a:t>
            </a:r>
            <a:endParaRPr kumimoji="0" lang="ru-RU" sz="1200" b="1" i="0" u="none" strike="noStrike" kern="1200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Многодетные семьи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Малообеспеченные граждане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1" dirty="0"/>
              <a:t>Лица, принимающие (принимавшие) участие в СВО и члены их семей</a:t>
            </a:r>
            <a:endParaRPr kumimoji="0" lang="ru-RU" sz="1200" b="1" i="0" u="none" strike="noStrike" kern="1200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2" name="Шестиугольник 51">
            <a:extLst>
              <a:ext uri="{FF2B5EF4-FFF2-40B4-BE49-F238E27FC236}">
                <a16:creationId xmlns:a16="http://schemas.microsoft.com/office/drawing/2014/main" id="{68A0CD98-8E4C-4BD0-9AC9-71444DB32913}"/>
              </a:ext>
            </a:extLst>
          </p:cNvPr>
          <p:cNvSpPr/>
          <p:nvPr/>
        </p:nvSpPr>
        <p:spPr>
          <a:xfrm>
            <a:off x="4710856" y="4716110"/>
            <a:ext cx="1323568" cy="1141007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F91325-A23E-461C-87E5-177FCF9E76B6}"/>
              </a:ext>
            </a:extLst>
          </p:cNvPr>
          <p:cNvSpPr txBox="1"/>
          <p:nvPr/>
        </p:nvSpPr>
        <p:spPr>
          <a:xfrm>
            <a:off x="4710856" y="4885011"/>
            <a:ext cx="1323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119,7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Млн. руб.</a:t>
            </a:r>
          </a:p>
        </p:txBody>
      </p:sp>
      <p:sp>
        <p:nvSpPr>
          <p:cNvPr id="53" name="Шестиугольник 52">
            <a:extLst>
              <a:ext uri="{FF2B5EF4-FFF2-40B4-BE49-F238E27FC236}">
                <a16:creationId xmlns:a16="http://schemas.microsoft.com/office/drawing/2014/main" id="{55ABF711-155C-4684-A60F-4971E4AB0089}"/>
              </a:ext>
            </a:extLst>
          </p:cNvPr>
          <p:cNvSpPr/>
          <p:nvPr/>
        </p:nvSpPr>
        <p:spPr>
          <a:xfrm>
            <a:off x="4503358" y="6605852"/>
            <a:ext cx="1783283" cy="1303349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: шеврон 53">
            <a:extLst>
              <a:ext uri="{FF2B5EF4-FFF2-40B4-BE49-F238E27FC236}">
                <a16:creationId xmlns:a16="http://schemas.microsoft.com/office/drawing/2014/main" id="{F7F1C010-3E61-461F-AE3E-DF3A74DFF66E}"/>
              </a:ext>
            </a:extLst>
          </p:cNvPr>
          <p:cNvSpPr/>
          <p:nvPr/>
        </p:nvSpPr>
        <p:spPr>
          <a:xfrm rot="16200000">
            <a:off x="5152928" y="5861999"/>
            <a:ext cx="484141" cy="70788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FD5429-BAA1-4192-97E4-D8BE390217C7}"/>
              </a:ext>
            </a:extLst>
          </p:cNvPr>
          <p:cNvSpPr txBox="1"/>
          <p:nvPr/>
        </p:nvSpPr>
        <p:spPr>
          <a:xfrm>
            <a:off x="4424757" y="6706146"/>
            <a:ext cx="19417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Налог на имущество физических лиц</a:t>
            </a:r>
          </a:p>
        </p:txBody>
      </p:sp>
    </p:spTree>
    <p:extLst>
      <p:ext uri="{BB962C8B-B14F-4D97-AF65-F5344CB8AC3E}">
        <p14:creationId xmlns:p14="http://schemas.microsoft.com/office/powerpoint/2010/main" val="1796823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Рисунок 171" descr="Изображение выглядит как дом, мультфильм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7126630-DBDD-E5E1-7F86-C06C6BD50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"/>
          <a:stretch/>
        </p:blipFill>
        <p:spPr>
          <a:xfrm>
            <a:off x="-19358" y="3543963"/>
            <a:ext cx="1459215" cy="2317755"/>
          </a:xfrm>
          <a:prstGeom prst="rect">
            <a:avLst/>
          </a:prstGeom>
        </p:spPr>
      </p:pic>
      <p:pic>
        <p:nvPicPr>
          <p:cNvPr id="174" name="Рисунок 173" descr="Изображение выглядит как Цвет электрик, кру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C824E23-E33E-6D05-E915-6805DB380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8"/>
          <a:stretch/>
        </p:blipFill>
        <p:spPr>
          <a:xfrm>
            <a:off x="17815" y="5661130"/>
            <a:ext cx="1422042" cy="2267468"/>
          </a:xfrm>
          <a:prstGeom prst="rect">
            <a:avLst/>
          </a:prstGeom>
        </p:spPr>
      </p:pic>
      <p:pic>
        <p:nvPicPr>
          <p:cNvPr id="176" name="Рисунок 175" descr="Изображение выглядит как зарисовка, дизайн, рисуно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53D9252-1C85-6255-CF8C-8D533282B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6"/>
          <a:stretch/>
        </p:blipFill>
        <p:spPr>
          <a:xfrm>
            <a:off x="17815" y="7639387"/>
            <a:ext cx="1368017" cy="2231801"/>
          </a:xfrm>
          <a:prstGeom prst="rect">
            <a:avLst/>
          </a:prstGeom>
        </p:spPr>
      </p:pic>
      <p:pic>
        <p:nvPicPr>
          <p:cNvPr id="10" name="Рисунок 9" descr="Изображение выглядит как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2F7A8A3-6C8A-661D-43D0-3739F4059E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2" y="2609936"/>
            <a:ext cx="1083202" cy="10832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FE3768-9CA3-4DC3-99A7-9005C3B8CA0B}"/>
              </a:ext>
            </a:extLst>
          </p:cNvPr>
          <p:cNvSpPr txBox="1"/>
          <p:nvPr/>
        </p:nvSpPr>
        <p:spPr>
          <a:xfrm>
            <a:off x="-14304" y="2003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i="1" cap="all" spc="0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Структура </a:t>
            </a: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не</a:t>
            </a:r>
            <a:r>
              <a:rPr kumimoji="0" lang="en-US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налоговых</a:t>
            </a:r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</a:t>
            </a:r>
            <a:endParaRPr kumimoji="0" lang="ru-RU" sz="2400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mbria" panose="02040503050406030204" pitchFamily="18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доходов</a:t>
            </a:r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</a:t>
            </a:r>
            <a:r>
              <a:rPr kumimoji="0" lang="en-US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городского</a:t>
            </a:r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</a:t>
            </a:r>
            <a:r>
              <a:rPr kumimoji="0" lang="en-US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бюджета</a:t>
            </a:r>
            <a:endParaRPr kumimoji="0" lang="ru-RU" sz="2400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2D31AF-3CD1-480E-A867-545E7D62EC11}"/>
              </a:ext>
            </a:extLst>
          </p:cNvPr>
          <p:cNvSpPr txBox="1"/>
          <p:nvPr/>
        </p:nvSpPr>
        <p:spPr>
          <a:xfrm>
            <a:off x="-247026" y="1887831"/>
            <a:ext cx="1861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Calibri"/>
                <a:ea typeface="Cambria" panose="02040503050406030204" pitchFamily="18" charset="0"/>
                <a:cs typeface="Segoe UI" panose="020B0502040204020203" pitchFamily="34" charset="0"/>
              </a:rPr>
              <a:t>ВСЕГО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latin typeface="Calibri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2C0D9EF1-979F-4419-BD5D-B486A1E0681B}"/>
              </a:ext>
            </a:extLst>
          </p:cNvPr>
          <p:cNvCxnSpPr>
            <a:cxnSpLocks/>
          </p:cNvCxnSpPr>
          <p:nvPr/>
        </p:nvCxnSpPr>
        <p:spPr>
          <a:xfrm>
            <a:off x="0" y="3579352"/>
            <a:ext cx="6858000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2924606-7A7C-4756-907F-23FE1D3CAF74}"/>
              </a:ext>
            </a:extLst>
          </p:cNvPr>
          <p:cNvCxnSpPr>
            <a:cxnSpLocks/>
          </p:cNvCxnSpPr>
          <p:nvPr/>
        </p:nvCxnSpPr>
        <p:spPr>
          <a:xfrm>
            <a:off x="-14304" y="5671394"/>
            <a:ext cx="6872304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FB94009-54E2-4A12-9F02-ED1A6E37278D}"/>
              </a:ext>
            </a:extLst>
          </p:cNvPr>
          <p:cNvCxnSpPr>
            <a:cxnSpLocks/>
          </p:cNvCxnSpPr>
          <p:nvPr/>
        </p:nvCxnSpPr>
        <p:spPr>
          <a:xfrm>
            <a:off x="-14304" y="6644583"/>
            <a:ext cx="6872304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2A779C-8EDD-47E5-9F3F-BCA135AFC908}"/>
              </a:ext>
            </a:extLst>
          </p:cNvPr>
          <p:cNvCxnSpPr>
            <a:cxnSpLocks/>
          </p:cNvCxnSpPr>
          <p:nvPr/>
        </p:nvCxnSpPr>
        <p:spPr>
          <a:xfrm>
            <a:off x="0" y="7703259"/>
            <a:ext cx="6858000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3140DB7-0689-4F0C-9527-BEF9BF093ADD}"/>
              </a:ext>
            </a:extLst>
          </p:cNvPr>
          <p:cNvSpPr txBox="1"/>
          <p:nvPr/>
        </p:nvSpPr>
        <p:spPr>
          <a:xfrm>
            <a:off x="1157454" y="2847160"/>
            <a:ext cx="216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ДОХОДЫ ОТ СДАЧИ В АРЕНДУ ЗЕМЕЛЬНЫХ УЧАСТКОВ</a:t>
            </a:r>
            <a:endParaRPr kumimoji="0" lang="ru-RU" sz="1200" b="1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619BAFF9-0574-4B43-94D0-3E816E3ABB30}"/>
              </a:ext>
            </a:extLst>
          </p:cNvPr>
          <p:cNvGrpSpPr/>
          <p:nvPr/>
        </p:nvGrpSpPr>
        <p:grpSpPr>
          <a:xfrm>
            <a:off x="2886724" y="2896573"/>
            <a:ext cx="3728754" cy="647390"/>
            <a:chOff x="2878234" y="1275509"/>
            <a:chExt cx="3728754" cy="647390"/>
          </a:xfrm>
        </p:grpSpPr>
        <p:grpSp>
          <p:nvGrpSpPr>
            <p:cNvPr id="133" name="Группа 132">
              <a:extLst>
                <a:ext uri="{FF2B5EF4-FFF2-40B4-BE49-F238E27FC236}">
                  <a16:creationId xmlns:a16="http://schemas.microsoft.com/office/drawing/2014/main" id="{E46D9EA6-CE77-43A6-90D5-B0BF8C8CDF4B}"/>
                </a:ext>
              </a:extLst>
            </p:cNvPr>
            <p:cNvGrpSpPr/>
            <p:nvPr/>
          </p:nvGrpSpPr>
          <p:grpSpPr>
            <a:xfrm>
              <a:off x="2878234" y="1275509"/>
              <a:ext cx="3623152" cy="381804"/>
              <a:chOff x="2878234" y="1275509"/>
              <a:chExt cx="3623152" cy="381804"/>
            </a:xfrm>
          </p:grpSpPr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8DA15C9C-D85E-421A-8C02-4B236C346AAA}"/>
                  </a:ext>
                </a:extLst>
              </p:cNvPr>
              <p:cNvSpPr txBox="1"/>
              <p:nvPr/>
            </p:nvSpPr>
            <p:spPr>
              <a:xfrm>
                <a:off x="2878234" y="1275976"/>
                <a:ext cx="1054641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278,4</a:t>
                </a: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6046CB99-F863-44DA-B110-F3CEB00E7CBB}"/>
                  </a:ext>
                </a:extLst>
              </p:cNvPr>
              <p:cNvSpPr txBox="1"/>
              <p:nvPr/>
            </p:nvSpPr>
            <p:spPr>
              <a:xfrm>
                <a:off x="4181956" y="1282742"/>
                <a:ext cx="1054800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255,3</a:t>
                </a: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DAFECD2F-ABB5-44D9-AF37-2B585FA131CF}"/>
                  </a:ext>
                </a:extLst>
              </p:cNvPr>
              <p:cNvSpPr txBox="1"/>
              <p:nvPr/>
            </p:nvSpPr>
            <p:spPr>
              <a:xfrm>
                <a:off x="5446586" y="1275509"/>
                <a:ext cx="1054800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247,5</a:t>
                </a:r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F0B87D59-C32B-4B72-9BB6-1BD599310BA7}"/>
                </a:ext>
              </a:extLst>
            </p:cNvPr>
            <p:cNvSpPr txBox="1"/>
            <p:nvPr/>
          </p:nvSpPr>
          <p:spPr>
            <a:xfrm>
              <a:off x="3275534" y="1609230"/>
              <a:ext cx="856848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4</a:t>
              </a:r>
              <a:r>
                <a: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2</a:t>
              </a:r>
              <a:r>
                <a:rPr lang="ru-RU" sz="1300" b="1" dirty="0">
                  <a:solidFill>
                    <a:srgbClr val="4A66AC">
                      <a:lumMod val="50000"/>
                    </a:srgbClr>
                  </a:solidFill>
                  <a:ea typeface="Cambria" panose="02040503050406030204" pitchFamily="18" charset="0"/>
                  <a:cs typeface="Segoe UI" panose="020B0502040204020203" pitchFamily="34" charset="0"/>
                </a:rPr>
                <a:t>,8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83EE2483-91BB-415D-B0BF-08F18A2E75B8}"/>
                </a:ext>
              </a:extLst>
            </p:cNvPr>
            <p:cNvSpPr txBox="1"/>
            <p:nvPr/>
          </p:nvSpPr>
          <p:spPr>
            <a:xfrm>
              <a:off x="4574443" y="1630511"/>
              <a:ext cx="805832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300" b="1" i="1">
                  <a:solidFill>
                    <a:schemeClr val="accent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4</a:t>
              </a:r>
              <a:r>
                <a:rPr kumimoji="0" lang="ru-RU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1,5</a:t>
              </a: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9EB6117-3411-4410-B420-0264F52AF959}"/>
                </a:ext>
              </a:extLst>
            </p:cNvPr>
            <p:cNvSpPr txBox="1"/>
            <p:nvPr/>
          </p:nvSpPr>
          <p:spPr>
            <a:xfrm>
              <a:off x="5734482" y="1630511"/>
              <a:ext cx="872506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40,9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80B8EAB-B77B-4FF6-86E6-AA2AE0FBC675}"/>
              </a:ext>
            </a:extLst>
          </p:cNvPr>
          <p:cNvSpPr txBox="1"/>
          <p:nvPr/>
        </p:nvSpPr>
        <p:spPr>
          <a:xfrm>
            <a:off x="1157454" y="8886494"/>
            <a:ext cx="2253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rPr>
              <a:t>ПРОЧИЕ НЕНАЛОГОВЫЕ ДОХОДЫ</a:t>
            </a:r>
            <a:endParaRPr kumimoji="0" lang="ru-RU" sz="1200" b="1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latin typeface="+mn-lt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E4DC7FB-C5A2-4EA1-8B9C-C6CBD1AE6C63}"/>
              </a:ext>
            </a:extLst>
          </p:cNvPr>
          <p:cNvCxnSpPr>
            <a:cxnSpLocks/>
          </p:cNvCxnSpPr>
          <p:nvPr/>
        </p:nvCxnSpPr>
        <p:spPr>
          <a:xfrm>
            <a:off x="-14304" y="4586670"/>
            <a:ext cx="6872304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DD59F78-91A5-412C-B964-F07AB855189B}"/>
              </a:ext>
            </a:extLst>
          </p:cNvPr>
          <p:cNvSpPr txBox="1"/>
          <p:nvPr/>
        </p:nvSpPr>
        <p:spPr>
          <a:xfrm>
            <a:off x="1157454" y="4817207"/>
            <a:ext cx="1770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rPr>
              <a:t>ДОХОДЫ ОТ ПРОДАЖИ ИМУЩЕСТВА</a:t>
            </a:r>
            <a:r>
              <a:rPr kumimoji="0" lang="ru-RU" sz="1200" b="1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rPr>
              <a:t> 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rPr>
              <a:t>И ЗЕМЕЛЬНЫХ УЧАСТКОВ</a:t>
            </a:r>
            <a:endParaRPr kumimoji="0" lang="ru-RU" sz="1200" b="1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latin typeface="+mn-lt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3B5FAD4B-7A49-4B1A-BFEC-79B664E190D9}"/>
              </a:ext>
            </a:extLst>
          </p:cNvPr>
          <p:cNvGrpSpPr/>
          <p:nvPr/>
        </p:nvGrpSpPr>
        <p:grpSpPr>
          <a:xfrm>
            <a:off x="2884151" y="4937608"/>
            <a:ext cx="3758341" cy="653607"/>
            <a:chOff x="2861033" y="1163449"/>
            <a:chExt cx="3758341" cy="653607"/>
          </a:xfrm>
        </p:grpSpPr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id="{1124C798-5FE5-48BC-BA8E-3A3BDBC11E28}"/>
                </a:ext>
              </a:extLst>
            </p:cNvPr>
            <p:cNvGrpSpPr/>
            <p:nvPr/>
          </p:nvGrpSpPr>
          <p:grpSpPr>
            <a:xfrm>
              <a:off x="2861033" y="1163449"/>
              <a:ext cx="3625599" cy="381427"/>
              <a:chOff x="2861033" y="1163449"/>
              <a:chExt cx="3625599" cy="38142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C5BC30CD-C55E-4E69-80AC-518D73F2C2F0}"/>
                  </a:ext>
                </a:extLst>
              </p:cNvPr>
              <p:cNvSpPr txBox="1"/>
              <p:nvPr/>
            </p:nvSpPr>
            <p:spPr>
              <a:xfrm>
                <a:off x="2861033" y="1170305"/>
                <a:ext cx="1054641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90,8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1B5028E3-21C1-4470-B3D5-C06C6461B7AD}"/>
                  </a:ext>
                </a:extLst>
              </p:cNvPr>
              <p:cNvSpPr txBox="1"/>
              <p:nvPr/>
            </p:nvSpPr>
            <p:spPr>
              <a:xfrm>
                <a:off x="4148518" y="1164871"/>
                <a:ext cx="1054800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82,9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6C0DA4D-C5D3-4814-B4FF-86FECFAF3319}"/>
                  </a:ext>
                </a:extLst>
              </p:cNvPr>
              <p:cNvSpPr txBox="1"/>
              <p:nvPr/>
            </p:nvSpPr>
            <p:spPr>
              <a:xfrm>
                <a:off x="5431832" y="1163449"/>
                <a:ext cx="1054800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78,7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2A02A5C-2AD8-4F27-A1C6-538132DF031A}"/>
                </a:ext>
              </a:extLst>
            </p:cNvPr>
            <p:cNvSpPr txBox="1"/>
            <p:nvPr/>
          </p:nvSpPr>
          <p:spPr>
            <a:xfrm>
              <a:off x="3193485" y="1524668"/>
              <a:ext cx="777981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1</a:t>
              </a:r>
              <a:r>
                <a: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3,9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0B37263-531E-4726-A490-FC8C62E5A865}"/>
                </a:ext>
              </a:extLst>
            </p:cNvPr>
            <p:cNvSpPr txBox="1"/>
            <p:nvPr/>
          </p:nvSpPr>
          <p:spPr>
            <a:xfrm>
              <a:off x="4526133" y="1516111"/>
              <a:ext cx="790109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1</a:t>
              </a:r>
              <a:r>
                <a: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3,5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7452950-DCAE-4B59-A997-4AF2011A14DD}"/>
                </a:ext>
              </a:extLst>
            </p:cNvPr>
            <p:cNvSpPr txBox="1"/>
            <p:nvPr/>
          </p:nvSpPr>
          <p:spPr>
            <a:xfrm>
              <a:off x="5824679" y="1519361"/>
              <a:ext cx="794695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1</a:t>
              </a:r>
              <a:r>
                <a: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3,0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AB21420-5851-4387-A642-01B380D8BE67}"/>
              </a:ext>
            </a:extLst>
          </p:cNvPr>
          <p:cNvSpPr txBox="1"/>
          <p:nvPr/>
        </p:nvSpPr>
        <p:spPr>
          <a:xfrm>
            <a:off x="1157454" y="6041273"/>
            <a:ext cx="1316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rPr>
              <a:t>ШТРАФЫ</a:t>
            </a:r>
            <a:endParaRPr kumimoji="0" lang="ru-RU" sz="1200" b="1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latin typeface="+mn-lt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67392995-073F-48A9-A609-FFF16CE9D4E1}"/>
              </a:ext>
            </a:extLst>
          </p:cNvPr>
          <p:cNvGrpSpPr/>
          <p:nvPr/>
        </p:nvGrpSpPr>
        <p:grpSpPr>
          <a:xfrm>
            <a:off x="2895511" y="3861439"/>
            <a:ext cx="3714295" cy="646360"/>
            <a:chOff x="2877328" y="1181457"/>
            <a:chExt cx="3714295" cy="646360"/>
          </a:xfrm>
        </p:grpSpPr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id="{90942860-3A9C-451B-9055-48BFE9C9E7FA}"/>
                </a:ext>
              </a:extLst>
            </p:cNvPr>
            <p:cNvGrpSpPr/>
            <p:nvPr/>
          </p:nvGrpSpPr>
          <p:grpSpPr>
            <a:xfrm>
              <a:off x="2877328" y="1181457"/>
              <a:ext cx="3614240" cy="391069"/>
              <a:chOff x="2877328" y="1181457"/>
              <a:chExt cx="3614240" cy="391069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8895309-04BC-4DF7-97B4-656CBB90020C}"/>
                  </a:ext>
                </a:extLst>
              </p:cNvPr>
              <p:cNvSpPr txBox="1"/>
              <p:nvPr/>
            </p:nvSpPr>
            <p:spPr>
              <a:xfrm>
                <a:off x="2877328" y="1194776"/>
                <a:ext cx="1054641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114,5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A6D6B86-B6C4-4AB0-8EB3-44969C2EDBE9}"/>
                  </a:ext>
                </a:extLst>
              </p:cNvPr>
              <p:cNvSpPr txBox="1"/>
              <p:nvPr/>
            </p:nvSpPr>
            <p:spPr>
              <a:xfrm>
                <a:off x="4175111" y="1197955"/>
                <a:ext cx="1054800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114,5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EA63DDA-09A5-4EC9-8BEE-FC1439964BA3}"/>
                  </a:ext>
                </a:extLst>
              </p:cNvPr>
              <p:cNvSpPr txBox="1"/>
              <p:nvPr/>
            </p:nvSpPr>
            <p:spPr>
              <a:xfrm>
                <a:off x="5436768" y="1181457"/>
                <a:ext cx="1054800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115,6</a:t>
                </a:r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1B6E12-EAC7-4846-B793-19E9B4709B9E}"/>
                </a:ext>
              </a:extLst>
            </p:cNvPr>
            <p:cNvSpPr txBox="1"/>
            <p:nvPr/>
          </p:nvSpPr>
          <p:spPr>
            <a:xfrm>
              <a:off x="3281978" y="1535429"/>
              <a:ext cx="856848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1</a:t>
              </a:r>
              <a:r>
                <a: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7,6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F8A46F3-4E8C-4D7D-AE5D-3274F9B5A238}"/>
                </a:ext>
              </a:extLst>
            </p:cNvPr>
            <p:cNvSpPr txBox="1"/>
            <p:nvPr/>
          </p:nvSpPr>
          <p:spPr>
            <a:xfrm>
              <a:off x="4659601" y="1530952"/>
              <a:ext cx="805832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300" b="1" i="1">
                  <a:solidFill>
                    <a:schemeClr val="accent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i="0" dirty="0">
                  <a:solidFill>
                    <a:srgbClr val="4A66AC">
                      <a:lumMod val="50000"/>
                    </a:srgbClr>
                  </a:solidFill>
                  <a:latin typeface="+mn-lt"/>
                  <a:ea typeface="Cambria" panose="02040503050406030204" pitchFamily="18" charset="0"/>
                </a:rPr>
                <a:t>18,6</a:t>
              </a: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1BAB4A8-3EA0-41BC-A0C7-360AF6521AA8}"/>
                </a:ext>
              </a:extLst>
            </p:cNvPr>
            <p:cNvSpPr txBox="1"/>
            <p:nvPr/>
          </p:nvSpPr>
          <p:spPr>
            <a:xfrm>
              <a:off x="5719117" y="1514126"/>
              <a:ext cx="872506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300" b="1" dirty="0">
                  <a:solidFill>
                    <a:srgbClr val="4A66AC">
                      <a:lumMod val="50000"/>
                    </a:srgbClr>
                  </a:solidFill>
                  <a:ea typeface="Cambria" panose="02040503050406030204" pitchFamily="18" charset="0"/>
                  <a:cs typeface="Segoe UI" panose="020B0502040204020203" pitchFamily="34" charset="0"/>
                </a:rPr>
                <a:t>19,1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0A56D2B-43C4-4602-A6A2-D8FBB45CE37E}"/>
              </a:ext>
            </a:extLst>
          </p:cNvPr>
          <p:cNvSpPr txBox="1"/>
          <p:nvPr/>
        </p:nvSpPr>
        <p:spPr>
          <a:xfrm>
            <a:off x="1157454" y="7907331"/>
            <a:ext cx="1909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ПЛАТА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1200" b="1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ЗА НЕГАТИВНОЕ ВОЗДЕЙСТВИЕ НА ОКРУЖАЮЩУЮ СРЕДУ</a:t>
            </a:r>
            <a:endParaRPr kumimoji="0" lang="ru-RU" sz="1200" b="1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1C4DBC0F-5860-4AF3-87C3-9F8C6699F705}"/>
              </a:ext>
            </a:extLst>
          </p:cNvPr>
          <p:cNvGrpSpPr/>
          <p:nvPr/>
        </p:nvGrpSpPr>
        <p:grpSpPr>
          <a:xfrm>
            <a:off x="2884151" y="7295102"/>
            <a:ext cx="3725655" cy="1051389"/>
            <a:chOff x="2861524" y="1224097"/>
            <a:chExt cx="3725655" cy="1051389"/>
          </a:xfrm>
        </p:grpSpPr>
        <p:grpSp>
          <p:nvGrpSpPr>
            <p:cNvPr id="49" name="Группа 48">
              <a:extLst>
                <a:ext uri="{FF2B5EF4-FFF2-40B4-BE49-F238E27FC236}">
                  <a16:creationId xmlns:a16="http://schemas.microsoft.com/office/drawing/2014/main" id="{138232C5-8913-4A26-AFF3-A1E71B231BE4}"/>
                </a:ext>
              </a:extLst>
            </p:cNvPr>
            <p:cNvGrpSpPr/>
            <p:nvPr/>
          </p:nvGrpSpPr>
          <p:grpSpPr>
            <a:xfrm>
              <a:off x="2861524" y="1896020"/>
              <a:ext cx="3614995" cy="379466"/>
              <a:chOff x="2861524" y="1896020"/>
              <a:chExt cx="3614995" cy="379466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21EF908-CB81-4469-9131-3B1FD009C8E8}"/>
                  </a:ext>
                </a:extLst>
              </p:cNvPr>
              <p:cNvSpPr txBox="1"/>
              <p:nvPr/>
            </p:nvSpPr>
            <p:spPr>
              <a:xfrm>
                <a:off x="2861524" y="1896141"/>
                <a:ext cx="1054641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8,3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1888B55-8A3A-4763-B2BD-3980A0BBEC8A}"/>
                  </a:ext>
                </a:extLst>
              </p:cNvPr>
              <p:cNvSpPr txBox="1"/>
              <p:nvPr/>
            </p:nvSpPr>
            <p:spPr>
              <a:xfrm>
                <a:off x="4152829" y="1896020"/>
                <a:ext cx="1054800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8,3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DFA3FB1-2D61-44EE-9ACB-3DC6F0F873D1}"/>
                  </a:ext>
                </a:extLst>
              </p:cNvPr>
              <p:cNvSpPr txBox="1"/>
              <p:nvPr/>
            </p:nvSpPr>
            <p:spPr>
              <a:xfrm>
                <a:off x="5421719" y="1900915"/>
                <a:ext cx="1054800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8,3</a:t>
                </a: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604A9B8-D7F4-4714-AE64-AF8FC3324F69}"/>
                </a:ext>
              </a:extLst>
            </p:cNvPr>
            <p:cNvSpPr txBox="1"/>
            <p:nvPr/>
          </p:nvSpPr>
          <p:spPr>
            <a:xfrm>
              <a:off x="2905416" y="1259597"/>
              <a:ext cx="1076706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6,8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78287AE-ACA5-4A78-B109-B8D52AAC65AC}"/>
                </a:ext>
              </a:extLst>
            </p:cNvPr>
            <p:cNvSpPr txBox="1"/>
            <p:nvPr/>
          </p:nvSpPr>
          <p:spPr>
            <a:xfrm>
              <a:off x="4509290" y="1235395"/>
              <a:ext cx="805832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300" b="1" i="1">
                  <a:solidFill>
                    <a:schemeClr val="accent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6,5</a:t>
              </a: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A6D5919-DDD2-45FC-BF19-77DBF35B2702}"/>
                </a:ext>
              </a:extLst>
            </p:cNvPr>
            <p:cNvSpPr txBox="1"/>
            <p:nvPr/>
          </p:nvSpPr>
          <p:spPr>
            <a:xfrm>
              <a:off x="5714673" y="1224097"/>
              <a:ext cx="872506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6,6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3B8CC5F-9826-49CD-A4F0-597D5C5F77E4}"/>
              </a:ext>
            </a:extLst>
          </p:cNvPr>
          <p:cNvSpPr txBox="1"/>
          <p:nvPr/>
        </p:nvSpPr>
        <p:spPr>
          <a:xfrm>
            <a:off x="1157454" y="6974368"/>
            <a:ext cx="1727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rPr>
              <a:t>ДОХОДЫ ОТ СДАЧИ В АРЕНДУ ИМУЩЕСТВА</a:t>
            </a:r>
            <a:endParaRPr kumimoji="0" lang="ru-RU" sz="1200" b="1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latin typeface="+mn-lt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05C6597B-9923-40D1-93B6-0DB547A68118}"/>
              </a:ext>
            </a:extLst>
          </p:cNvPr>
          <p:cNvGrpSpPr/>
          <p:nvPr/>
        </p:nvGrpSpPr>
        <p:grpSpPr>
          <a:xfrm>
            <a:off x="2884151" y="5992366"/>
            <a:ext cx="3783306" cy="656826"/>
            <a:chOff x="2865968" y="1067313"/>
            <a:chExt cx="3783306" cy="656826"/>
          </a:xfrm>
        </p:grpSpPr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C5E5C981-33B8-4CEF-8B45-A86A35397C94}"/>
                </a:ext>
              </a:extLst>
            </p:cNvPr>
            <p:cNvGrpSpPr/>
            <p:nvPr/>
          </p:nvGrpSpPr>
          <p:grpSpPr>
            <a:xfrm>
              <a:off x="2865968" y="1067313"/>
              <a:ext cx="3625599" cy="378156"/>
              <a:chOff x="2865968" y="1067313"/>
              <a:chExt cx="3625599" cy="378156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A508C2D-254A-41AE-890B-74AFDED98BB1}"/>
                  </a:ext>
                </a:extLst>
              </p:cNvPr>
              <p:cNvSpPr txBox="1"/>
              <p:nvPr/>
            </p:nvSpPr>
            <p:spPr>
              <a:xfrm>
                <a:off x="2865968" y="1067314"/>
                <a:ext cx="1054641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84,8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35B54F0-1440-40BB-87CA-E99933FB2BB8}"/>
                  </a:ext>
                </a:extLst>
              </p:cNvPr>
              <p:cNvSpPr txBox="1"/>
              <p:nvPr/>
            </p:nvSpPr>
            <p:spPr>
              <a:xfrm>
                <a:off x="4141658" y="1070898"/>
                <a:ext cx="1054800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85,0</a:t>
                </a:r>
                <a:endParaRPr kumimoji="0" lang="en-US" sz="16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B808CB2-302A-4705-9C84-95FE3B95A57C}"/>
                  </a:ext>
                </a:extLst>
              </p:cNvPr>
              <p:cNvSpPr txBox="1"/>
              <p:nvPr/>
            </p:nvSpPr>
            <p:spPr>
              <a:xfrm>
                <a:off x="5436767" y="1067313"/>
                <a:ext cx="1054800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85,1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D090DAF-E523-4A31-8854-5F3720722F8B}"/>
                </a:ext>
              </a:extLst>
            </p:cNvPr>
            <p:cNvSpPr txBox="1"/>
            <p:nvPr/>
          </p:nvSpPr>
          <p:spPr>
            <a:xfrm>
              <a:off x="3119553" y="1412350"/>
              <a:ext cx="856848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13,0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8254DBA-FB68-437A-9FF1-90C5166BF13B}"/>
                </a:ext>
              </a:extLst>
            </p:cNvPr>
            <p:cNvSpPr txBox="1"/>
            <p:nvPr/>
          </p:nvSpPr>
          <p:spPr>
            <a:xfrm>
              <a:off x="4513734" y="1425634"/>
              <a:ext cx="805832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300" b="1" i="1">
                  <a:solidFill>
                    <a:schemeClr val="accent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13,8</a:t>
              </a: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2B9420-0681-43DB-B2C5-624AFA2F7239}"/>
                </a:ext>
              </a:extLst>
            </p:cNvPr>
            <p:cNvSpPr txBox="1"/>
            <p:nvPr/>
          </p:nvSpPr>
          <p:spPr>
            <a:xfrm>
              <a:off x="5776768" y="1431751"/>
              <a:ext cx="872506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14,1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DA37BFF-FA23-465D-B84A-643D72E50CD0}"/>
              </a:ext>
            </a:extLst>
          </p:cNvPr>
          <p:cNvGrpSpPr/>
          <p:nvPr/>
        </p:nvGrpSpPr>
        <p:grpSpPr>
          <a:xfrm>
            <a:off x="2895511" y="6970895"/>
            <a:ext cx="3766952" cy="1633533"/>
            <a:chOff x="2865651" y="-118517"/>
            <a:chExt cx="3766952" cy="1633533"/>
          </a:xfrm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E8FA32B1-30E2-46F4-AB53-165DA6ABC214}"/>
                </a:ext>
              </a:extLst>
            </p:cNvPr>
            <p:cNvGrpSpPr/>
            <p:nvPr/>
          </p:nvGrpSpPr>
          <p:grpSpPr>
            <a:xfrm>
              <a:off x="2865651" y="-118517"/>
              <a:ext cx="3614239" cy="395342"/>
              <a:chOff x="2865651" y="-118517"/>
              <a:chExt cx="3614239" cy="395342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AD72F3A-EAAE-4598-A101-FE998F629715}"/>
                  </a:ext>
                </a:extLst>
              </p:cNvPr>
              <p:cNvSpPr txBox="1"/>
              <p:nvPr/>
            </p:nvSpPr>
            <p:spPr>
              <a:xfrm>
                <a:off x="2865651" y="-97746"/>
                <a:ext cx="1054641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44,1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BF7D6C7-E8AD-493E-8785-D1A4520CBCFA}"/>
                  </a:ext>
                </a:extLst>
              </p:cNvPr>
              <p:cNvSpPr txBox="1"/>
              <p:nvPr/>
            </p:nvSpPr>
            <p:spPr>
              <a:xfrm>
                <a:off x="4157285" y="-118517"/>
                <a:ext cx="1054800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40,0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A849804-71C5-4E3D-BA41-6E1CA673939B}"/>
                  </a:ext>
                </a:extLst>
              </p:cNvPr>
              <p:cNvSpPr txBox="1"/>
              <p:nvPr/>
            </p:nvSpPr>
            <p:spPr>
              <a:xfrm>
                <a:off x="5425090" y="-117301"/>
                <a:ext cx="1054800" cy="374571"/>
              </a:xfrm>
              <a:prstGeom prst="roundRect">
                <a:avLst/>
              </a:prstGeom>
              <a:solidFill>
                <a:srgbClr val="BAE2E8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40,0</a:t>
                </a:r>
                <a:endParaRPr kumimoji="0" lang="ru-RU" sz="16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F2D7240-4D38-443B-97BF-169899D344C0}"/>
                </a:ext>
              </a:extLst>
            </p:cNvPr>
            <p:cNvSpPr txBox="1"/>
            <p:nvPr/>
          </p:nvSpPr>
          <p:spPr>
            <a:xfrm>
              <a:off x="3147309" y="1222628"/>
              <a:ext cx="856848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1,3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E68165A-DADD-4335-A2A5-4FC2D78C503C}"/>
                </a:ext>
              </a:extLst>
            </p:cNvPr>
            <p:cNvSpPr txBox="1"/>
            <p:nvPr/>
          </p:nvSpPr>
          <p:spPr>
            <a:xfrm>
              <a:off x="4483649" y="1222628"/>
              <a:ext cx="805832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300" b="1" i="1">
                  <a:solidFill>
                    <a:schemeClr val="accent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1,3</a:t>
              </a: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9861A8A-D7F8-460B-AE27-8941AE2080E4}"/>
                </a:ext>
              </a:extLst>
            </p:cNvPr>
            <p:cNvSpPr txBox="1"/>
            <p:nvPr/>
          </p:nvSpPr>
          <p:spPr>
            <a:xfrm>
              <a:off x="5760097" y="1211147"/>
              <a:ext cx="872506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1,4</a:t>
              </a:r>
              <a:r>
                <a:rPr kumimoji="0" lang="en-US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%</a:t>
              </a:r>
              <a:endPara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4A4D9B4-67DC-4646-A04F-ACE2D8FE753A}"/>
              </a:ext>
            </a:extLst>
          </p:cNvPr>
          <p:cNvCxnSpPr>
            <a:cxnSpLocks/>
          </p:cNvCxnSpPr>
          <p:nvPr/>
        </p:nvCxnSpPr>
        <p:spPr>
          <a:xfrm>
            <a:off x="-14304" y="8710971"/>
            <a:ext cx="6872304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0" name="Группа 139">
            <a:extLst>
              <a:ext uri="{FF2B5EF4-FFF2-40B4-BE49-F238E27FC236}">
                <a16:creationId xmlns:a16="http://schemas.microsoft.com/office/drawing/2014/main" id="{DC97EAFC-D4DE-45E9-B9D9-604B786D7150}"/>
              </a:ext>
            </a:extLst>
          </p:cNvPr>
          <p:cNvGrpSpPr/>
          <p:nvPr/>
        </p:nvGrpSpPr>
        <p:grpSpPr>
          <a:xfrm>
            <a:off x="2801221" y="1384773"/>
            <a:ext cx="3876048" cy="1216657"/>
            <a:chOff x="2756254" y="1410938"/>
            <a:chExt cx="3876048" cy="1216657"/>
          </a:xfrm>
        </p:grpSpPr>
        <p:grpSp>
          <p:nvGrpSpPr>
            <p:cNvPr id="141" name="Группа 140">
              <a:extLst>
                <a:ext uri="{FF2B5EF4-FFF2-40B4-BE49-F238E27FC236}">
                  <a16:creationId xmlns:a16="http://schemas.microsoft.com/office/drawing/2014/main" id="{4295E5BE-42D4-4B82-8C8E-44357335DD78}"/>
                </a:ext>
              </a:extLst>
            </p:cNvPr>
            <p:cNvGrpSpPr/>
            <p:nvPr/>
          </p:nvGrpSpPr>
          <p:grpSpPr>
            <a:xfrm>
              <a:off x="2756254" y="1410938"/>
              <a:ext cx="3867308" cy="430887"/>
              <a:chOff x="2765530" y="1363578"/>
              <a:chExt cx="3867308" cy="430887"/>
            </a:xfrm>
          </p:grpSpPr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3752B169-CDB9-480D-8F45-D9316050F291}"/>
                  </a:ext>
                </a:extLst>
              </p:cNvPr>
              <p:cNvSpPr txBox="1"/>
              <p:nvPr/>
            </p:nvSpPr>
            <p:spPr>
              <a:xfrm>
                <a:off x="2765530" y="1363578"/>
                <a:ext cx="126052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2000" b="1" spc="300">
                    <a:latin typeface="Segoe UI" panose="020B0502040204020203" pitchFamily="34" charset="0"/>
                    <a:cs typeface="Segoe UI" panose="020B0502040204020203" pitchFamily="34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200" b="1" u="none" strike="noStrike" kern="1200" cap="none" spc="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Cambria" panose="02040503050406030204" pitchFamily="18" charset="0"/>
                    <a:cs typeface="Segoe UI" panose="020B0502040204020203" pitchFamily="34" charset="0"/>
                  </a:rPr>
                  <a:t>202</a:t>
                </a:r>
                <a:r>
                  <a:rPr kumimoji="0" lang="ru-RU" sz="2200" b="1" u="none" strike="noStrike" kern="1200" cap="none" spc="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Cambria" panose="02040503050406030204" pitchFamily="18" charset="0"/>
                    <a:cs typeface="Segoe UI" panose="020B0502040204020203" pitchFamily="34" charset="0"/>
                  </a:rPr>
                  <a:t>6</a:t>
                </a: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65B89CB4-A2CF-4C60-9DF7-FC133E8E6E40}"/>
                  </a:ext>
                </a:extLst>
              </p:cNvPr>
              <p:cNvSpPr txBox="1"/>
              <p:nvPr/>
            </p:nvSpPr>
            <p:spPr>
              <a:xfrm>
                <a:off x="4130505" y="1363578"/>
                <a:ext cx="126052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2000" b="1" spc="300">
                    <a:latin typeface="Segoe UI" panose="020B0502040204020203" pitchFamily="34" charset="0"/>
                    <a:cs typeface="Segoe UI" panose="020B0502040204020203" pitchFamily="34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200" b="1" u="none" strike="noStrike" kern="1200" cap="none" spc="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Cambria" panose="02040503050406030204" pitchFamily="18" charset="0"/>
                    <a:cs typeface="Segoe UI" panose="020B0502040204020203" pitchFamily="34" charset="0"/>
                  </a:rPr>
                  <a:t>20</a:t>
                </a:r>
                <a:r>
                  <a:rPr kumimoji="0" lang="ru-RU" sz="2200" b="1" u="none" strike="noStrike" kern="1200" cap="none" spc="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Cambria" panose="02040503050406030204" pitchFamily="18" charset="0"/>
                    <a:cs typeface="Segoe UI" panose="020B0502040204020203" pitchFamily="34" charset="0"/>
                  </a:rPr>
                  <a:t>27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8C1A3594-00E2-4F47-A0E0-2B6FC5D21B16}"/>
                  </a:ext>
                </a:extLst>
              </p:cNvPr>
              <p:cNvSpPr txBox="1"/>
              <p:nvPr/>
            </p:nvSpPr>
            <p:spPr>
              <a:xfrm>
                <a:off x="5372316" y="1363578"/>
                <a:ext cx="126052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2000" b="1" spc="300">
                    <a:latin typeface="Segoe UI" panose="020B0502040204020203" pitchFamily="34" charset="0"/>
                    <a:cs typeface="Segoe UI" panose="020B0502040204020203" pitchFamily="34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200" b="1" u="none" strike="noStrike" kern="1200" cap="none" spc="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Cambria" panose="02040503050406030204" pitchFamily="18" charset="0"/>
                    <a:cs typeface="Segoe UI" panose="020B0502040204020203" pitchFamily="34" charset="0"/>
                  </a:rPr>
                  <a:t>202</a:t>
                </a:r>
                <a:r>
                  <a:rPr kumimoji="0" lang="ru-RU" sz="2200" b="1" u="none" strike="noStrike" kern="1200" cap="none" spc="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lt"/>
                    <a:ea typeface="Cambria" panose="02040503050406030204" pitchFamily="18" charset="0"/>
                    <a:cs typeface="Segoe UI" panose="020B0502040204020203" pitchFamily="34" charset="0"/>
                  </a:rPr>
                  <a:t>8</a:t>
                </a:r>
              </a:p>
            </p:txBody>
          </p:sp>
        </p:grpSp>
        <p:grpSp>
          <p:nvGrpSpPr>
            <p:cNvPr id="142" name="Группа 141">
              <a:extLst>
                <a:ext uri="{FF2B5EF4-FFF2-40B4-BE49-F238E27FC236}">
                  <a16:creationId xmlns:a16="http://schemas.microsoft.com/office/drawing/2014/main" id="{120CB9EF-A82F-40F7-A522-642ED56E46C6}"/>
                </a:ext>
              </a:extLst>
            </p:cNvPr>
            <p:cNvGrpSpPr/>
            <p:nvPr/>
          </p:nvGrpSpPr>
          <p:grpSpPr>
            <a:xfrm>
              <a:off x="2823308" y="1890247"/>
              <a:ext cx="3808994" cy="737348"/>
              <a:chOff x="2845798" y="1158476"/>
              <a:chExt cx="3808994" cy="737348"/>
            </a:xfrm>
          </p:grpSpPr>
          <p:grpSp>
            <p:nvGrpSpPr>
              <p:cNvPr id="143" name="Группа 142">
                <a:extLst>
                  <a:ext uri="{FF2B5EF4-FFF2-40B4-BE49-F238E27FC236}">
                    <a16:creationId xmlns:a16="http://schemas.microsoft.com/office/drawing/2014/main" id="{A262C36E-CA98-442D-9DB9-C9848913A228}"/>
                  </a:ext>
                </a:extLst>
              </p:cNvPr>
              <p:cNvGrpSpPr/>
              <p:nvPr/>
            </p:nvGrpSpPr>
            <p:grpSpPr>
              <a:xfrm>
                <a:off x="2845798" y="1158476"/>
                <a:ext cx="3726926" cy="483372"/>
                <a:chOff x="2845798" y="1158476"/>
                <a:chExt cx="3726926" cy="483372"/>
              </a:xfrm>
            </p:grpSpPr>
            <p:grpSp>
              <p:nvGrpSpPr>
                <p:cNvPr id="147" name="Группа 146">
                  <a:extLst>
                    <a:ext uri="{FF2B5EF4-FFF2-40B4-BE49-F238E27FC236}">
                      <a16:creationId xmlns:a16="http://schemas.microsoft.com/office/drawing/2014/main" id="{5D69FD93-CB0D-4801-8B46-55FBDBB9FB64}"/>
                    </a:ext>
                  </a:extLst>
                </p:cNvPr>
                <p:cNvGrpSpPr/>
                <p:nvPr/>
              </p:nvGrpSpPr>
              <p:grpSpPr>
                <a:xfrm>
                  <a:off x="2845798" y="1201971"/>
                  <a:ext cx="3726926" cy="434568"/>
                  <a:chOff x="-5270154" y="1202703"/>
                  <a:chExt cx="3726926" cy="434568"/>
                </a:xfrm>
              </p:grpSpPr>
              <p:sp>
                <p:nvSpPr>
                  <p:cNvPr id="151" name="Скругленный прямоугольник 355">
                    <a:extLst>
                      <a:ext uri="{FF2B5EF4-FFF2-40B4-BE49-F238E27FC236}">
                        <a16:creationId xmlns:a16="http://schemas.microsoft.com/office/drawing/2014/main" id="{32E51639-9196-4EBE-ADE5-2FE32F4A4DAD}"/>
                      </a:ext>
                    </a:extLst>
                  </p:cNvPr>
                  <p:cNvSpPr/>
                  <p:nvPr/>
                </p:nvSpPr>
                <p:spPr>
                  <a:xfrm>
                    <a:off x="-5270154" y="1202703"/>
                    <a:ext cx="1152000" cy="432000"/>
                  </a:xfrm>
                  <a:prstGeom prst="round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endParaRPr>
                  </a:p>
                </p:txBody>
              </p:sp>
              <p:sp>
                <p:nvSpPr>
                  <p:cNvPr id="152" name="Скругленный прямоугольник 356">
                    <a:extLst>
                      <a:ext uri="{FF2B5EF4-FFF2-40B4-BE49-F238E27FC236}">
                        <a16:creationId xmlns:a16="http://schemas.microsoft.com/office/drawing/2014/main" id="{365D7A0E-E951-45F5-BE8B-EC2892AD29CF}"/>
                      </a:ext>
                    </a:extLst>
                  </p:cNvPr>
                  <p:cNvSpPr/>
                  <p:nvPr/>
                </p:nvSpPr>
                <p:spPr>
                  <a:xfrm>
                    <a:off x="-2695228" y="1205271"/>
                    <a:ext cx="1152000" cy="432000"/>
                  </a:xfrm>
                  <a:prstGeom prst="round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endParaRPr>
                  </a:p>
                </p:txBody>
              </p:sp>
              <p:sp>
                <p:nvSpPr>
                  <p:cNvPr id="153" name="Скругленный прямоугольник 357">
                    <a:extLst>
                      <a:ext uri="{FF2B5EF4-FFF2-40B4-BE49-F238E27FC236}">
                        <a16:creationId xmlns:a16="http://schemas.microsoft.com/office/drawing/2014/main" id="{6E857363-1EEA-4DCE-AC0F-9B0616CF781D}"/>
                      </a:ext>
                    </a:extLst>
                  </p:cNvPr>
                  <p:cNvSpPr/>
                  <p:nvPr/>
                </p:nvSpPr>
                <p:spPr>
                  <a:xfrm>
                    <a:off x="-3992272" y="1205271"/>
                    <a:ext cx="1152000" cy="432000"/>
                  </a:xfrm>
                  <a:prstGeom prst="round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endParaRPr>
                  </a:p>
                </p:txBody>
              </p:sp>
            </p:grpSp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C5E91795-E992-48FD-B81A-1651F290B117}"/>
                    </a:ext>
                  </a:extLst>
                </p:cNvPr>
                <p:cNvSpPr txBox="1"/>
                <p:nvPr/>
              </p:nvSpPr>
              <p:spPr>
                <a:xfrm>
                  <a:off x="2890776" y="1180183"/>
                  <a:ext cx="105464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2400" b="1" dirty="0">
                      <a:solidFill>
                        <a:prstClr val="white"/>
                      </a:solidFill>
                      <a:ea typeface="Cambria" panose="02040503050406030204" pitchFamily="18" charset="0"/>
                      <a:cs typeface="Segoe UI" panose="020B0502040204020203" pitchFamily="34" charset="0"/>
                    </a:rPr>
                    <a:t>651,3</a:t>
                  </a:r>
                  <a:endParaRPr kumimoji="0" lang="ru-RU" sz="24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B0AFFAE7-19DD-44DC-8C54-57E500DA7A76}"/>
                    </a:ext>
                  </a:extLst>
                </p:cNvPr>
                <p:cNvSpPr txBox="1"/>
                <p:nvPr/>
              </p:nvSpPr>
              <p:spPr>
                <a:xfrm>
                  <a:off x="4146910" y="1180183"/>
                  <a:ext cx="10669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Segoe UI" panose="020B0502040204020203" pitchFamily="34" charset="0"/>
                    </a:rPr>
                    <a:t>615,7</a:t>
                  </a:r>
                </a:p>
              </p:txBody>
            </p:sp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1E9D6997-2576-43F2-93DD-DD39ABB13855}"/>
                    </a:ext>
                  </a:extLst>
                </p:cNvPr>
                <p:cNvSpPr txBox="1"/>
                <p:nvPr/>
              </p:nvSpPr>
              <p:spPr>
                <a:xfrm>
                  <a:off x="5402826" y="1158476"/>
                  <a:ext cx="10880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Segoe UI" panose="020B0502040204020203" pitchFamily="34" charset="0"/>
                    </a:rPr>
                    <a:t>605,0</a:t>
                  </a:r>
                </a:p>
              </p:txBody>
            </p:sp>
          </p:grp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7C81D4DB-D7C8-49B2-B063-6C79877CEEF3}"/>
                  </a:ext>
                </a:extLst>
              </p:cNvPr>
              <p:cNvSpPr txBox="1"/>
              <p:nvPr/>
            </p:nvSpPr>
            <p:spPr>
              <a:xfrm>
                <a:off x="3009875" y="1603436"/>
                <a:ext cx="1027270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100%</a:t>
                </a:r>
                <a:endPara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BEABF0EF-3F45-4C35-A9E6-A2532E927394}"/>
                  </a:ext>
                </a:extLst>
              </p:cNvPr>
              <p:cNvSpPr txBox="1"/>
              <p:nvPr/>
            </p:nvSpPr>
            <p:spPr>
              <a:xfrm>
                <a:off x="4536042" y="1603436"/>
                <a:ext cx="805832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defRPr sz="1300" b="1" i="1">
                    <a:solidFill>
                      <a:schemeClr val="accent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lvl1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latin typeface="+mn-lt"/>
                    <a:ea typeface="Cambria" panose="02040503050406030204" pitchFamily="18" charset="0"/>
                    <a:cs typeface="Segoe UI" panose="020B0502040204020203" pitchFamily="34" charset="0"/>
                  </a:rPr>
                  <a:t>100%</a:t>
                </a:r>
                <a:endParaRPr kumimoji="0" lang="ru-RU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3A9480EA-3FA8-481F-B72C-5A51DEAC9AD3}"/>
                  </a:ext>
                </a:extLst>
              </p:cNvPr>
              <p:cNvSpPr txBox="1"/>
              <p:nvPr/>
            </p:nvSpPr>
            <p:spPr>
              <a:xfrm>
                <a:off x="5782286" y="1603436"/>
                <a:ext cx="872506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4A66AC">
                        <a:lumMod val="50000"/>
                      </a:srgbClr>
                    </a:solidFill>
                    <a:effectLst/>
                    <a:uLnTx/>
                    <a:uFillTx/>
                    <a:ea typeface="Cambria" panose="02040503050406030204" pitchFamily="18" charset="0"/>
                    <a:cs typeface="Segoe UI" panose="020B0502040204020203" pitchFamily="34" charset="0"/>
                  </a:rPr>
                  <a:t>100%</a:t>
                </a:r>
                <a:endParaRPr kumimoji="0" lang="ru-RU" sz="1300" b="1" u="none" strike="noStrike" kern="1200" cap="none" spc="0" normalizeH="0" baseline="0" noProof="0" dirty="0">
                  <a:ln>
                    <a:noFill/>
                  </a:ln>
                  <a:solidFill>
                    <a:srgbClr val="4A66AC">
                      <a:lumMod val="50000"/>
                    </a:srgbClr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3C26E48D-D0C1-4FB8-8A9B-B1C951E20330}"/>
              </a:ext>
            </a:extLst>
          </p:cNvPr>
          <p:cNvSpPr txBox="1"/>
          <p:nvPr/>
        </p:nvSpPr>
        <p:spPr>
          <a:xfrm>
            <a:off x="5381705" y="1175026"/>
            <a:ext cx="12955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u="none" strike="noStrike" kern="1200" cap="all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млн. руб.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F3159978-A836-4D56-967E-17C8DA7D2D40}"/>
              </a:ext>
            </a:extLst>
          </p:cNvPr>
          <p:cNvSpPr txBox="1"/>
          <p:nvPr/>
        </p:nvSpPr>
        <p:spPr>
          <a:xfrm>
            <a:off x="1157454" y="3790981"/>
            <a:ext cx="2253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 b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rPr>
              <a:t>ПРОЧИЕ </a:t>
            </a:r>
            <a:r>
              <a:rPr lang="ru-RU" dirty="0">
                <a:solidFill>
                  <a:srgbClr val="242852">
                    <a:lumMod val="75000"/>
                  </a:srgbClr>
                </a:solidFill>
                <a:latin typeface="+mn-lt"/>
                <a:ea typeface="Cambria" panose="02040503050406030204" pitchFamily="18" charset="0"/>
              </a:rPr>
              <a:t>ПОСТУПЛЕНИЯ            ОТ ИСПОЛЬЗОВАНИЯ ИМУЩЕСТВА</a:t>
            </a:r>
            <a:endParaRPr kumimoji="0" lang="ru-RU" sz="1200" b="1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latin typeface="+mn-lt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168DA92D-CB34-4338-81C4-4C4D782ED05A}"/>
              </a:ext>
            </a:extLst>
          </p:cNvPr>
          <p:cNvSpPr txBox="1"/>
          <p:nvPr/>
        </p:nvSpPr>
        <p:spPr>
          <a:xfrm>
            <a:off x="5451095" y="8921586"/>
            <a:ext cx="1054641" cy="374571"/>
          </a:xfrm>
          <a:prstGeom prst="roundRect">
            <a:avLst/>
          </a:prstGeom>
          <a:solidFill>
            <a:srgbClr val="BAE2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29,8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DFFEAD99-A250-4260-A17F-7EC06CB10969}"/>
              </a:ext>
            </a:extLst>
          </p:cNvPr>
          <p:cNvSpPr txBox="1"/>
          <p:nvPr/>
        </p:nvSpPr>
        <p:spPr>
          <a:xfrm>
            <a:off x="4164714" y="8931826"/>
            <a:ext cx="1054641" cy="374571"/>
          </a:xfrm>
          <a:prstGeom prst="roundRect">
            <a:avLst/>
          </a:prstGeom>
          <a:solidFill>
            <a:srgbClr val="BAE2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29,7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9F657065-F6D5-4EB7-8B53-24541A93C92B}"/>
              </a:ext>
            </a:extLst>
          </p:cNvPr>
          <p:cNvSpPr txBox="1"/>
          <p:nvPr/>
        </p:nvSpPr>
        <p:spPr>
          <a:xfrm>
            <a:off x="2901763" y="8911000"/>
            <a:ext cx="1054641" cy="374571"/>
          </a:xfrm>
          <a:prstGeom prst="roundRect">
            <a:avLst/>
          </a:prstGeom>
          <a:solidFill>
            <a:srgbClr val="BAE2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30,4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8904597C-997F-48F5-8607-0320A646C916}"/>
              </a:ext>
            </a:extLst>
          </p:cNvPr>
          <p:cNvSpPr txBox="1"/>
          <p:nvPr/>
        </p:nvSpPr>
        <p:spPr>
          <a:xfrm>
            <a:off x="5776712" y="9262687"/>
            <a:ext cx="856848" cy="2923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4,9</a:t>
            </a:r>
            <a:r>
              <a:rPr kumimoji="0" lang="en-US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%</a:t>
            </a:r>
            <a:endParaRPr kumimoji="0" lang="ru-RU" sz="1300" b="1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50000"/>
                </a:srgbClr>
              </a:solidFill>
              <a:effectLst/>
              <a:uLnTx/>
              <a:uFillTx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EA88AE6B-0EBE-4024-AC93-A1B75E0BCFEC}"/>
              </a:ext>
            </a:extLst>
          </p:cNvPr>
          <p:cNvSpPr txBox="1"/>
          <p:nvPr/>
        </p:nvSpPr>
        <p:spPr>
          <a:xfrm>
            <a:off x="4466423" y="9241884"/>
            <a:ext cx="856848" cy="2923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4,8</a:t>
            </a:r>
            <a:r>
              <a:rPr kumimoji="0" lang="en-US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%</a:t>
            </a:r>
            <a:endParaRPr kumimoji="0" lang="ru-RU" sz="1300" b="1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50000"/>
                </a:srgbClr>
              </a:solidFill>
              <a:effectLst/>
              <a:uLnTx/>
              <a:uFillTx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C8E3F17F-4521-40BC-8726-866B817D8993}"/>
              </a:ext>
            </a:extLst>
          </p:cNvPr>
          <p:cNvSpPr txBox="1"/>
          <p:nvPr/>
        </p:nvSpPr>
        <p:spPr>
          <a:xfrm>
            <a:off x="3147901" y="9241884"/>
            <a:ext cx="856848" cy="2923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4,6</a:t>
            </a:r>
            <a:r>
              <a:rPr kumimoji="0" lang="en-US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%</a:t>
            </a:r>
            <a:endParaRPr kumimoji="0" lang="ru-RU" sz="1300" b="1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50000"/>
                </a:srgbClr>
              </a:solidFill>
              <a:effectLst/>
              <a:uLnTx/>
              <a:uFillTx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940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 descr="Изображение выглядит как мультфильм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2E3B8E3-4B9C-2DA8-D484-9CF5E56B4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7"/>
          <a:stretch/>
        </p:blipFill>
        <p:spPr>
          <a:xfrm>
            <a:off x="749813" y="7005835"/>
            <a:ext cx="5147031" cy="28889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B76719-3603-4C77-B306-463FCC4FCB9C}"/>
              </a:ext>
            </a:extLst>
          </p:cNvPr>
          <p:cNvSpPr txBox="1"/>
          <p:nvPr/>
        </p:nvSpPr>
        <p:spPr>
          <a:xfrm>
            <a:off x="0" y="282771"/>
            <a:ext cx="68779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i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Структура</a:t>
            </a:r>
            <a:r>
              <a:rPr kumimoji="0" lang="en-US" sz="32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</a:t>
            </a:r>
            <a:r>
              <a:rPr kumimoji="0" lang="en-US" sz="320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безвозмездных</a:t>
            </a:r>
            <a:r>
              <a:rPr kumimoji="0" lang="en-US" sz="32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</a:t>
            </a:r>
            <a:endParaRPr kumimoji="0" lang="ru-RU" sz="3200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mbria" panose="02040503050406030204" pitchFamily="18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поступлений</a:t>
            </a:r>
            <a:r>
              <a:rPr kumimoji="0" lang="en-US" sz="32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в </a:t>
            </a:r>
            <a:r>
              <a:rPr kumimoji="0" lang="en-US" sz="320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бюджет</a:t>
            </a:r>
            <a:r>
              <a:rPr kumimoji="0" lang="en-US" sz="32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</a:t>
            </a:r>
            <a:r>
              <a:rPr kumimoji="0" lang="ru-RU" sz="32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города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492CB9-52F9-4054-80AE-1D644CD0CDCC}"/>
              </a:ext>
            </a:extLst>
          </p:cNvPr>
          <p:cNvSpPr txBox="1"/>
          <p:nvPr/>
        </p:nvSpPr>
        <p:spPr>
          <a:xfrm>
            <a:off x="2641004" y="2089955"/>
            <a:ext cx="1071073" cy="374571"/>
          </a:xfrm>
          <a:prstGeom prst="roundRect">
            <a:avLst/>
          </a:prstGeom>
          <a:solidFill>
            <a:srgbClr val="BAE2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9 813,7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3EE013-166D-46F6-BDB9-412FD75FAABE}"/>
              </a:ext>
            </a:extLst>
          </p:cNvPr>
          <p:cNvSpPr txBox="1"/>
          <p:nvPr/>
        </p:nvSpPr>
        <p:spPr>
          <a:xfrm>
            <a:off x="4066856" y="2085324"/>
            <a:ext cx="1070784" cy="374571"/>
          </a:xfrm>
          <a:prstGeom prst="roundRect">
            <a:avLst/>
          </a:prstGeom>
          <a:solidFill>
            <a:srgbClr val="BAE2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9 794,8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A03792-D060-4B25-AAAC-3BF57D18D3CC}"/>
              </a:ext>
            </a:extLst>
          </p:cNvPr>
          <p:cNvSpPr txBox="1"/>
          <p:nvPr/>
        </p:nvSpPr>
        <p:spPr>
          <a:xfrm>
            <a:off x="5481150" y="2083609"/>
            <a:ext cx="1070929" cy="374571"/>
          </a:xfrm>
          <a:prstGeom prst="roundRect">
            <a:avLst/>
          </a:prstGeom>
          <a:solidFill>
            <a:srgbClr val="BAE2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9 791,6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D4F820-E107-4AF9-B443-8B8887F1E902}"/>
              </a:ext>
            </a:extLst>
          </p:cNvPr>
          <p:cNvSpPr txBox="1"/>
          <p:nvPr/>
        </p:nvSpPr>
        <p:spPr>
          <a:xfrm>
            <a:off x="116630" y="3877059"/>
            <a:ext cx="18618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200" b="1" i="1" cap="all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all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rPr>
              <a:t>Субсидии</a:t>
            </a:r>
            <a:endParaRPr kumimoji="0" lang="ru-RU" sz="2200" b="1" i="0" u="none" strike="noStrike" kern="1200" cap="all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latin typeface="+mn-lt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B17D95-57EE-487F-B659-9521E8D88E53}"/>
              </a:ext>
            </a:extLst>
          </p:cNvPr>
          <p:cNvSpPr txBox="1"/>
          <p:nvPr/>
        </p:nvSpPr>
        <p:spPr>
          <a:xfrm>
            <a:off x="122103" y="2055722"/>
            <a:ext cx="20802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u="none" strike="noStrike" kern="1200" cap="all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Субвенции</a:t>
            </a:r>
            <a:endParaRPr kumimoji="0" lang="ru-RU" sz="2200" b="1" u="none" strike="noStrike" kern="1200" cap="all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F654CB-2501-4C5D-86A9-5A2B1E81A196}"/>
              </a:ext>
            </a:extLst>
          </p:cNvPr>
          <p:cNvSpPr txBox="1"/>
          <p:nvPr/>
        </p:nvSpPr>
        <p:spPr>
          <a:xfrm>
            <a:off x="2641002" y="3896849"/>
            <a:ext cx="1024915" cy="374571"/>
          </a:xfrm>
          <a:prstGeom prst="roundRect">
            <a:avLst/>
          </a:prstGeom>
          <a:solidFill>
            <a:srgbClr val="BAE2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2 988,7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3C67BB-3395-429B-9CAD-BF23880318CA}"/>
              </a:ext>
            </a:extLst>
          </p:cNvPr>
          <p:cNvSpPr txBox="1"/>
          <p:nvPr/>
        </p:nvSpPr>
        <p:spPr>
          <a:xfrm>
            <a:off x="4066854" y="3900160"/>
            <a:ext cx="1070784" cy="374571"/>
          </a:xfrm>
          <a:prstGeom prst="roundRect">
            <a:avLst/>
          </a:prstGeom>
          <a:solidFill>
            <a:srgbClr val="BAE2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2 338,7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3E6053-1055-46DF-9899-6DD596CBB62B}"/>
              </a:ext>
            </a:extLst>
          </p:cNvPr>
          <p:cNvSpPr txBox="1"/>
          <p:nvPr/>
        </p:nvSpPr>
        <p:spPr>
          <a:xfrm>
            <a:off x="5475586" y="3900160"/>
            <a:ext cx="1076492" cy="374571"/>
          </a:xfrm>
          <a:prstGeom prst="roundRect">
            <a:avLst/>
          </a:prstGeom>
          <a:solidFill>
            <a:srgbClr val="BAE2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786,2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A57C90-2946-443D-9C1B-F7A26C859FD2}"/>
              </a:ext>
            </a:extLst>
          </p:cNvPr>
          <p:cNvSpPr txBox="1"/>
          <p:nvPr/>
        </p:nvSpPr>
        <p:spPr>
          <a:xfrm>
            <a:off x="165681" y="5564855"/>
            <a:ext cx="24705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200" b="1" i="1" cap="all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all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rPr>
              <a:t>Дотации</a:t>
            </a:r>
            <a:endParaRPr kumimoji="0" lang="ru-RU" sz="2200" b="1" i="0" u="none" strike="noStrike" kern="1200" cap="all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latin typeface="+mn-lt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F8969C-BD94-4201-9888-D781CA352A85}"/>
              </a:ext>
            </a:extLst>
          </p:cNvPr>
          <p:cNvSpPr txBox="1"/>
          <p:nvPr/>
        </p:nvSpPr>
        <p:spPr>
          <a:xfrm>
            <a:off x="2690053" y="5568840"/>
            <a:ext cx="1024915" cy="374571"/>
          </a:xfrm>
          <a:prstGeom prst="roundRect">
            <a:avLst/>
          </a:prstGeom>
          <a:solidFill>
            <a:srgbClr val="BAE2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130,0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4A2226-8E74-4780-A8AA-C74312BA84B5}"/>
              </a:ext>
            </a:extLst>
          </p:cNvPr>
          <p:cNvSpPr txBox="1"/>
          <p:nvPr/>
        </p:nvSpPr>
        <p:spPr>
          <a:xfrm>
            <a:off x="4115905" y="5568839"/>
            <a:ext cx="1070784" cy="374571"/>
          </a:xfrm>
          <a:prstGeom prst="roundRect">
            <a:avLst/>
          </a:prstGeom>
          <a:solidFill>
            <a:srgbClr val="BAE2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-</a:t>
            </a:r>
            <a:endParaRPr kumimoji="0" lang="ru-RU" sz="1600" b="1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50000"/>
                </a:srgbClr>
              </a:solidFill>
              <a:effectLst/>
              <a:uLnTx/>
              <a:uFillTx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CEAB18-210F-43C0-8B2C-581FB20EBC30}"/>
              </a:ext>
            </a:extLst>
          </p:cNvPr>
          <p:cNvSpPr txBox="1"/>
          <p:nvPr/>
        </p:nvSpPr>
        <p:spPr>
          <a:xfrm>
            <a:off x="5524636" y="5564016"/>
            <a:ext cx="1076491" cy="374571"/>
          </a:xfrm>
          <a:prstGeom prst="roundRect">
            <a:avLst/>
          </a:prstGeom>
          <a:solidFill>
            <a:srgbClr val="BAE2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-</a:t>
            </a:r>
            <a:endParaRPr kumimoji="0" lang="ru-RU" sz="1600" b="1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50000"/>
                </a:srgbClr>
              </a:solidFill>
              <a:effectLst/>
              <a:uLnTx/>
              <a:uFillTx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5629EE-E24A-49F8-A5F0-49EF2FAE2F67}"/>
              </a:ext>
            </a:extLst>
          </p:cNvPr>
          <p:cNvSpPr txBox="1"/>
          <p:nvPr/>
        </p:nvSpPr>
        <p:spPr>
          <a:xfrm>
            <a:off x="765765" y="6924650"/>
            <a:ext cx="1861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chemeClr val="tx2">
                    <a:lumMod val="75000"/>
                  </a:schemeClr>
                </a:solidFill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ВСЕГО</a:t>
            </a:r>
            <a:endParaRPr kumimoji="0" lang="ru-RU" sz="2800" b="1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6207F3EF-7AF9-4C85-8100-FBDEE8548695}"/>
              </a:ext>
            </a:extLst>
          </p:cNvPr>
          <p:cNvGrpSpPr/>
          <p:nvPr/>
        </p:nvGrpSpPr>
        <p:grpSpPr>
          <a:xfrm>
            <a:off x="2050307" y="6964932"/>
            <a:ext cx="4259634" cy="451692"/>
            <a:chOff x="1631455" y="7220984"/>
            <a:chExt cx="3764387" cy="32643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2F98C8-4FC1-4BC7-8AC9-347767984976}"/>
                </a:ext>
              </a:extLst>
            </p:cNvPr>
            <p:cNvSpPr txBox="1"/>
            <p:nvPr/>
          </p:nvSpPr>
          <p:spPr>
            <a:xfrm>
              <a:off x="1631455" y="7220984"/>
              <a:ext cx="1142995" cy="31991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12 932,5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00E214-FFA4-497D-BE21-43A1C36F86FA}"/>
                </a:ext>
              </a:extLst>
            </p:cNvPr>
            <p:cNvSpPr txBox="1"/>
            <p:nvPr/>
          </p:nvSpPr>
          <p:spPr>
            <a:xfrm>
              <a:off x="2908980" y="7227501"/>
              <a:ext cx="1190841" cy="31991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12 133,6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F7F52E-B55A-4111-9802-254C094F95D8}"/>
                </a:ext>
              </a:extLst>
            </p:cNvPr>
            <p:cNvSpPr txBox="1"/>
            <p:nvPr/>
          </p:nvSpPr>
          <p:spPr>
            <a:xfrm>
              <a:off x="4234352" y="7227501"/>
              <a:ext cx="1161490" cy="31991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10 577,8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6115DD7-AE4A-4DAB-BD90-82565ECDFAF6}"/>
              </a:ext>
            </a:extLst>
          </p:cNvPr>
          <p:cNvSpPr txBox="1"/>
          <p:nvPr/>
        </p:nvSpPr>
        <p:spPr>
          <a:xfrm>
            <a:off x="131356" y="2763298"/>
            <a:ext cx="65014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Межбюджетные трансферты, предоставляемые в целях </a:t>
            </a:r>
            <a:r>
              <a: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финансового обеспечения </a:t>
            </a:r>
            <a:r>
              <a:rPr kumimoji="0" lang="ru-RU" sz="1400" b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расходных обязательств, возникающих при выполнении государственных полномочий, переданных для осуществления органам местного самоуправления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6E2D52-1766-46B6-86AA-B50B8246DB9E}"/>
              </a:ext>
            </a:extLst>
          </p:cNvPr>
          <p:cNvSpPr txBox="1"/>
          <p:nvPr/>
        </p:nvSpPr>
        <p:spPr>
          <a:xfrm>
            <a:off x="110280" y="4552453"/>
            <a:ext cx="65857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indent="450000" algn="just">
              <a:defRPr sz="1400" i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45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Межбюджетные трансферты, предоставляемые в целях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софинансирования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 расходных обязательств, возникающих при выполнении полномочий органов местного самоуправления по вопросам местного значения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D19B97-E810-48EB-B646-E2193C437A2F}"/>
              </a:ext>
            </a:extLst>
          </p:cNvPr>
          <p:cNvSpPr txBox="1"/>
          <p:nvPr/>
        </p:nvSpPr>
        <p:spPr>
          <a:xfrm>
            <a:off x="147466" y="6111005"/>
            <a:ext cx="64536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indent="450000" algn="just">
              <a:defRPr sz="1400" i="1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45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Межбюджетные трансферты, предоставляемые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на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безвозмез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д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ной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 и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безвозвратной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основе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без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установления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направлений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 и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условий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их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использования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latin typeface="+mn-lt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847C3B-080C-41CF-A6E9-44C241DB3A13}"/>
              </a:ext>
            </a:extLst>
          </p:cNvPr>
          <p:cNvSpPr txBox="1"/>
          <p:nvPr/>
        </p:nvSpPr>
        <p:spPr>
          <a:xfrm>
            <a:off x="5543753" y="1309425"/>
            <a:ext cx="129556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u="none" strike="noStrike" kern="1200" cap="all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млн. руб.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317EAD27-11FC-4907-9392-1D0D7EED4368}"/>
              </a:ext>
            </a:extLst>
          </p:cNvPr>
          <p:cNvGrpSpPr/>
          <p:nvPr/>
        </p:nvGrpSpPr>
        <p:grpSpPr>
          <a:xfrm>
            <a:off x="2598107" y="1629956"/>
            <a:ext cx="4034731" cy="430887"/>
            <a:chOff x="2598107" y="1403648"/>
            <a:chExt cx="4034731" cy="43088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9D3CFCC-9581-40D2-8D96-E2C5F58215D8}"/>
                </a:ext>
              </a:extLst>
            </p:cNvPr>
            <p:cNvSpPr txBox="1"/>
            <p:nvPr/>
          </p:nvSpPr>
          <p:spPr>
            <a:xfrm>
              <a:off x="2598107" y="1403648"/>
              <a:ext cx="1260522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1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2026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99FE42-69C6-43E6-91AB-1427CDDF31CC}"/>
                </a:ext>
              </a:extLst>
            </p:cNvPr>
            <p:cNvSpPr txBox="1"/>
            <p:nvPr/>
          </p:nvSpPr>
          <p:spPr>
            <a:xfrm>
              <a:off x="3996719" y="1403648"/>
              <a:ext cx="1260522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2000" b="1" spc="300"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1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2027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288C0A1-376C-45EA-ACD9-A4984C6C02FA}"/>
                </a:ext>
              </a:extLst>
            </p:cNvPr>
            <p:cNvSpPr txBox="1"/>
            <p:nvPr/>
          </p:nvSpPr>
          <p:spPr>
            <a:xfrm>
              <a:off x="5372316" y="1403648"/>
              <a:ext cx="1260522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2000" b="1" spc="300"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20</a:t>
              </a:r>
              <a:r>
                <a:rPr kumimoji="0" lang="ru-RU" sz="2200" b="1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Cambria" panose="02040503050406030204" pitchFamily="18" charset="0"/>
                  <a:cs typeface="Segoe UI" panose="020B0502040204020203" pitchFamily="34" charset="0"/>
                </a:rPr>
                <a:t>28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ED98544-46A5-4BDE-8C72-65B72F1A7F5B}"/>
              </a:ext>
            </a:extLst>
          </p:cNvPr>
          <p:cNvSpPr txBox="1"/>
          <p:nvPr/>
        </p:nvSpPr>
        <p:spPr>
          <a:xfrm>
            <a:off x="3264735" y="2434891"/>
            <a:ext cx="476412" cy="29238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76%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D8EF7E-EE8E-435F-B600-87ED4AC41D19}"/>
              </a:ext>
            </a:extLst>
          </p:cNvPr>
          <p:cNvSpPr txBox="1"/>
          <p:nvPr/>
        </p:nvSpPr>
        <p:spPr>
          <a:xfrm>
            <a:off x="3264733" y="4237022"/>
            <a:ext cx="476412" cy="29238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dirty="0">
                <a:solidFill>
                  <a:srgbClr val="4A66AC">
                    <a:lumMod val="50000"/>
                  </a:srgbClr>
                </a:solidFill>
                <a:ea typeface="Cambria" panose="02040503050406030204" pitchFamily="18" charset="0"/>
                <a:cs typeface="Segoe UI" panose="020B0502040204020203" pitchFamily="34" charset="0"/>
              </a:rPr>
              <a:t>23</a:t>
            </a:r>
            <a:r>
              <a: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006BF8-3A52-45BB-8B66-A232522F614A}"/>
              </a:ext>
            </a:extLst>
          </p:cNvPr>
          <p:cNvSpPr txBox="1"/>
          <p:nvPr/>
        </p:nvSpPr>
        <p:spPr>
          <a:xfrm>
            <a:off x="3287920" y="5893559"/>
            <a:ext cx="391454" cy="29238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1%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D4749B5-CD5B-464F-AAB7-783D4DBFA4AA}"/>
              </a:ext>
            </a:extLst>
          </p:cNvPr>
          <p:cNvSpPr txBox="1"/>
          <p:nvPr/>
        </p:nvSpPr>
        <p:spPr>
          <a:xfrm>
            <a:off x="6148209" y="4239957"/>
            <a:ext cx="391454" cy="29238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7%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1243FD-CA45-4D12-8D1B-859FF040DA25}"/>
              </a:ext>
            </a:extLst>
          </p:cNvPr>
          <p:cNvSpPr txBox="1"/>
          <p:nvPr/>
        </p:nvSpPr>
        <p:spPr>
          <a:xfrm>
            <a:off x="4710277" y="4233023"/>
            <a:ext cx="476412" cy="29238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19%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F3A347A-514F-4C01-8F81-B031A847000C}"/>
              </a:ext>
            </a:extLst>
          </p:cNvPr>
          <p:cNvSpPr txBox="1"/>
          <p:nvPr/>
        </p:nvSpPr>
        <p:spPr>
          <a:xfrm>
            <a:off x="4710279" y="2423466"/>
            <a:ext cx="476412" cy="29238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81%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352B37C-3BF3-4F3D-96AD-6F7424FA7F55}"/>
              </a:ext>
            </a:extLst>
          </p:cNvPr>
          <p:cNvSpPr txBox="1"/>
          <p:nvPr/>
        </p:nvSpPr>
        <p:spPr>
          <a:xfrm>
            <a:off x="6132907" y="2429197"/>
            <a:ext cx="476412" cy="29238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dirty="0">
                <a:solidFill>
                  <a:srgbClr val="4A66AC">
                    <a:lumMod val="50000"/>
                  </a:srgbClr>
                </a:solidFill>
                <a:ea typeface="Cambria" panose="02040503050406030204" pitchFamily="18" charset="0"/>
                <a:cs typeface="Segoe UI" panose="020B0502040204020203" pitchFamily="34" charset="0"/>
              </a:rPr>
              <a:t>93</a:t>
            </a:r>
            <a:r>
              <a: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Cambria" panose="02040503050406030204" pitchFamily="18" charset="0"/>
                <a:cs typeface="Segoe UI" panose="020B0502040204020203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86064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 descr="Изображение выглядит как размытие, синий, неб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5543824-0BF1-2413-6BEA-AA6CAD265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B43263-3C0F-4192-A866-5B023EF20ACB}"/>
              </a:ext>
            </a:extLst>
          </p:cNvPr>
          <p:cNvSpPr txBox="1"/>
          <p:nvPr/>
        </p:nvSpPr>
        <p:spPr>
          <a:xfrm>
            <a:off x="0" y="138700"/>
            <a:ext cx="6857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i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Основные подходы к формированию РАСХОДНОЙ ЧАСТИ бюджета города Липецка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FE580B0-0A15-4079-9B51-6A3B93FAF72D}"/>
              </a:ext>
            </a:extLst>
          </p:cNvPr>
          <p:cNvSpPr/>
          <p:nvPr/>
        </p:nvSpPr>
        <p:spPr>
          <a:xfrm>
            <a:off x="1360640" y="1272533"/>
            <a:ext cx="5240997" cy="7848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Обеспечение необходимыми ресурсами первоочередных расходных полномочий с одновременной их оптимизацией и концентрацией на приоритетных направлениях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773AF8D-EF28-4BD9-81A5-EF05CD987C05}"/>
              </a:ext>
            </a:extLst>
          </p:cNvPr>
          <p:cNvSpPr/>
          <p:nvPr/>
        </p:nvSpPr>
        <p:spPr>
          <a:xfrm>
            <a:off x="256363" y="1208735"/>
            <a:ext cx="104817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all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Cambria Math" panose="02040503050406030204" pitchFamily="18" charset="0"/>
                <a:cs typeface="Times New Roman" panose="02020603050405020304" pitchFamily="18" charset="0"/>
              </a:rPr>
              <a:t>Цель: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Cambria Math" panose="02040503050406030204" pitchFamily="18" charset="0"/>
              <a:cs typeface="+mn-cs"/>
            </a:endParaRPr>
          </a:p>
        </p:txBody>
      </p:sp>
      <p:sp>
        <p:nvSpPr>
          <p:cNvPr id="16" name="Прямоугольник с одним вырезанным углом 71">
            <a:extLst>
              <a:ext uri="{FF2B5EF4-FFF2-40B4-BE49-F238E27FC236}">
                <a16:creationId xmlns:a16="http://schemas.microsoft.com/office/drawing/2014/main" id="{A4200AB6-53CF-4ED1-9747-181592872854}"/>
              </a:ext>
            </a:extLst>
          </p:cNvPr>
          <p:cNvSpPr/>
          <p:nvPr/>
        </p:nvSpPr>
        <p:spPr>
          <a:xfrm>
            <a:off x="810836" y="3496678"/>
            <a:ext cx="5790801" cy="396000"/>
          </a:xfrm>
          <a:prstGeom prst="snip1Rect">
            <a:avLst>
              <a:gd name="adj" fmla="val 29340"/>
            </a:avLst>
          </a:prstGeom>
          <a:solidFill>
            <a:schemeClr val="accent1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5113" marR="0" lvl="0" indent="0" algn="l" defTabSz="8676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выплата МРОТ с 01.01.2026 в размере </a:t>
            </a:r>
            <a:r>
              <a:rPr lang="ru-RU" sz="1350" i="1" dirty="0">
                <a:solidFill>
                  <a:prstClr val="white"/>
                </a:solidFill>
                <a:cs typeface="Times New Roman" panose="02020603050405020304" pitchFamily="18" charset="0"/>
              </a:rPr>
              <a:t>27</a:t>
            </a:r>
            <a:r>
              <a:rPr kumimoji="0" lang="ru-RU" sz="13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093 руб.</a:t>
            </a:r>
          </a:p>
        </p:txBody>
      </p:sp>
      <p:sp>
        <p:nvSpPr>
          <p:cNvPr id="13" name="Прямоугольник с одним вырезанным углом 72">
            <a:extLst>
              <a:ext uri="{FF2B5EF4-FFF2-40B4-BE49-F238E27FC236}">
                <a16:creationId xmlns:a16="http://schemas.microsoft.com/office/drawing/2014/main" id="{5C3E6AF7-AF4B-4D20-9E24-5CFF8727721D}"/>
              </a:ext>
            </a:extLst>
          </p:cNvPr>
          <p:cNvSpPr/>
          <p:nvPr/>
        </p:nvSpPr>
        <p:spPr>
          <a:xfrm>
            <a:off x="810836" y="4050422"/>
            <a:ext cx="5789936" cy="792000"/>
          </a:xfrm>
          <a:prstGeom prst="snip1Rect">
            <a:avLst>
              <a:gd name="adj" fmla="val 19317"/>
            </a:avLst>
          </a:prstGeom>
          <a:solidFill>
            <a:schemeClr val="accent1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5113" marR="0" lvl="0" indent="-173038" algn="l" defTabSz="8676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   доведение размера средней заработной платы педагогических работников учреждений дополнительного образования и работников культуры до соответствующего целевого значения</a:t>
            </a:r>
          </a:p>
        </p:txBody>
      </p:sp>
      <p:sp>
        <p:nvSpPr>
          <p:cNvPr id="10" name="Скругленный прямоугольник 45">
            <a:extLst>
              <a:ext uri="{FF2B5EF4-FFF2-40B4-BE49-F238E27FC236}">
                <a16:creationId xmlns:a16="http://schemas.microsoft.com/office/drawing/2014/main" id="{4291F0EA-DDE4-4B7B-B196-B3AB98EB8282}"/>
              </a:ext>
            </a:extLst>
          </p:cNvPr>
          <p:cNvSpPr/>
          <p:nvPr/>
        </p:nvSpPr>
        <p:spPr>
          <a:xfrm>
            <a:off x="256363" y="2569348"/>
            <a:ext cx="6336000" cy="6491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24000" tIns="0" rIns="72390" bIns="0" numCol="1" spcCol="1270" anchor="ctr" anchorCtr="0">
            <a:no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8BFA8F-17BC-4148-AB83-AF8553375896}"/>
              </a:ext>
            </a:extLst>
          </p:cNvPr>
          <p:cNvSpPr txBox="1"/>
          <p:nvPr/>
        </p:nvSpPr>
        <p:spPr>
          <a:xfrm>
            <a:off x="1295708" y="2654613"/>
            <a:ext cx="445923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Полномочия в сфере оплаты труда,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в том числе: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61">
            <a:extLst>
              <a:ext uri="{FF2B5EF4-FFF2-40B4-BE49-F238E27FC236}">
                <a16:creationId xmlns:a16="http://schemas.microsoft.com/office/drawing/2014/main" id="{F8A387E1-5EC4-4BBF-A335-EC52B6F961D5}"/>
              </a:ext>
            </a:extLst>
          </p:cNvPr>
          <p:cNvSpPr/>
          <p:nvPr/>
        </p:nvSpPr>
        <p:spPr>
          <a:xfrm>
            <a:off x="256363" y="6897782"/>
            <a:ext cx="6336000" cy="6491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24000" tIns="0" rIns="72390" bIns="0" numCol="1" spcCol="1270" anchor="ctr" anchorCtr="0">
            <a:no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9AB5DB-6204-4923-A4A4-98C57AACE8A0}"/>
              </a:ext>
            </a:extLst>
          </p:cNvPr>
          <p:cNvSpPr txBox="1"/>
          <p:nvPr/>
        </p:nvSpPr>
        <p:spPr>
          <a:xfrm>
            <a:off x="1304535" y="6945279"/>
            <a:ext cx="454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Софинансирование мероприятий национальных проектов и</a:t>
            </a:r>
            <a:r>
              <a:rPr kumimoji="0" lang="ru-RU" sz="1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областных субсидий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39">
            <a:extLst>
              <a:ext uri="{FF2B5EF4-FFF2-40B4-BE49-F238E27FC236}">
                <a16:creationId xmlns:a16="http://schemas.microsoft.com/office/drawing/2014/main" id="{B7064CB7-983E-4E1D-B177-E0F777128988}"/>
              </a:ext>
            </a:extLst>
          </p:cNvPr>
          <p:cNvSpPr/>
          <p:nvPr/>
        </p:nvSpPr>
        <p:spPr>
          <a:xfrm>
            <a:off x="256363" y="8917108"/>
            <a:ext cx="6336000" cy="6491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24000" tIns="0" rIns="72390" bIns="0" numCol="1" spcCol="1270" anchor="ctr" anchorCtr="0">
            <a:no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54F174-1E9E-43BA-97E9-256FB076BC18}"/>
              </a:ext>
            </a:extLst>
          </p:cNvPr>
          <p:cNvSpPr txBox="1"/>
          <p:nvPr/>
        </p:nvSpPr>
        <p:spPr>
          <a:xfrm>
            <a:off x="1295708" y="8973941"/>
            <a:ext cx="445923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Организация перевозок пассажиров на городских и садоводческих маршрутах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08A45578-F207-4205-9D98-EF97387760A2}"/>
              </a:ext>
            </a:extLst>
          </p:cNvPr>
          <p:cNvSpPr/>
          <p:nvPr/>
        </p:nvSpPr>
        <p:spPr>
          <a:xfrm>
            <a:off x="256363" y="5176656"/>
            <a:ext cx="6336000" cy="92454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24000" tIns="0" rIns="72390" bIns="0" numCol="1" spcCol="1270" anchor="ctr" anchorCtr="0">
            <a:no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A445282-5F75-4A1B-8B05-5D27360E5A49}"/>
              </a:ext>
            </a:extLst>
          </p:cNvPr>
          <p:cNvSpPr txBox="1"/>
          <p:nvPr/>
        </p:nvSpPr>
        <p:spPr>
          <a:xfrm>
            <a:off x="1295708" y="5223429"/>
            <a:ext cx="5110082" cy="830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cs typeface="Times New Roman" panose="02020603050405020304" pitchFamily="18" charset="0"/>
              </a:rPr>
              <a:t>Предоставление единовременной денежной выплаты военнослужащим, заключившим контракт на прохождение военной службы в Армии России</a:t>
            </a:r>
          </a:p>
        </p:txBody>
      </p:sp>
      <p:sp>
        <p:nvSpPr>
          <p:cNvPr id="35" name="Прямоугольник с одним вырезанным углом 34">
            <a:extLst>
              <a:ext uri="{FF2B5EF4-FFF2-40B4-BE49-F238E27FC236}">
                <a16:creationId xmlns:a16="http://schemas.microsoft.com/office/drawing/2014/main" id="{0909201E-0BBE-4A78-964E-94F42BAA3561}"/>
              </a:ext>
            </a:extLst>
          </p:cNvPr>
          <p:cNvSpPr/>
          <p:nvPr/>
        </p:nvSpPr>
        <p:spPr>
          <a:xfrm>
            <a:off x="810836" y="6248175"/>
            <a:ext cx="5790801" cy="396000"/>
          </a:xfrm>
          <a:prstGeom prst="snip1Rect">
            <a:avLst>
              <a:gd name="adj" fmla="val 29340"/>
            </a:avLst>
          </a:prstGeom>
          <a:solidFill>
            <a:schemeClr val="accent1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5113" marR="0" lvl="0" indent="0" algn="l" defTabSz="8676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выплата с 01.02.2026 в размере </a:t>
            </a:r>
            <a:r>
              <a:rPr lang="ru-RU" sz="1350" i="1" dirty="0">
                <a:solidFill>
                  <a:prstClr val="white"/>
                </a:solidFill>
                <a:cs typeface="Times New Roman" panose="02020603050405020304" pitchFamily="18" charset="0"/>
              </a:rPr>
              <a:t>600 тыс. </a:t>
            </a:r>
            <a:r>
              <a:rPr kumimoji="0" lang="ru-RU" sz="13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руб.</a:t>
            </a:r>
          </a:p>
        </p:txBody>
      </p:sp>
      <p:sp>
        <p:nvSpPr>
          <p:cNvPr id="24" name="Скругленный прямоугольник 169">
            <a:extLst>
              <a:ext uri="{FF2B5EF4-FFF2-40B4-BE49-F238E27FC236}">
                <a16:creationId xmlns:a16="http://schemas.microsoft.com/office/drawing/2014/main" id="{3D673B80-E98C-433B-95FB-CE19B8FB8BD7}"/>
              </a:ext>
            </a:extLst>
          </p:cNvPr>
          <p:cNvSpPr/>
          <p:nvPr/>
        </p:nvSpPr>
        <p:spPr>
          <a:xfrm>
            <a:off x="256363" y="7878492"/>
            <a:ext cx="6336000" cy="6257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24000" tIns="0" rIns="72390" bIns="0" numCol="1" spcCol="1270" anchor="ctr" anchorCtr="0">
            <a:no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487F804-A1B6-4F5B-886F-6C15CE9D4049}"/>
              </a:ext>
            </a:extLst>
          </p:cNvPr>
          <p:cNvSpPr txBox="1"/>
          <p:nvPr/>
        </p:nvSpPr>
        <p:spPr>
          <a:xfrm>
            <a:off x="1304535" y="8043346"/>
            <a:ext cx="519889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Организация теплоснабжения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Изображение выглядит как круг, снимок экрана, Графика, Красочнос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7C628D8-5213-25F4-7F8D-D92D02846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8" t="12138" r="64017" b="51009"/>
          <a:stretch/>
        </p:blipFill>
        <p:spPr>
          <a:xfrm>
            <a:off x="126664" y="2008681"/>
            <a:ext cx="1169044" cy="1127011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круг, снимок экрана, Графика, Красочнос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48E79E3-947D-6D74-2FB0-44ACFC165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8" t="12347" r="37258" b="50800"/>
          <a:stretch/>
        </p:blipFill>
        <p:spPr>
          <a:xfrm>
            <a:off x="126664" y="4601759"/>
            <a:ext cx="1169044" cy="1127011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круг, снимок экрана, Графика, Красочнос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1119EA9-4D77-8195-A3E0-11EBD68DB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3" t="12913" r="8023" b="50234"/>
          <a:stretch/>
        </p:blipFill>
        <p:spPr>
          <a:xfrm>
            <a:off x="126664" y="6353641"/>
            <a:ext cx="1169044" cy="1127011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круг, снимок экрана, Графика, Красочнос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A0F18C6-199A-A647-0F51-7417886755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8" t="50085" r="52538" b="13062"/>
          <a:stretch/>
        </p:blipFill>
        <p:spPr>
          <a:xfrm>
            <a:off x="126664" y="7333813"/>
            <a:ext cx="1169044" cy="1127011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круг, снимок экрана, Графика, Красочнос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C5DEA9E-280A-BD3B-5BC5-7010D3540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1" t="50824" r="21755" b="12323"/>
          <a:stretch/>
        </p:blipFill>
        <p:spPr>
          <a:xfrm>
            <a:off x="126664" y="8382461"/>
            <a:ext cx="1169044" cy="112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93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D38793-E8FC-49E3-A650-B9B1E68416FB}"/>
              </a:ext>
            </a:extLst>
          </p:cNvPr>
          <p:cNvSpPr txBox="1"/>
          <p:nvPr/>
        </p:nvSpPr>
        <p:spPr>
          <a:xfrm>
            <a:off x="55716" y="180953"/>
            <a:ext cx="6869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200" b="1" i="1" cap="all" spc="300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Структура расходов бюджета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города Липецка в разрезе разделов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B311C4C-6F45-43AA-B209-54ACE70DBB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848650"/>
              </p:ext>
            </p:extLst>
          </p:nvPr>
        </p:nvGraphicFramePr>
        <p:xfrm>
          <a:off x="-11641" y="1016000"/>
          <a:ext cx="6869643" cy="8890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7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2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1341">
                  <a:extLst>
                    <a:ext uri="{9D8B030D-6E8A-4147-A177-3AD203B41FA5}">
                      <a16:colId xmlns:a16="http://schemas.microsoft.com/office/drawing/2014/main" val="2951002768"/>
                    </a:ext>
                  </a:extLst>
                </a:gridCol>
                <a:gridCol w="7993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1341">
                  <a:extLst>
                    <a:ext uri="{9D8B030D-6E8A-4147-A177-3AD203B41FA5}">
                      <a16:colId xmlns:a16="http://schemas.microsoft.com/office/drawing/2014/main" val="1226774288"/>
                    </a:ext>
                  </a:extLst>
                </a:gridCol>
                <a:gridCol w="9073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2486">
                  <a:extLst>
                    <a:ext uri="{9D8B030D-6E8A-4147-A177-3AD203B41FA5}">
                      <a16:colId xmlns:a16="http://schemas.microsoft.com/office/drawing/2014/main" val="1206038919"/>
                    </a:ext>
                  </a:extLst>
                </a:gridCol>
              </a:tblGrid>
              <a:tr h="387928">
                <a:tc gridSpan="2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ysClr val="windowText" lastClr="000000"/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2026</a:t>
                      </a:r>
                    </a:p>
                  </a:txBody>
                  <a:tcPr marL="91309" marR="91309" marT="45654" marB="4565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ysClr val="windowText" lastClr="0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ysClr val="windowText" lastClr="000000"/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2027</a:t>
                      </a:r>
                    </a:p>
                  </a:txBody>
                  <a:tcPr marL="91309" marR="91309" marT="45654" marB="4565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ysClr val="windowText" lastClr="0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ysClr val="windowText" lastClr="000000"/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2028</a:t>
                      </a:r>
                    </a:p>
                  </a:txBody>
                  <a:tcPr marL="91309" marR="91309" marT="45654" marB="4565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ysClr val="windowText" lastClr="0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538003"/>
                  </a:ext>
                </a:extLst>
              </a:tr>
              <a:tr h="95240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Наименование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Сумма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Уд. вес, %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Сумма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Уд. вес, %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Сумма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Уд. вес, %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1562916"/>
                  </a:ext>
                </a:extLst>
              </a:tr>
              <a:tr h="52434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РАСХОДЫ ВСЕГО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ru-RU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en-US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697</a:t>
                      </a:r>
                      <a:r>
                        <a:rPr lang="en-US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,3</a:t>
                      </a:r>
                      <a:endParaRPr lang="ru-RU" sz="1100" b="1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100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20</a:t>
                      </a:r>
                      <a:r>
                        <a:rPr lang="en-US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541,5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100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9</a:t>
                      </a:r>
                      <a:r>
                        <a:rPr lang="en-US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120</a:t>
                      </a:r>
                      <a:r>
                        <a:rPr lang="en-US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100" b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100</a:t>
                      </a:r>
                    </a:p>
                  </a:txBody>
                  <a:tcPr marL="91309" marR="91309" marT="45654" marB="45654" anchor="ctr">
                    <a:lnT w="381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368">
                <a:tc gridSpan="2"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в том</a:t>
                      </a:r>
                      <a:r>
                        <a:rPr lang="ru-RU" sz="1200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 числе:</a:t>
                      </a:r>
                      <a:endParaRPr lang="ru-RU" sz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endParaRPr lang="ru-RU" sz="1200" i="1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endParaRPr lang="ru-RU" sz="120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endParaRPr lang="ru-RU" sz="1200" i="1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endParaRPr lang="ru-RU" sz="1200" i="1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612"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/>
                </a:tc>
                <a:tc>
                  <a:txBody>
                    <a:bodyPr/>
                    <a:lstStyle/>
                    <a:p>
                      <a:r>
                        <a:rPr lang="ru-RU" sz="1100" b="1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Образование</a:t>
                      </a:r>
                      <a:endParaRPr lang="ru-RU" sz="11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3 535,8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62,4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13030,5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63</a:t>
                      </a:r>
                      <a:r>
                        <a:rPr lang="en-US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en-US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445,7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59,9</a:t>
                      </a: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346"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Национальная экономика</a:t>
                      </a:r>
                      <a:endParaRPr lang="ru-RU" sz="11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2 223,0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10,3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en-US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550</a:t>
                      </a:r>
                      <a:r>
                        <a:rPr lang="en-US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7,6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 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522,7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en-US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</a:t>
                      </a: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4933"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Жилищно-коммунальное хозяйство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 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829,8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8,4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1 643,6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8,0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1 456,0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7,6</a:t>
                      </a: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767"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Общегосударственные вопросы</a:t>
                      </a:r>
                      <a:endParaRPr lang="ru-RU" sz="11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 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610,9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7</a:t>
                      </a:r>
                      <a:r>
                        <a:rPr lang="en-US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1 035,8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5,0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1037,2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5,</a:t>
                      </a: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3767"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Социальная политика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914,6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4,2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902,2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4,</a:t>
                      </a: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898,9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4,</a:t>
                      </a: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7</a:t>
                      </a: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3395796267"/>
                  </a:ext>
                </a:extLst>
              </a:tr>
              <a:tr h="493767"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/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1100" b="1" kern="1200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Культура, кинематография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730,6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3</a:t>
                      </a:r>
                      <a:r>
                        <a:rPr lang="en-US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790,8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3,9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808,0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4,2</a:t>
                      </a: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1359588851"/>
                  </a:ext>
                </a:extLst>
              </a:tr>
              <a:tr h="493767"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Физическая культура и спорт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617,6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2,9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606,1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3,0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609,6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3,2</a:t>
                      </a: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81848"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11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92</a:t>
                      </a:r>
                      <a:r>
                        <a:rPr lang="en-US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0,4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80,0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0,</a:t>
                      </a:r>
                      <a:r>
                        <a:rPr lang="en-US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</a:t>
                      </a:r>
                      <a:endParaRPr lang="ru-RU" sz="12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81,0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0,4</a:t>
                      </a: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81848"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Обслуживание государственного и муниципального долга</a:t>
                      </a:r>
                      <a:endParaRPr lang="ru-RU" sz="11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86</a:t>
                      </a:r>
                      <a:r>
                        <a:rPr lang="en-US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0,</a:t>
                      </a: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437,1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en-US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492,0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2,</a:t>
                      </a: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6</a:t>
                      </a: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3139128376"/>
                  </a:ext>
                </a:extLst>
              </a:tr>
              <a:tr h="493767"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Средства массовой информации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31</a:t>
                      </a:r>
                      <a:r>
                        <a:rPr lang="en-US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8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0,1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31,8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0,2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31,8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0,2</a:t>
                      </a: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93767"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Охрана окружающей среды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24,8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0,1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0,8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0,004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0,8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0,004</a:t>
                      </a: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93767">
                <a:tc>
                  <a:txBody>
                    <a:bodyPr/>
                    <a:lstStyle/>
                    <a:p>
                      <a:endParaRPr lang="ru-RU" sz="1200" dirty="0"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Условно утвержденные расходы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 - 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 -</a:t>
                      </a:r>
                      <a:endParaRPr lang="ru-RU" sz="12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432,6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2,0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736,5</a:t>
                      </a:r>
                    </a:p>
                  </a:txBody>
                  <a:tcPr marL="91309" marR="91309" marT="45654" marB="4565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3</a:t>
                      </a:r>
                      <a:r>
                        <a:rPr lang="en-US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200" b="1" i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8</a:t>
                      </a:r>
                    </a:p>
                  </a:txBody>
                  <a:tcPr marL="91309" marR="91309" marT="45654" marB="45654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Freeform 331">
            <a:extLst>
              <a:ext uri="{FF2B5EF4-FFF2-40B4-BE49-F238E27FC236}">
                <a16:creationId xmlns:a16="http://schemas.microsoft.com/office/drawing/2014/main" id="{48011AA4-3475-4389-A678-8188C51F47A4}"/>
              </a:ext>
            </a:extLst>
          </p:cNvPr>
          <p:cNvSpPr>
            <a:spLocks noEditPoints="1"/>
          </p:cNvSpPr>
          <p:nvPr/>
        </p:nvSpPr>
        <p:spPr bwMode="auto">
          <a:xfrm>
            <a:off x="56082" y="3260731"/>
            <a:ext cx="323156" cy="222382"/>
          </a:xfrm>
          <a:custGeom>
            <a:avLst/>
            <a:gdLst>
              <a:gd name="T0" fmla="*/ 1665 w 3265"/>
              <a:gd name="T1" fmla="*/ 1586 h 2317"/>
              <a:gd name="T2" fmla="*/ 2783 w 3265"/>
              <a:gd name="T3" fmla="*/ 1457 h 2317"/>
              <a:gd name="T4" fmla="*/ 2791 w 3265"/>
              <a:gd name="T5" fmla="*/ 1504 h 2317"/>
              <a:gd name="T6" fmla="*/ 2797 w 3265"/>
              <a:gd name="T7" fmla="*/ 1534 h 2317"/>
              <a:gd name="T8" fmla="*/ 2799 w 3265"/>
              <a:gd name="T9" fmla="*/ 1555 h 2317"/>
              <a:gd name="T10" fmla="*/ 2788 w 3265"/>
              <a:gd name="T11" fmla="*/ 1595 h 2317"/>
              <a:gd name="T12" fmla="*/ 2758 w 3265"/>
              <a:gd name="T13" fmla="*/ 1641 h 2317"/>
              <a:gd name="T14" fmla="*/ 2709 w 3265"/>
              <a:gd name="T15" fmla="*/ 1695 h 2317"/>
              <a:gd name="T16" fmla="*/ 2646 w 3265"/>
              <a:gd name="T17" fmla="*/ 1753 h 2317"/>
              <a:gd name="T18" fmla="*/ 2571 w 3265"/>
              <a:gd name="T19" fmla="*/ 1815 h 2317"/>
              <a:gd name="T20" fmla="*/ 2485 w 3265"/>
              <a:gd name="T21" fmla="*/ 1879 h 2317"/>
              <a:gd name="T22" fmla="*/ 2391 w 3265"/>
              <a:gd name="T23" fmla="*/ 1943 h 2317"/>
              <a:gd name="T24" fmla="*/ 2292 w 3265"/>
              <a:gd name="T25" fmla="*/ 2006 h 2317"/>
              <a:gd name="T26" fmla="*/ 2190 w 3265"/>
              <a:gd name="T27" fmla="*/ 2068 h 2317"/>
              <a:gd name="T28" fmla="*/ 2086 w 3265"/>
              <a:gd name="T29" fmla="*/ 2126 h 2317"/>
              <a:gd name="T30" fmla="*/ 1985 w 3265"/>
              <a:gd name="T31" fmla="*/ 2178 h 2317"/>
              <a:gd name="T32" fmla="*/ 1889 w 3265"/>
              <a:gd name="T33" fmla="*/ 2224 h 2317"/>
              <a:gd name="T34" fmla="*/ 1798 w 3265"/>
              <a:gd name="T35" fmla="*/ 2263 h 2317"/>
              <a:gd name="T36" fmla="*/ 1716 w 3265"/>
              <a:gd name="T37" fmla="*/ 2292 h 2317"/>
              <a:gd name="T38" fmla="*/ 1646 w 3265"/>
              <a:gd name="T39" fmla="*/ 2310 h 2317"/>
              <a:gd name="T40" fmla="*/ 1590 w 3265"/>
              <a:gd name="T41" fmla="*/ 2317 h 2317"/>
              <a:gd name="T42" fmla="*/ 1531 w 3265"/>
              <a:gd name="T43" fmla="*/ 2309 h 2317"/>
              <a:gd name="T44" fmla="*/ 1461 w 3265"/>
              <a:gd name="T45" fmla="*/ 2289 h 2317"/>
              <a:gd name="T46" fmla="*/ 1382 w 3265"/>
              <a:gd name="T47" fmla="*/ 2255 h 2317"/>
              <a:gd name="T48" fmla="*/ 1296 w 3265"/>
              <a:gd name="T49" fmla="*/ 2213 h 2317"/>
              <a:gd name="T50" fmla="*/ 1205 w 3265"/>
              <a:gd name="T51" fmla="*/ 2161 h 2317"/>
              <a:gd name="T52" fmla="*/ 1112 w 3265"/>
              <a:gd name="T53" fmla="*/ 2103 h 2317"/>
              <a:gd name="T54" fmla="*/ 1019 w 3265"/>
              <a:gd name="T55" fmla="*/ 2039 h 2317"/>
              <a:gd name="T56" fmla="*/ 928 w 3265"/>
              <a:gd name="T57" fmla="*/ 1972 h 2317"/>
              <a:gd name="T58" fmla="*/ 841 w 3265"/>
              <a:gd name="T59" fmla="*/ 1904 h 2317"/>
              <a:gd name="T60" fmla="*/ 762 w 3265"/>
              <a:gd name="T61" fmla="*/ 1835 h 2317"/>
              <a:gd name="T62" fmla="*/ 692 w 3265"/>
              <a:gd name="T63" fmla="*/ 1769 h 2317"/>
              <a:gd name="T64" fmla="*/ 633 w 3265"/>
              <a:gd name="T65" fmla="*/ 1706 h 2317"/>
              <a:gd name="T66" fmla="*/ 589 w 3265"/>
              <a:gd name="T67" fmla="*/ 1649 h 2317"/>
              <a:gd name="T68" fmla="*/ 560 w 3265"/>
              <a:gd name="T69" fmla="*/ 1598 h 2317"/>
              <a:gd name="T70" fmla="*/ 550 w 3265"/>
              <a:gd name="T71" fmla="*/ 1555 h 2317"/>
              <a:gd name="T72" fmla="*/ 559 w 3265"/>
              <a:gd name="T73" fmla="*/ 1514 h 2317"/>
              <a:gd name="T74" fmla="*/ 567 w 3265"/>
              <a:gd name="T75" fmla="*/ 1494 h 2317"/>
              <a:gd name="T76" fmla="*/ 651 w 3265"/>
              <a:gd name="T77" fmla="*/ 967 h 2317"/>
              <a:gd name="T78" fmla="*/ 184 w 3265"/>
              <a:gd name="T79" fmla="*/ 1655 h 2317"/>
              <a:gd name="T80" fmla="*/ 0 w 3265"/>
              <a:gd name="T81" fmla="*/ 1655 h 2317"/>
              <a:gd name="T82" fmla="*/ 95 w 3265"/>
              <a:gd name="T83" fmla="*/ 596 h 2317"/>
              <a:gd name="T84" fmla="*/ 3265 w 3265"/>
              <a:gd name="T85" fmla="*/ 503 h 2317"/>
              <a:gd name="T86" fmla="*/ 85 w 3265"/>
              <a:gd name="T87" fmla="*/ 511 h 2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265" h="2317">
                <a:moveTo>
                  <a:pt x="651" y="967"/>
                </a:moveTo>
                <a:lnTo>
                  <a:pt x="1665" y="1586"/>
                </a:lnTo>
                <a:lnTo>
                  <a:pt x="2698" y="967"/>
                </a:lnTo>
                <a:lnTo>
                  <a:pt x="2783" y="1457"/>
                </a:lnTo>
                <a:lnTo>
                  <a:pt x="2787" y="1483"/>
                </a:lnTo>
                <a:lnTo>
                  <a:pt x="2791" y="1504"/>
                </a:lnTo>
                <a:lnTo>
                  <a:pt x="2794" y="1521"/>
                </a:lnTo>
                <a:lnTo>
                  <a:pt x="2797" y="1534"/>
                </a:lnTo>
                <a:lnTo>
                  <a:pt x="2798" y="1545"/>
                </a:lnTo>
                <a:lnTo>
                  <a:pt x="2799" y="1555"/>
                </a:lnTo>
                <a:lnTo>
                  <a:pt x="2796" y="1574"/>
                </a:lnTo>
                <a:lnTo>
                  <a:pt x="2788" y="1595"/>
                </a:lnTo>
                <a:lnTo>
                  <a:pt x="2776" y="1617"/>
                </a:lnTo>
                <a:lnTo>
                  <a:pt x="2758" y="1641"/>
                </a:lnTo>
                <a:lnTo>
                  <a:pt x="2735" y="1667"/>
                </a:lnTo>
                <a:lnTo>
                  <a:pt x="2709" y="1695"/>
                </a:lnTo>
                <a:lnTo>
                  <a:pt x="2679" y="1723"/>
                </a:lnTo>
                <a:lnTo>
                  <a:pt x="2646" y="1753"/>
                </a:lnTo>
                <a:lnTo>
                  <a:pt x="2610" y="1783"/>
                </a:lnTo>
                <a:lnTo>
                  <a:pt x="2571" y="1815"/>
                </a:lnTo>
                <a:lnTo>
                  <a:pt x="2530" y="1847"/>
                </a:lnTo>
                <a:lnTo>
                  <a:pt x="2485" y="1879"/>
                </a:lnTo>
                <a:lnTo>
                  <a:pt x="2439" y="1911"/>
                </a:lnTo>
                <a:lnTo>
                  <a:pt x="2391" y="1943"/>
                </a:lnTo>
                <a:lnTo>
                  <a:pt x="2343" y="1974"/>
                </a:lnTo>
                <a:lnTo>
                  <a:pt x="2292" y="2006"/>
                </a:lnTo>
                <a:lnTo>
                  <a:pt x="2241" y="2038"/>
                </a:lnTo>
                <a:lnTo>
                  <a:pt x="2190" y="2068"/>
                </a:lnTo>
                <a:lnTo>
                  <a:pt x="2138" y="2097"/>
                </a:lnTo>
                <a:lnTo>
                  <a:pt x="2086" y="2126"/>
                </a:lnTo>
                <a:lnTo>
                  <a:pt x="2036" y="2153"/>
                </a:lnTo>
                <a:lnTo>
                  <a:pt x="1985" y="2178"/>
                </a:lnTo>
                <a:lnTo>
                  <a:pt x="1936" y="2201"/>
                </a:lnTo>
                <a:lnTo>
                  <a:pt x="1889" y="2224"/>
                </a:lnTo>
                <a:lnTo>
                  <a:pt x="1842" y="2244"/>
                </a:lnTo>
                <a:lnTo>
                  <a:pt x="1798" y="2263"/>
                </a:lnTo>
                <a:lnTo>
                  <a:pt x="1756" y="2278"/>
                </a:lnTo>
                <a:lnTo>
                  <a:pt x="1716" y="2292"/>
                </a:lnTo>
                <a:lnTo>
                  <a:pt x="1680" y="2302"/>
                </a:lnTo>
                <a:lnTo>
                  <a:pt x="1646" y="2310"/>
                </a:lnTo>
                <a:lnTo>
                  <a:pt x="1616" y="2316"/>
                </a:lnTo>
                <a:lnTo>
                  <a:pt x="1590" y="2317"/>
                </a:lnTo>
                <a:lnTo>
                  <a:pt x="1562" y="2315"/>
                </a:lnTo>
                <a:lnTo>
                  <a:pt x="1531" y="2309"/>
                </a:lnTo>
                <a:lnTo>
                  <a:pt x="1497" y="2301"/>
                </a:lnTo>
                <a:lnTo>
                  <a:pt x="1461" y="2289"/>
                </a:lnTo>
                <a:lnTo>
                  <a:pt x="1423" y="2273"/>
                </a:lnTo>
                <a:lnTo>
                  <a:pt x="1382" y="2255"/>
                </a:lnTo>
                <a:lnTo>
                  <a:pt x="1339" y="2235"/>
                </a:lnTo>
                <a:lnTo>
                  <a:pt x="1296" y="2213"/>
                </a:lnTo>
                <a:lnTo>
                  <a:pt x="1250" y="2188"/>
                </a:lnTo>
                <a:lnTo>
                  <a:pt x="1205" y="2161"/>
                </a:lnTo>
                <a:lnTo>
                  <a:pt x="1158" y="2132"/>
                </a:lnTo>
                <a:lnTo>
                  <a:pt x="1112" y="2103"/>
                </a:lnTo>
                <a:lnTo>
                  <a:pt x="1065" y="2072"/>
                </a:lnTo>
                <a:lnTo>
                  <a:pt x="1019" y="2039"/>
                </a:lnTo>
                <a:lnTo>
                  <a:pt x="972" y="2006"/>
                </a:lnTo>
                <a:lnTo>
                  <a:pt x="928" y="1972"/>
                </a:lnTo>
                <a:lnTo>
                  <a:pt x="884" y="1938"/>
                </a:lnTo>
                <a:lnTo>
                  <a:pt x="841" y="1904"/>
                </a:lnTo>
                <a:lnTo>
                  <a:pt x="801" y="1870"/>
                </a:lnTo>
                <a:lnTo>
                  <a:pt x="762" y="1835"/>
                </a:lnTo>
                <a:lnTo>
                  <a:pt x="725" y="1802"/>
                </a:lnTo>
                <a:lnTo>
                  <a:pt x="692" y="1769"/>
                </a:lnTo>
                <a:lnTo>
                  <a:pt x="661" y="1737"/>
                </a:lnTo>
                <a:lnTo>
                  <a:pt x="633" y="1706"/>
                </a:lnTo>
                <a:lnTo>
                  <a:pt x="610" y="1677"/>
                </a:lnTo>
                <a:lnTo>
                  <a:pt x="589" y="1649"/>
                </a:lnTo>
                <a:lnTo>
                  <a:pt x="572" y="1622"/>
                </a:lnTo>
                <a:lnTo>
                  <a:pt x="560" y="1598"/>
                </a:lnTo>
                <a:lnTo>
                  <a:pt x="553" y="1575"/>
                </a:lnTo>
                <a:lnTo>
                  <a:pt x="550" y="1555"/>
                </a:lnTo>
                <a:lnTo>
                  <a:pt x="552" y="1534"/>
                </a:lnTo>
                <a:lnTo>
                  <a:pt x="559" y="1514"/>
                </a:lnTo>
                <a:lnTo>
                  <a:pt x="568" y="1493"/>
                </a:lnTo>
                <a:lnTo>
                  <a:pt x="567" y="1494"/>
                </a:lnTo>
                <a:lnTo>
                  <a:pt x="567" y="1495"/>
                </a:lnTo>
                <a:lnTo>
                  <a:pt x="651" y="967"/>
                </a:lnTo>
                <a:close/>
                <a:moveTo>
                  <a:pt x="95" y="596"/>
                </a:moveTo>
                <a:lnTo>
                  <a:pt x="184" y="1655"/>
                </a:lnTo>
                <a:lnTo>
                  <a:pt x="95" y="1972"/>
                </a:lnTo>
                <a:lnTo>
                  <a:pt x="0" y="1655"/>
                </a:lnTo>
                <a:lnTo>
                  <a:pt x="0" y="1655"/>
                </a:lnTo>
                <a:lnTo>
                  <a:pt x="95" y="596"/>
                </a:lnTo>
                <a:close/>
                <a:moveTo>
                  <a:pt x="1677" y="0"/>
                </a:moveTo>
                <a:lnTo>
                  <a:pt x="3265" y="503"/>
                </a:lnTo>
                <a:lnTo>
                  <a:pt x="1673" y="1476"/>
                </a:lnTo>
                <a:lnTo>
                  <a:pt x="85" y="511"/>
                </a:lnTo>
                <a:lnTo>
                  <a:pt x="1677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C44AE8C3-8BE2-4EFD-82B8-031B91BE2E41}"/>
              </a:ext>
            </a:extLst>
          </p:cNvPr>
          <p:cNvGrpSpPr/>
          <p:nvPr/>
        </p:nvGrpSpPr>
        <p:grpSpPr>
          <a:xfrm>
            <a:off x="51427" y="5276699"/>
            <a:ext cx="382620" cy="309993"/>
            <a:chOff x="826284" y="2807879"/>
            <a:chExt cx="595666" cy="482599"/>
          </a:xfrm>
          <a:solidFill>
            <a:schemeClr val="accent1">
              <a:lumMod val="75000"/>
            </a:schemeClr>
          </a:solidFill>
        </p:grpSpPr>
        <p:sp>
          <p:nvSpPr>
            <p:cNvPr id="6" name="Freeform 477">
              <a:extLst>
                <a:ext uri="{FF2B5EF4-FFF2-40B4-BE49-F238E27FC236}">
                  <a16:creationId xmlns:a16="http://schemas.microsoft.com/office/drawing/2014/main" id="{2F794699-0961-4BCB-80CD-28929F894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3149" y="2891314"/>
              <a:ext cx="228801" cy="321201"/>
            </a:xfrm>
            <a:custGeom>
              <a:avLst/>
              <a:gdLst>
                <a:gd name="T0" fmla="*/ 1244 w 2292"/>
                <a:gd name="T1" fmla="*/ 11 h 3213"/>
                <a:gd name="T2" fmla="*/ 1412 w 2292"/>
                <a:gd name="T3" fmla="*/ 94 h 3213"/>
                <a:gd name="T4" fmla="*/ 1529 w 2292"/>
                <a:gd name="T5" fmla="*/ 240 h 3213"/>
                <a:gd name="T6" fmla="*/ 1572 w 2292"/>
                <a:gd name="T7" fmla="*/ 430 h 3213"/>
                <a:gd name="T8" fmla="*/ 1529 w 2292"/>
                <a:gd name="T9" fmla="*/ 617 h 3213"/>
                <a:gd name="T10" fmla="*/ 1413 w 2292"/>
                <a:gd name="T11" fmla="*/ 763 h 3213"/>
                <a:gd name="T12" fmla="*/ 1352 w 2292"/>
                <a:gd name="T13" fmla="*/ 825 h 3213"/>
                <a:gd name="T14" fmla="*/ 1425 w 2292"/>
                <a:gd name="T15" fmla="*/ 887 h 3213"/>
                <a:gd name="T16" fmla="*/ 1538 w 2292"/>
                <a:gd name="T17" fmla="*/ 988 h 3213"/>
                <a:gd name="T18" fmla="*/ 1677 w 2292"/>
                <a:gd name="T19" fmla="*/ 1112 h 3213"/>
                <a:gd name="T20" fmla="*/ 1826 w 2292"/>
                <a:gd name="T21" fmla="*/ 1250 h 3213"/>
                <a:gd name="T22" fmla="*/ 1971 w 2292"/>
                <a:gd name="T23" fmla="*/ 1383 h 3213"/>
                <a:gd name="T24" fmla="*/ 2097 w 2292"/>
                <a:gd name="T25" fmla="*/ 1499 h 3213"/>
                <a:gd name="T26" fmla="*/ 2190 w 2292"/>
                <a:gd name="T27" fmla="*/ 1586 h 3213"/>
                <a:gd name="T28" fmla="*/ 2235 w 2292"/>
                <a:gd name="T29" fmla="*/ 1627 h 3213"/>
                <a:gd name="T30" fmla="*/ 2284 w 2292"/>
                <a:gd name="T31" fmla="*/ 1704 h 3213"/>
                <a:gd name="T32" fmla="*/ 2280 w 2292"/>
                <a:gd name="T33" fmla="*/ 1818 h 3213"/>
                <a:gd name="T34" fmla="*/ 2203 w 2292"/>
                <a:gd name="T35" fmla="*/ 1906 h 3213"/>
                <a:gd name="T36" fmla="*/ 2099 w 2292"/>
                <a:gd name="T37" fmla="*/ 1924 h 3213"/>
                <a:gd name="T38" fmla="*/ 2010 w 2292"/>
                <a:gd name="T39" fmla="*/ 1881 h 3213"/>
                <a:gd name="T40" fmla="*/ 1553 w 2292"/>
                <a:gd name="T41" fmla="*/ 1993 h 3213"/>
                <a:gd name="T42" fmla="*/ 1497 w 2292"/>
                <a:gd name="T43" fmla="*/ 3043 h 3213"/>
                <a:gd name="T44" fmla="*/ 1457 w 2292"/>
                <a:gd name="T45" fmla="*/ 3152 h 3213"/>
                <a:gd name="T46" fmla="*/ 1359 w 2292"/>
                <a:gd name="T47" fmla="*/ 3210 h 3213"/>
                <a:gd name="T48" fmla="*/ 1244 w 2292"/>
                <a:gd name="T49" fmla="*/ 3189 h 3213"/>
                <a:gd name="T50" fmla="*/ 1171 w 2292"/>
                <a:gd name="T51" fmla="*/ 3102 h 3213"/>
                <a:gd name="T52" fmla="*/ 1155 w 2292"/>
                <a:gd name="T53" fmla="*/ 2318 h 3213"/>
                <a:gd name="T54" fmla="*/ 1137 w 2292"/>
                <a:gd name="T55" fmla="*/ 2318 h 3213"/>
                <a:gd name="T56" fmla="*/ 1122 w 2292"/>
                <a:gd name="T57" fmla="*/ 3102 h 3213"/>
                <a:gd name="T58" fmla="*/ 1049 w 2292"/>
                <a:gd name="T59" fmla="*/ 3189 h 3213"/>
                <a:gd name="T60" fmla="*/ 933 w 2292"/>
                <a:gd name="T61" fmla="*/ 3210 h 3213"/>
                <a:gd name="T62" fmla="*/ 835 w 2292"/>
                <a:gd name="T63" fmla="*/ 3152 h 3213"/>
                <a:gd name="T64" fmla="*/ 795 w 2292"/>
                <a:gd name="T65" fmla="*/ 3043 h 3213"/>
                <a:gd name="T66" fmla="*/ 739 w 2292"/>
                <a:gd name="T67" fmla="*/ 1993 h 3213"/>
                <a:gd name="T68" fmla="*/ 282 w 2292"/>
                <a:gd name="T69" fmla="*/ 1881 h 3213"/>
                <a:gd name="T70" fmla="*/ 192 w 2292"/>
                <a:gd name="T71" fmla="*/ 1924 h 3213"/>
                <a:gd name="T72" fmla="*/ 88 w 2292"/>
                <a:gd name="T73" fmla="*/ 1906 h 3213"/>
                <a:gd name="T74" fmla="*/ 12 w 2292"/>
                <a:gd name="T75" fmla="*/ 1818 h 3213"/>
                <a:gd name="T76" fmla="*/ 7 w 2292"/>
                <a:gd name="T77" fmla="*/ 1704 h 3213"/>
                <a:gd name="T78" fmla="*/ 57 w 2292"/>
                <a:gd name="T79" fmla="*/ 1627 h 3213"/>
                <a:gd name="T80" fmla="*/ 102 w 2292"/>
                <a:gd name="T81" fmla="*/ 1586 h 3213"/>
                <a:gd name="T82" fmla="*/ 195 w 2292"/>
                <a:gd name="T83" fmla="*/ 1499 h 3213"/>
                <a:gd name="T84" fmla="*/ 322 w 2292"/>
                <a:gd name="T85" fmla="*/ 1383 h 3213"/>
                <a:gd name="T86" fmla="*/ 467 w 2292"/>
                <a:gd name="T87" fmla="*/ 1250 h 3213"/>
                <a:gd name="T88" fmla="*/ 616 w 2292"/>
                <a:gd name="T89" fmla="*/ 1112 h 3213"/>
                <a:gd name="T90" fmla="*/ 754 w 2292"/>
                <a:gd name="T91" fmla="*/ 988 h 3213"/>
                <a:gd name="T92" fmla="*/ 867 w 2292"/>
                <a:gd name="T93" fmla="*/ 887 h 3213"/>
                <a:gd name="T94" fmla="*/ 940 w 2292"/>
                <a:gd name="T95" fmla="*/ 825 h 3213"/>
                <a:gd name="T96" fmla="*/ 878 w 2292"/>
                <a:gd name="T97" fmla="*/ 763 h 3213"/>
                <a:gd name="T98" fmla="*/ 764 w 2292"/>
                <a:gd name="T99" fmla="*/ 617 h 3213"/>
                <a:gd name="T100" fmla="*/ 721 w 2292"/>
                <a:gd name="T101" fmla="*/ 430 h 3213"/>
                <a:gd name="T102" fmla="*/ 764 w 2292"/>
                <a:gd name="T103" fmla="*/ 240 h 3213"/>
                <a:gd name="T104" fmla="*/ 880 w 2292"/>
                <a:gd name="T105" fmla="*/ 94 h 3213"/>
                <a:gd name="T106" fmla="*/ 1049 w 2292"/>
                <a:gd name="T107" fmla="*/ 11 h 3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92" h="3213">
                  <a:moveTo>
                    <a:pt x="1146" y="0"/>
                  </a:moveTo>
                  <a:lnTo>
                    <a:pt x="1146" y="0"/>
                  </a:lnTo>
                  <a:lnTo>
                    <a:pt x="1196" y="2"/>
                  </a:lnTo>
                  <a:lnTo>
                    <a:pt x="1244" y="11"/>
                  </a:lnTo>
                  <a:lnTo>
                    <a:pt x="1289" y="24"/>
                  </a:lnTo>
                  <a:lnTo>
                    <a:pt x="1333" y="43"/>
                  </a:lnTo>
                  <a:lnTo>
                    <a:pt x="1374" y="66"/>
                  </a:lnTo>
                  <a:lnTo>
                    <a:pt x="1412" y="94"/>
                  </a:lnTo>
                  <a:lnTo>
                    <a:pt x="1447" y="125"/>
                  </a:lnTo>
                  <a:lnTo>
                    <a:pt x="1478" y="161"/>
                  </a:lnTo>
                  <a:lnTo>
                    <a:pt x="1506" y="199"/>
                  </a:lnTo>
                  <a:lnTo>
                    <a:pt x="1529" y="240"/>
                  </a:lnTo>
                  <a:lnTo>
                    <a:pt x="1547" y="284"/>
                  </a:lnTo>
                  <a:lnTo>
                    <a:pt x="1560" y="331"/>
                  </a:lnTo>
                  <a:lnTo>
                    <a:pt x="1569" y="379"/>
                  </a:lnTo>
                  <a:lnTo>
                    <a:pt x="1572" y="430"/>
                  </a:lnTo>
                  <a:lnTo>
                    <a:pt x="1569" y="480"/>
                  </a:lnTo>
                  <a:lnTo>
                    <a:pt x="1560" y="528"/>
                  </a:lnTo>
                  <a:lnTo>
                    <a:pt x="1547" y="574"/>
                  </a:lnTo>
                  <a:lnTo>
                    <a:pt x="1529" y="617"/>
                  </a:lnTo>
                  <a:lnTo>
                    <a:pt x="1506" y="659"/>
                  </a:lnTo>
                  <a:lnTo>
                    <a:pt x="1479" y="696"/>
                  </a:lnTo>
                  <a:lnTo>
                    <a:pt x="1447" y="732"/>
                  </a:lnTo>
                  <a:lnTo>
                    <a:pt x="1413" y="763"/>
                  </a:lnTo>
                  <a:lnTo>
                    <a:pt x="1375" y="790"/>
                  </a:lnTo>
                  <a:lnTo>
                    <a:pt x="1335" y="814"/>
                  </a:lnTo>
                  <a:lnTo>
                    <a:pt x="1342" y="818"/>
                  </a:lnTo>
                  <a:lnTo>
                    <a:pt x="1352" y="825"/>
                  </a:lnTo>
                  <a:lnTo>
                    <a:pt x="1366" y="837"/>
                  </a:lnTo>
                  <a:lnTo>
                    <a:pt x="1383" y="850"/>
                  </a:lnTo>
                  <a:lnTo>
                    <a:pt x="1402" y="868"/>
                  </a:lnTo>
                  <a:lnTo>
                    <a:pt x="1425" y="887"/>
                  </a:lnTo>
                  <a:lnTo>
                    <a:pt x="1450" y="910"/>
                  </a:lnTo>
                  <a:lnTo>
                    <a:pt x="1477" y="933"/>
                  </a:lnTo>
                  <a:lnTo>
                    <a:pt x="1507" y="959"/>
                  </a:lnTo>
                  <a:lnTo>
                    <a:pt x="1538" y="988"/>
                  </a:lnTo>
                  <a:lnTo>
                    <a:pt x="1571" y="1017"/>
                  </a:lnTo>
                  <a:lnTo>
                    <a:pt x="1605" y="1048"/>
                  </a:lnTo>
                  <a:lnTo>
                    <a:pt x="1640" y="1080"/>
                  </a:lnTo>
                  <a:lnTo>
                    <a:pt x="1677" y="1112"/>
                  </a:lnTo>
                  <a:lnTo>
                    <a:pt x="1713" y="1147"/>
                  </a:lnTo>
                  <a:lnTo>
                    <a:pt x="1751" y="1181"/>
                  </a:lnTo>
                  <a:lnTo>
                    <a:pt x="1788" y="1214"/>
                  </a:lnTo>
                  <a:lnTo>
                    <a:pt x="1826" y="1250"/>
                  </a:lnTo>
                  <a:lnTo>
                    <a:pt x="1863" y="1283"/>
                  </a:lnTo>
                  <a:lnTo>
                    <a:pt x="1900" y="1317"/>
                  </a:lnTo>
                  <a:lnTo>
                    <a:pt x="1936" y="1350"/>
                  </a:lnTo>
                  <a:lnTo>
                    <a:pt x="1971" y="1383"/>
                  </a:lnTo>
                  <a:lnTo>
                    <a:pt x="2005" y="1414"/>
                  </a:lnTo>
                  <a:lnTo>
                    <a:pt x="2036" y="1444"/>
                  </a:lnTo>
                  <a:lnTo>
                    <a:pt x="2067" y="1472"/>
                  </a:lnTo>
                  <a:lnTo>
                    <a:pt x="2097" y="1499"/>
                  </a:lnTo>
                  <a:lnTo>
                    <a:pt x="2124" y="1524"/>
                  </a:lnTo>
                  <a:lnTo>
                    <a:pt x="2149" y="1547"/>
                  </a:lnTo>
                  <a:lnTo>
                    <a:pt x="2170" y="1568"/>
                  </a:lnTo>
                  <a:lnTo>
                    <a:pt x="2190" y="1586"/>
                  </a:lnTo>
                  <a:lnTo>
                    <a:pt x="2206" y="1601"/>
                  </a:lnTo>
                  <a:lnTo>
                    <a:pt x="2219" y="1613"/>
                  </a:lnTo>
                  <a:lnTo>
                    <a:pt x="2229" y="1622"/>
                  </a:lnTo>
                  <a:lnTo>
                    <a:pt x="2235" y="1627"/>
                  </a:lnTo>
                  <a:lnTo>
                    <a:pt x="2237" y="1629"/>
                  </a:lnTo>
                  <a:lnTo>
                    <a:pt x="2257" y="1652"/>
                  </a:lnTo>
                  <a:lnTo>
                    <a:pt x="2274" y="1677"/>
                  </a:lnTo>
                  <a:lnTo>
                    <a:pt x="2284" y="1704"/>
                  </a:lnTo>
                  <a:lnTo>
                    <a:pt x="2290" y="1732"/>
                  </a:lnTo>
                  <a:lnTo>
                    <a:pt x="2292" y="1761"/>
                  </a:lnTo>
                  <a:lnTo>
                    <a:pt x="2288" y="1790"/>
                  </a:lnTo>
                  <a:lnTo>
                    <a:pt x="2280" y="1818"/>
                  </a:lnTo>
                  <a:lnTo>
                    <a:pt x="2267" y="1846"/>
                  </a:lnTo>
                  <a:lnTo>
                    <a:pt x="2248" y="1870"/>
                  </a:lnTo>
                  <a:lnTo>
                    <a:pt x="2227" y="1890"/>
                  </a:lnTo>
                  <a:lnTo>
                    <a:pt x="2203" y="1906"/>
                  </a:lnTo>
                  <a:lnTo>
                    <a:pt x="2177" y="1916"/>
                  </a:lnTo>
                  <a:lnTo>
                    <a:pt x="2151" y="1924"/>
                  </a:lnTo>
                  <a:lnTo>
                    <a:pt x="2124" y="1926"/>
                  </a:lnTo>
                  <a:lnTo>
                    <a:pt x="2099" y="1924"/>
                  </a:lnTo>
                  <a:lnTo>
                    <a:pt x="2076" y="1918"/>
                  </a:lnTo>
                  <a:lnTo>
                    <a:pt x="2053" y="1910"/>
                  </a:lnTo>
                  <a:lnTo>
                    <a:pt x="2030" y="1898"/>
                  </a:lnTo>
                  <a:lnTo>
                    <a:pt x="2010" y="1881"/>
                  </a:lnTo>
                  <a:lnTo>
                    <a:pt x="1565" y="1470"/>
                  </a:lnTo>
                  <a:lnTo>
                    <a:pt x="1565" y="1894"/>
                  </a:lnTo>
                  <a:lnTo>
                    <a:pt x="1562" y="1945"/>
                  </a:lnTo>
                  <a:lnTo>
                    <a:pt x="1553" y="1993"/>
                  </a:lnTo>
                  <a:lnTo>
                    <a:pt x="1539" y="2039"/>
                  </a:lnTo>
                  <a:lnTo>
                    <a:pt x="1520" y="2084"/>
                  </a:lnTo>
                  <a:lnTo>
                    <a:pt x="1497" y="2124"/>
                  </a:lnTo>
                  <a:lnTo>
                    <a:pt x="1497" y="3043"/>
                  </a:lnTo>
                  <a:lnTo>
                    <a:pt x="1494" y="3073"/>
                  </a:lnTo>
                  <a:lnTo>
                    <a:pt x="1486" y="3102"/>
                  </a:lnTo>
                  <a:lnTo>
                    <a:pt x="1474" y="3129"/>
                  </a:lnTo>
                  <a:lnTo>
                    <a:pt x="1457" y="3152"/>
                  </a:lnTo>
                  <a:lnTo>
                    <a:pt x="1437" y="3173"/>
                  </a:lnTo>
                  <a:lnTo>
                    <a:pt x="1413" y="3189"/>
                  </a:lnTo>
                  <a:lnTo>
                    <a:pt x="1387" y="3202"/>
                  </a:lnTo>
                  <a:lnTo>
                    <a:pt x="1359" y="3210"/>
                  </a:lnTo>
                  <a:lnTo>
                    <a:pt x="1328" y="3213"/>
                  </a:lnTo>
                  <a:lnTo>
                    <a:pt x="1298" y="3210"/>
                  </a:lnTo>
                  <a:lnTo>
                    <a:pt x="1270" y="3202"/>
                  </a:lnTo>
                  <a:lnTo>
                    <a:pt x="1244" y="3189"/>
                  </a:lnTo>
                  <a:lnTo>
                    <a:pt x="1220" y="3173"/>
                  </a:lnTo>
                  <a:lnTo>
                    <a:pt x="1200" y="3152"/>
                  </a:lnTo>
                  <a:lnTo>
                    <a:pt x="1183" y="3129"/>
                  </a:lnTo>
                  <a:lnTo>
                    <a:pt x="1171" y="3102"/>
                  </a:lnTo>
                  <a:lnTo>
                    <a:pt x="1163" y="3073"/>
                  </a:lnTo>
                  <a:lnTo>
                    <a:pt x="1160" y="3043"/>
                  </a:lnTo>
                  <a:lnTo>
                    <a:pt x="1160" y="2317"/>
                  </a:lnTo>
                  <a:lnTo>
                    <a:pt x="1155" y="2318"/>
                  </a:lnTo>
                  <a:lnTo>
                    <a:pt x="1150" y="2318"/>
                  </a:lnTo>
                  <a:lnTo>
                    <a:pt x="1146" y="2319"/>
                  </a:lnTo>
                  <a:lnTo>
                    <a:pt x="1141" y="2318"/>
                  </a:lnTo>
                  <a:lnTo>
                    <a:pt x="1137" y="2318"/>
                  </a:lnTo>
                  <a:lnTo>
                    <a:pt x="1132" y="2317"/>
                  </a:lnTo>
                  <a:lnTo>
                    <a:pt x="1132" y="3043"/>
                  </a:lnTo>
                  <a:lnTo>
                    <a:pt x="1129" y="3073"/>
                  </a:lnTo>
                  <a:lnTo>
                    <a:pt x="1122" y="3102"/>
                  </a:lnTo>
                  <a:lnTo>
                    <a:pt x="1109" y="3129"/>
                  </a:lnTo>
                  <a:lnTo>
                    <a:pt x="1092" y="3152"/>
                  </a:lnTo>
                  <a:lnTo>
                    <a:pt x="1072" y="3173"/>
                  </a:lnTo>
                  <a:lnTo>
                    <a:pt x="1049" y="3189"/>
                  </a:lnTo>
                  <a:lnTo>
                    <a:pt x="1022" y="3202"/>
                  </a:lnTo>
                  <a:lnTo>
                    <a:pt x="994" y="3210"/>
                  </a:lnTo>
                  <a:lnTo>
                    <a:pt x="963" y="3213"/>
                  </a:lnTo>
                  <a:lnTo>
                    <a:pt x="933" y="3210"/>
                  </a:lnTo>
                  <a:lnTo>
                    <a:pt x="905" y="3202"/>
                  </a:lnTo>
                  <a:lnTo>
                    <a:pt x="879" y="3189"/>
                  </a:lnTo>
                  <a:lnTo>
                    <a:pt x="855" y="3173"/>
                  </a:lnTo>
                  <a:lnTo>
                    <a:pt x="835" y="3152"/>
                  </a:lnTo>
                  <a:lnTo>
                    <a:pt x="818" y="3129"/>
                  </a:lnTo>
                  <a:lnTo>
                    <a:pt x="806" y="3102"/>
                  </a:lnTo>
                  <a:lnTo>
                    <a:pt x="798" y="3073"/>
                  </a:lnTo>
                  <a:lnTo>
                    <a:pt x="795" y="3043"/>
                  </a:lnTo>
                  <a:lnTo>
                    <a:pt x="795" y="2124"/>
                  </a:lnTo>
                  <a:lnTo>
                    <a:pt x="772" y="2084"/>
                  </a:lnTo>
                  <a:lnTo>
                    <a:pt x="754" y="2040"/>
                  </a:lnTo>
                  <a:lnTo>
                    <a:pt x="739" y="1993"/>
                  </a:lnTo>
                  <a:lnTo>
                    <a:pt x="731" y="1945"/>
                  </a:lnTo>
                  <a:lnTo>
                    <a:pt x="728" y="1894"/>
                  </a:lnTo>
                  <a:lnTo>
                    <a:pt x="728" y="1470"/>
                  </a:lnTo>
                  <a:lnTo>
                    <a:pt x="282" y="1881"/>
                  </a:lnTo>
                  <a:lnTo>
                    <a:pt x="261" y="1898"/>
                  </a:lnTo>
                  <a:lnTo>
                    <a:pt x="240" y="1910"/>
                  </a:lnTo>
                  <a:lnTo>
                    <a:pt x="217" y="1918"/>
                  </a:lnTo>
                  <a:lnTo>
                    <a:pt x="192" y="1924"/>
                  </a:lnTo>
                  <a:lnTo>
                    <a:pt x="169" y="1926"/>
                  </a:lnTo>
                  <a:lnTo>
                    <a:pt x="141" y="1924"/>
                  </a:lnTo>
                  <a:lnTo>
                    <a:pt x="114" y="1916"/>
                  </a:lnTo>
                  <a:lnTo>
                    <a:pt x="88" y="1906"/>
                  </a:lnTo>
                  <a:lnTo>
                    <a:pt x="65" y="1890"/>
                  </a:lnTo>
                  <a:lnTo>
                    <a:pt x="43" y="1870"/>
                  </a:lnTo>
                  <a:lnTo>
                    <a:pt x="26" y="1846"/>
                  </a:lnTo>
                  <a:lnTo>
                    <a:pt x="12" y="1818"/>
                  </a:lnTo>
                  <a:lnTo>
                    <a:pt x="3" y="1790"/>
                  </a:lnTo>
                  <a:lnTo>
                    <a:pt x="0" y="1761"/>
                  </a:lnTo>
                  <a:lnTo>
                    <a:pt x="1" y="1733"/>
                  </a:lnTo>
                  <a:lnTo>
                    <a:pt x="7" y="1704"/>
                  </a:lnTo>
                  <a:lnTo>
                    <a:pt x="19" y="1677"/>
                  </a:lnTo>
                  <a:lnTo>
                    <a:pt x="34" y="1652"/>
                  </a:lnTo>
                  <a:lnTo>
                    <a:pt x="54" y="1629"/>
                  </a:lnTo>
                  <a:lnTo>
                    <a:pt x="57" y="1627"/>
                  </a:lnTo>
                  <a:lnTo>
                    <a:pt x="63" y="1622"/>
                  </a:lnTo>
                  <a:lnTo>
                    <a:pt x="73" y="1613"/>
                  </a:lnTo>
                  <a:lnTo>
                    <a:pt x="85" y="1601"/>
                  </a:lnTo>
                  <a:lnTo>
                    <a:pt x="102" y="1586"/>
                  </a:lnTo>
                  <a:lnTo>
                    <a:pt x="121" y="1568"/>
                  </a:lnTo>
                  <a:lnTo>
                    <a:pt x="144" y="1547"/>
                  </a:lnTo>
                  <a:lnTo>
                    <a:pt x="169" y="1524"/>
                  </a:lnTo>
                  <a:lnTo>
                    <a:pt x="195" y="1499"/>
                  </a:lnTo>
                  <a:lnTo>
                    <a:pt x="224" y="1472"/>
                  </a:lnTo>
                  <a:lnTo>
                    <a:pt x="255" y="1444"/>
                  </a:lnTo>
                  <a:lnTo>
                    <a:pt x="288" y="1414"/>
                  </a:lnTo>
                  <a:lnTo>
                    <a:pt x="322" y="1383"/>
                  </a:lnTo>
                  <a:lnTo>
                    <a:pt x="357" y="1350"/>
                  </a:lnTo>
                  <a:lnTo>
                    <a:pt x="393" y="1317"/>
                  </a:lnTo>
                  <a:lnTo>
                    <a:pt x="430" y="1283"/>
                  </a:lnTo>
                  <a:lnTo>
                    <a:pt x="467" y="1250"/>
                  </a:lnTo>
                  <a:lnTo>
                    <a:pt x="504" y="1214"/>
                  </a:lnTo>
                  <a:lnTo>
                    <a:pt x="542" y="1181"/>
                  </a:lnTo>
                  <a:lnTo>
                    <a:pt x="579" y="1147"/>
                  </a:lnTo>
                  <a:lnTo>
                    <a:pt x="616" y="1112"/>
                  </a:lnTo>
                  <a:lnTo>
                    <a:pt x="652" y="1080"/>
                  </a:lnTo>
                  <a:lnTo>
                    <a:pt x="687" y="1048"/>
                  </a:lnTo>
                  <a:lnTo>
                    <a:pt x="721" y="1017"/>
                  </a:lnTo>
                  <a:lnTo>
                    <a:pt x="754" y="988"/>
                  </a:lnTo>
                  <a:lnTo>
                    <a:pt x="785" y="959"/>
                  </a:lnTo>
                  <a:lnTo>
                    <a:pt x="814" y="933"/>
                  </a:lnTo>
                  <a:lnTo>
                    <a:pt x="842" y="910"/>
                  </a:lnTo>
                  <a:lnTo>
                    <a:pt x="867" y="887"/>
                  </a:lnTo>
                  <a:lnTo>
                    <a:pt x="889" y="868"/>
                  </a:lnTo>
                  <a:lnTo>
                    <a:pt x="909" y="850"/>
                  </a:lnTo>
                  <a:lnTo>
                    <a:pt x="926" y="837"/>
                  </a:lnTo>
                  <a:lnTo>
                    <a:pt x="940" y="825"/>
                  </a:lnTo>
                  <a:lnTo>
                    <a:pt x="950" y="818"/>
                  </a:lnTo>
                  <a:lnTo>
                    <a:pt x="956" y="814"/>
                  </a:lnTo>
                  <a:lnTo>
                    <a:pt x="916" y="790"/>
                  </a:lnTo>
                  <a:lnTo>
                    <a:pt x="878" y="763"/>
                  </a:lnTo>
                  <a:lnTo>
                    <a:pt x="844" y="732"/>
                  </a:lnTo>
                  <a:lnTo>
                    <a:pt x="813" y="696"/>
                  </a:lnTo>
                  <a:lnTo>
                    <a:pt x="786" y="659"/>
                  </a:lnTo>
                  <a:lnTo>
                    <a:pt x="764" y="617"/>
                  </a:lnTo>
                  <a:lnTo>
                    <a:pt x="745" y="574"/>
                  </a:lnTo>
                  <a:lnTo>
                    <a:pt x="732" y="528"/>
                  </a:lnTo>
                  <a:lnTo>
                    <a:pt x="723" y="480"/>
                  </a:lnTo>
                  <a:lnTo>
                    <a:pt x="721" y="430"/>
                  </a:lnTo>
                  <a:lnTo>
                    <a:pt x="723" y="379"/>
                  </a:lnTo>
                  <a:lnTo>
                    <a:pt x="732" y="331"/>
                  </a:lnTo>
                  <a:lnTo>
                    <a:pt x="745" y="284"/>
                  </a:lnTo>
                  <a:lnTo>
                    <a:pt x="764" y="240"/>
                  </a:lnTo>
                  <a:lnTo>
                    <a:pt x="786" y="199"/>
                  </a:lnTo>
                  <a:lnTo>
                    <a:pt x="814" y="161"/>
                  </a:lnTo>
                  <a:lnTo>
                    <a:pt x="845" y="125"/>
                  </a:lnTo>
                  <a:lnTo>
                    <a:pt x="880" y="94"/>
                  </a:lnTo>
                  <a:lnTo>
                    <a:pt x="918" y="66"/>
                  </a:lnTo>
                  <a:lnTo>
                    <a:pt x="959" y="43"/>
                  </a:lnTo>
                  <a:lnTo>
                    <a:pt x="1002" y="24"/>
                  </a:lnTo>
                  <a:lnTo>
                    <a:pt x="1049" y="11"/>
                  </a:lnTo>
                  <a:lnTo>
                    <a:pt x="1096" y="2"/>
                  </a:lnTo>
                  <a:lnTo>
                    <a:pt x="11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reeform 73">
              <a:extLst>
                <a:ext uri="{FF2B5EF4-FFF2-40B4-BE49-F238E27FC236}">
                  <a16:creationId xmlns:a16="http://schemas.microsoft.com/office/drawing/2014/main" id="{3ACCE31D-091B-4D76-872A-3BC946DC1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284" y="2807879"/>
              <a:ext cx="374651" cy="482599"/>
            </a:xfrm>
            <a:custGeom>
              <a:avLst/>
              <a:gdLst>
                <a:gd name="connsiteX0" fmla="*/ 54569 w 374650"/>
                <a:gd name="connsiteY0" fmla="*/ 90488 h 482600"/>
                <a:gd name="connsiteX1" fmla="*/ 60761 w 374650"/>
                <a:gd name="connsiteY1" fmla="*/ 90633 h 482600"/>
                <a:gd name="connsiteX2" fmla="*/ 120945 w 374650"/>
                <a:gd name="connsiteY2" fmla="*/ 90488 h 482600"/>
                <a:gd name="connsiteX3" fmla="*/ 127281 w 374650"/>
                <a:gd name="connsiteY3" fmla="*/ 90777 h 482600"/>
                <a:gd name="connsiteX4" fmla="*/ 133040 w 374650"/>
                <a:gd name="connsiteY4" fmla="*/ 91501 h 482600"/>
                <a:gd name="connsiteX5" fmla="*/ 138223 w 374650"/>
                <a:gd name="connsiteY5" fmla="*/ 92658 h 482600"/>
                <a:gd name="connsiteX6" fmla="*/ 142831 w 374650"/>
                <a:gd name="connsiteY6" fmla="*/ 94249 h 482600"/>
                <a:gd name="connsiteX7" fmla="*/ 146862 w 374650"/>
                <a:gd name="connsiteY7" fmla="*/ 96129 h 482600"/>
                <a:gd name="connsiteX8" fmla="*/ 150462 w 374650"/>
                <a:gd name="connsiteY8" fmla="*/ 98154 h 482600"/>
                <a:gd name="connsiteX9" fmla="*/ 153630 w 374650"/>
                <a:gd name="connsiteY9" fmla="*/ 100179 h 482600"/>
                <a:gd name="connsiteX10" fmla="*/ 156509 w 374650"/>
                <a:gd name="connsiteY10" fmla="*/ 102638 h 482600"/>
                <a:gd name="connsiteX11" fmla="*/ 158813 w 374650"/>
                <a:gd name="connsiteY11" fmla="*/ 104952 h 482600"/>
                <a:gd name="connsiteX12" fmla="*/ 160829 w 374650"/>
                <a:gd name="connsiteY12" fmla="*/ 107122 h 482600"/>
                <a:gd name="connsiteX13" fmla="*/ 162269 w 374650"/>
                <a:gd name="connsiteY13" fmla="*/ 109291 h 482600"/>
                <a:gd name="connsiteX14" fmla="*/ 163564 w 374650"/>
                <a:gd name="connsiteY14" fmla="*/ 111171 h 482600"/>
                <a:gd name="connsiteX15" fmla="*/ 164428 w 374650"/>
                <a:gd name="connsiteY15" fmla="*/ 112907 h 482600"/>
                <a:gd name="connsiteX16" fmla="*/ 165148 w 374650"/>
                <a:gd name="connsiteY16" fmla="*/ 114354 h 482600"/>
                <a:gd name="connsiteX17" fmla="*/ 165292 w 374650"/>
                <a:gd name="connsiteY17" fmla="*/ 114787 h 482600"/>
                <a:gd name="connsiteX18" fmla="*/ 165724 w 374650"/>
                <a:gd name="connsiteY18" fmla="*/ 116089 h 482600"/>
                <a:gd name="connsiteX19" fmla="*/ 166300 w 374650"/>
                <a:gd name="connsiteY19" fmla="*/ 118259 h 482600"/>
                <a:gd name="connsiteX20" fmla="*/ 167164 w 374650"/>
                <a:gd name="connsiteY20" fmla="*/ 121007 h 482600"/>
                <a:gd name="connsiteX21" fmla="*/ 168172 w 374650"/>
                <a:gd name="connsiteY21" fmla="*/ 124189 h 482600"/>
                <a:gd name="connsiteX22" fmla="*/ 169468 w 374650"/>
                <a:gd name="connsiteY22" fmla="*/ 128239 h 482600"/>
                <a:gd name="connsiteX23" fmla="*/ 170764 w 374650"/>
                <a:gd name="connsiteY23" fmla="*/ 132578 h 482600"/>
                <a:gd name="connsiteX24" fmla="*/ 172059 w 374650"/>
                <a:gd name="connsiteY24" fmla="*/ 137351 h 482600"/>
                <a:gd name="connsiteX25" fmla="*/ 173499 w 374650"/>
                <a:gd name="connsiteY25" fmla="*/ 142124 h 482600"/>
                <a:gd name="connsiteX26" fmla="*/ 174939 w 374650"/>
                <a:gd name="connsiteY26" fmla="*/ 147331 h 482600"/>
                <a:gd name="connsiteX27" fmla="*/ 176235 w 374650"/>
                <a:gd name="connsiteY27" fmla="*/ 152538 h 482600"/>
                <a:gd name="connsiteX28" fmla="*/ 177675 w 374650"/>
                <a:gd name="connsiteY28" fmla="*/ 157890 h 482600"/>
                <a:gd name="connsiteX29" fmla="*/ 178971 w 374650"/>
                <a:gd name="connsiteY29" fmla="*/ 163097 h 482600"/>
                <a:gd name="connsiteX30" fmla="*/ 180122 w 374650"/>
                <a:gd name="connsiteY30" fmla="*/ 168304 h 482600"/>
                <a:gd name="connsiteX31" fmla="*/ 180986 w 374650"/>
                <a:gd name="connsiteY31" fmla="*/ 173077 h 482600"/>
                <a:gd name="connsiteX32" fmla="*/ 181706 w 374650"/>
                <a:gd name="connsiteY32" fmla="*/ 177850 h 482600"/>
                <a:gd name="connsiteX33" fmla="*/ 182282 w 374650"/>
                <a:gd name="connsiteY33" fmla="*/ 181900 h 482600"/>
                <a:gd name="connsiteX34" fmla="*/ 182426 w 374650"/>
                <a:gd name="connsiteY34" fmla="*/ 185661 h 482600"/>
                <a:gd name="connsiteX35" fmla="*/ 182426 w 374650"/>
                <a:gd name="connsiteY35" fmla="*/ 188987 h 482600"/>
                <a:gd name="connsiteX36" fmla="*/ 182138 w 374650"/>
                <a:gd name="connsiteY36" fmla="*/ 191591 h 482600"/>
                <a:gd name="connsiteX37" fmla="*/ 180986 w 374650"/>
                <a:gd name="connsiteY37" fmla="*/ 194483 h 482600"/>
                <a:gd name="connsiteX38" fmla="*/ 179115 w 374650"/>
                <a:gd name="connsiteY38" fmla="*/ 197376 h 482600"/>
                <a:gd name="connsiteX39" fmla="*/ 176667 w 374650"/>
                <a:gd name="connsiteY39" fmla="*/ 200269 h 482600"/>
                <a:gd name="connsiteX40" fmla="*/ 173355 w 374650"/>
                <a:gd name="connsiteY40" fmla="*/ 203451 h 482600"/>
                <a:gd name="connsiteX41" fmla="*/ 169612 w 374650"/>
                <a:gd name="connsiteY41" fmla="*/ 206489 h 482600"/>
                <a:gd name="connsiteX42" fmla="*/ 165436 w 374650"/>
                <a:gd name="connsiteY42" fmla="*/ 209381 h 482600"/>
                <a:gd name="connsiteX43" fmla="*/ 160829 w 374650"/>
                <a:gd name="connsiteY43" fmla="*/ 212419 h 482600"/>
                <a:gd name="connsiteX44" fmla="*/ 155933 w 374650"/>
                <a:gd name="connsiteY44" fmla="*/ 215311 h 482600"/>
                <a:gd name="connsiteX45" fmla="*/ 150894 w 374650"/>
                <a:gd name="connsiteY45" fmla="*/ 217915 h 482600"/>
                <a:gd name="connsiteX46" fmla="*/ 185738 w 374650"/>
                <a:gd name="connsiteY46" fmla="*/ 331746 h 482600"/>
                <a:gd name="connsiteX47" fmla="*/ 128433 w 374650"/>
                <a:gd name="connsiteY47" fmla="*/ 331601 h 482600"/>
                <a:gd name="connsiteX48" fmla="*/ 128289 w 374650"/>
                <a:gd name="connsiteY48" fmla="*/ 466694 h 482600"/>
                <a:gd name="connsiteX49" fmla="*/ 127569 w 374650"/>
                <a:gd name="connsiteY49" fmla="*/ 470310 h 482600"/>
                <a:gd name="connsiteX50" fmla="*/ 126561 w 374650"/>
                <a:gd name="connsiteY50" fmla="*/ 473492 h 482600"/>
                <a:gd name="connsiteX51" fmla="*/ 124689 w 374650"/>
                <a:gd name="connsiteY51" fmla="*/ 475806 h 482600"/>
                <a:gd name="connsiteX52" fmla="*/ 122673 w 374650"/>
                <a:gd name="connsiteY52" fmla="*/ 477831 h 482600"/>
                <a:gd name="connsiteX53" fmla="*/ 120226 w 374650"/>
                <a:gd name="connsiteY53" fmla="*/ 479277 h 482600"/>
                <a:gd name="connsiteX54" fmla="*/ 117346 w 374650"/>
                <a:gd name="connsiteY54" fmla="*/ 480435 h 482600"/>
                <a:gd name="connsiteX55" fmla="*/ 114322 w 374650"/>
                <a:gd name="connsiteY55" fmla="*/ 480869 h 482600"/>
                <a:gd name="connsiteX56" fmla="*/ 111011 w 374650"/>
                <a:gd name="connsiteY56" fmla="*/ 481013 h 482600"/>
                <a:gd name="connsiteX57" fmla="*/ 107699 w 374650"/>
                <a:gd name="connsiteY57" fmla="*/ 480869 h 482600"/>
                <a:gd name="connsiteX58" fmla="*/ 104675 w 374650"/>
                <a:gd name="connsiteY58" fmla="*/ 480435 h 482600"/>
                <a:gd name="connsiteX59" fmla="*/ 101940 w 374650"/>
                <a:gd name="connsiteY59" fmla="*/ 479422 h 482600"/>
                <a:gd name="connsiteX60" fmla="*/ 99492 w 374650"/>
                <a:gd name="connsiteY60" fmla="*/ 477831 h 482600"/>
                <a:gd name="connsiteX61" fmla="*/ 97332 w 374650"/>
                <a:gd name="connsiteY61" fmla="*/ 475951 h 482600"/>
                <a:gd name="connsiteX62" fmla="*/ 95604 w 374650"/>
                <a:gd name="connsiteY62" fmla="*/ 473637 h 482600"/>
                <a:gd name="connsiteX63" fmla="*/ 94597 w 374650"/>
                <a:gd name="connsiteY63" fmla="*/ 470599 h 482600"/>
                <a:gd name="connsiteX64" fmla="*/ 93877 w 374650"/>
                <a:gd name="connsiteY64" fmla="*/ 467128 h 482600"/>
                <a:gd name="connsiteX65" fmla="*/ 88261 w 374650"/>
                <a:gd name="connsiteY65" fmla="*/ 467128 h 482600"/>
                <a:gd name="connsiteX66" fmla="*/ 87541 w 374650"/>
                <a:gd name="connsiteY66" fmla="*/ 470455 h 482600"/>
                <a:gd name="connsiteX67" fmla="*/ 86534 w 374650"/>
                <a:gd name="connsiteY67" fmla="*/ 473492 h 482600"/>
                <a:gd name="connsiteX68" fmla="*/ 84806 w 374650"/>
                <a:gd name="connsiteY68" fmla="*/ 475951 h 482600"/>
                <a:gd name="connsiteX69" fmla="*/ 82646 w 374650"/>
                <a:gd name="connsiteY69" fmla="*/ 477831 h 482600"/>
                <a:gd name="connsiteX70" fmla="*/ 80198 w 374650"/>
                <a:gd name="connsiteY70" fmla="*/ 479277 h 482600"/>
                <a:gd name="connsiteX71" fmla="*/ 77319 w 374650"/>
                <a:gd name="connsiteY71" fmla="*/ 480290 h 482600"/>
                <a:gd name="connsiteX72" fmla="*/ 74295 w 374650"/>
                <a:gd name="connsiteY72" fmla="*/ 480724 h 482600"/>
                <a:gd name="connsiteX73" fmla="*/ 71127 w 374650"/>
                <a:gd name="connsiteY73" fmla="*/ 480869 h 482600"/>
                <a:gd name="connsiteX74" fmla="*/ 67816 w 374650"/>
                <a:gd name="connsiteY74" fmla="*/ 480724 h 482600"/>
                <a:gd name="connsiteX75" fmla="*/ 64792 w 374650"/>
                <a:gd name="connsiteY75" fmla="*/ 480145 h 482600"/>
                <a:gd name="connsiteX76" fmla="*/ 61912 w 374650"/>
                <a:gd name="connsiteY76" fmla="*/ 479133 h 482600"/>
                <a:gd name="connsiteX77" fmla="*/ 59465 w 374650"/>
                <a:gd name="connsiteY77" fmla="*/ 477686 h 482600"/>
                <a:gd name="connsiteX78" fmla="*/ 57449 w 374650"/>
                <a:gd name="connsiteY78" fmla="*/ 475662 h 482600"/>
                <a:gd name="connsiteX79" fmla="*/ 55721 w 374650"/>
                <a:gd name="connsiteY79" fmla="*/ 473347 h 482600"/>
                <a:gd name="connsiteX80" fmla="*/ 54569 w 374650"/>
                <a:gd name="connsiteY80" fmla="*/ 470310 h 482600"/>
                <a:gd name="connsiteX81" fmla="*/ 53849 w 374650"/>
                <a:gd name="connsiteY81" fmla="*/ 466694 h 482600"/>
                <a:gd name="connsiteX82" fmla="*/ 53705 w 374650"/>
                <a:gd name="connsiteY82" fmla="*/ 331601 h 482600"/>
                <a:gd name="connsiteX83" fmla="*/ 0 w 374650"/>
                <a:gd name="connsiteY83" fmla="*/ 331746 h 482600"/>
                <a:gd name="connsiteX84" fmla="*/ 36715 w 374650"/>
                <a:gd name="connsiteY84" fmla="*/ 220518 h 482600"/>
                <a:gd name="connsiteX85" fmla="*/ 30812 w 374650"/>
                <a:gd name="connsiteY85" fmla="*/ 217626 h 482600"/>
                <a:gd name="connsiteX86" fmla="*/ 25341 w 374650"/>
                <a:gd name="connsiteY86" fmla="*/ 214444 h 482600"/>
                <a:gd name="connsiteX87" fmla="*/ 19869 w 374650"/>
                <a:gd name="connsiteY87" fmla="*/ 211262 h 482600"/>
                <a:gd name="connsiteX88" fmla="*/ 14974 w 374650"/>
                <a:gd name="connsiteY88" fmla="*/ 208080 h 482600"/>
                <a:gd name="connsiteX89" fmla="*/ 10654 w 374650"/>
                <a:gd name="connsiteY89" fmla="*/ 204753 h 482600"/>
                <a:gd name="connsiteX90" fmla="*/ 6767 w 374650"/>
                <a:gd name="connsiteY90" fmla="*/ 201282 h 482600"/>
                <a:gd name="connsiteX91" fmla="*/ 3743 w 374650"/>
                <a:gd name="connsiteY91" fmla="*/ 197955 h 482600"/>
                <a:gd name="connsiteX92" fmla="*/ 1584 w 374650"/>
                <a:gd name="connsiteY92" fmla="*/ 194628 h 482600"/>
                <a:gd name="connsiteX93" fmla="*/ 288 w 374650"/>
                <a:gd name="connsiteY93" fmla="*/ 191591 h 482600"/>
                <a:gd name="connsiteX94" fmla="*/ 0 w 374650"/>
                <a:gd name="connsiteY94" fmla="*/ 189132 h 482600"/>
                <a:gd name="connsiteX95" fmla="*/ 0 w 374650"/>
                <a:gd name="connsiteY95" fmla="*/ 186094 h 482600"/>
                <a:gd name="connsiteX96" fmla="*/ 288 w 374650"/>
                <a:gd name="connsiteY96" fmla="*/ 182478 h 482600"/>
                <a:gd name="connsiteX97" fmla="*/ 720 w 374650"/>
                <a:gd name="connsiteY97" fmla="*/ 178139 h 482600"/>
                <a:gd name="connsiteX98" fmla="*/ 1584 w 374650"/>
                <a:gd name="connsiteY98" fmla="*/ 173655 h 482600"/>
                <a:gd name="connsiteX99" fmla="*/ 2591 w 374650"/>
                <a:gd name="connsiteY99" fmla="*/ 168882 h 482600"/>
                <a:gd name="connsiteX100" fmla="*/ 3599 w 374650"/>
                <a:gd name="connsiteY100" fmla="*/ 163675 h 482600"/>
                <a:gd name="connsiteX101" fmla="*/ 4751 w 374650"/>
                <a:gd name="connsiteY101" fmla="*/ 158468 h 482600"/>
                <a:gd name="connsiteX102" fmla="*/ 6191 w 374650"/>
                <a:gd name="connsiteY102" fmla="*/ 153406 h 482600"/>
                <a:gd name="connsiteX103" fmla="*/ 7487 w 374650"/>
                <a:gd name="connsiteY103" fmla="*/ 148054 h 482600"/>
                <a:gd name="connsiteX104" fmla="*/ 8783 w 374650"/>
                <a:gd name="connsiteY104" fmla="*/ 142847 h 482600"/>
                <a:gd name="connsiteX105" fmla="*/ 10223 w 374650"/>
                <a:gd name="connsiteY105" fmla="*/ 137930 h 482600"/>
                <a:gd name="connsiteX106" fmla="*/ 11518 w 374650"/>
                <a:gd name="connsiteY106" fmla="*/ 133157 h 482600"/>
                <a:gd name="connsiteX107" fmla="*/ 12814 w 374650"/>
                <a:gd name="connsiteY107" fmla="*/ 128817 h 482600"/>
                <a:gd name="connsiteX108" fmla="*/ 14110 w 374650"/>
                <a:gd name="connsiteY108" fmla="*/ 125057 h 482600"/>
                <a:gd name="connsiteX109" fmla="*/ 14974 w 374650"/>
                <a:gd name="connsiteY109" fmla="*/ 121585 h 482600"/>
                <a:gd name="connsiteX110" fmla="*/ 15982 w 374650"/>
                <a:gd name="connsiteY110" fmla="*/ 118693 h 482600"/>
                <a:gd name="connsiteX111" fmla="*/ 16558 w 374650"/>
                <a:gd name="connsiteY111" fmla="*/ 116668 h 482600"/>
                <a:gd name="connsiteX112" fmla="*/ 16990 w 374650"/>
                <a:gd name="connsiteY112" fmla="*/ 115511 h 482600"/>
                <a:gd name="connsiteX113" fmla="*/ 17134 w 374650"/>
                <a:gd name="connsiteY113" fmla="*/ 114932 h 482600"/>
                <a:gd name="connsiteX114" fmla="*/ 17854 w 374650"/>
                <a:gd name="connsiteY114" fmla="*/ 112907 h 482600"/>
                <a:gd name="connsiteX115" fmla="*/ 18862 w 374650"/>
                <a:gd name="connsiteY115" fmla="*/ 110738 h 482600"/>
                <a:gd name="connsiteX116" fmla="*/ 20013 w 374650"/>
                <a:gd name="connsiteY116" fmla="*/ 108423 h 482600"/>
                <a:gd name="connsiteX117" fmla="*/ 21597 w 374650"/>
                <a:gd name="connsiteY117" fmla="*/ 105820 h 482600"/>
                <a:gd name="connsiteX118" fmla="*/ 23757 w 374650"/>
                <a:gd name="connsiteY118" fmla="*/ 103506 h 482600"/>
                <a:gd name="connsiteX119" fmla="*/ 25917 w 374650"/>
                <a:gd name="connsiteY119" fmla="*/ 101191 h 482600"/>
                <a:gd name="connsiteX120" fmla="*/ 28796 w 374650"/>
                <a:gd name="connsiteY120" fmla="*/ 98733 h 482600"/>
                <a:gd name="connsiteX121" fmla="*/ 31964 w 374650"/>
                <a:gd name="connsiteY121" fmla="*/ 96708 h 482600"/>
                <a:gd name="connsiteX122" fmla="*/ 35420 w 374650"/>
                <a:gd name="connsiteY122" fmla="*/ 94683 h 482600"/>
                <a:gd name="connsiteX123" fmla="*/ 39595 w 374650"/>
                <a:gd name="connsiteY123" fmla="*/ 93092 h 482600"/>
                <a:gd name="connsiteX124" fmla="*/ 43915 w 374650"/>
                <a:gd name="connsiteY124" fmla="*/ 91935 h 482600"/>
                <a:gd name="connsiteX125" fmla="*/ 48954 w 374650"/>
                <a:gd name="connsiteY125" fmla="*/ 90922 h 482600"/>
                <a:gd name="connsiteX126" fmla="*/ 243517 w 374650"/>
                <a:gd name="connsiteY126" fmla="*/ 88900 h 482600"/>
                <a:gd name="connsiteX127" fmla="*/ 327838 w 374650"/>
                <a:gd name="connsiteY127" fmla="*/ 88900 h 482600"/>
                <a:gd name="connsiteX128" fmla="*/ 334235 w 374650"/>
                <a:gd name="connsiteY128" fmla="*/ 89189 h 482600"/>
                <a:gd name="connsiteX129" fmla="*/ 339759 w 374650"/>
                <a:gd name="connsiteY129" fmla="*/ 90057 h 482600"/>
                <a:gd name="connsiteX130" fmla="*/ 344993 w 374650"/>
                <a:gd name="connsiteY130" fmla="*/ 91358 h 482600"/>
                <a:gd name="connsiteX131" fmla="*/ 349645 w 374650"/>
                <a:gd name="connsiteY131" fmla="*/ 92804 h 482600"/>
                <a:gd name="connsiteX132" fmla="*/ 353715 w 374650"/>
                <a:gd name="connsiteY132" fmla="*/ 94973 h 482600"/>
                <a:gd name="connsiteX133" fmla="*/ 357350 w 374650"/>
                <a:gd name="connsiteY133" fmla="*/ 97286 h 482600"/>
                <a:gd name="connsiteX134" fmla="*/ 360548 w 374650"/>
                <a:gd name="connsiteY134" fmla="*/ 99744 h 482600"/>
                <a:gd name="connsiteX135" fmla="*/ 363311 w 374650"/>
                <a:gd name="connsiteY135" fmla="*/ 102636 h 482600"/>
                <a:gd name="connsiteX136" fmla="*/ 365491 w 374650"/>
                <a:gd name="connsiteY136" fmla="*/ 105527 h 482600"/>
                <a:gd name="connsiteX137" fmla="*/ 367527 w 374650"/>
                <a:gd name="connsiteY137" fmla="*/ 108563 h 482600"/>
                <a:gd name="connsiteX138" fmla="*/ 369126 w 374650"/>
                <a:gd name="connsiteY138" fmla="*/ 111744 h 482600"/>
                <a:gd name="connsiteX139" fmla="*/ 370580 w 374650"/>
                <a:gd name="connsiteY139" fmla="*/ 114636 h 482600"/>
                <a:gd name="connsiteX140" fmla="*/ 371597 w 374650"/>
                <a:gd name="connsiteY140" fmla="*/ 117817 h 482600"/>
                <a:gd name="connsiteX141" fmla="*/ 372470 w 374650"/>
                <a:gd name="connsiteY141" fmla="*/ 120708 h 482600"/>
                <a:gd name="connsiteX142" fmla="*/ 373196 w 374650"/>
                <a:gd name="connsiteY142" fmla="*/ 123456 h 482600"/>
                <a:gd name="connsiteX143" fmla="*/ 373487 w 374650"/>
                <a:gd name="connsiteY143" fmla="*/ 126058 h 482600"/>
                <a:gd name="connsiteX144" fmla="*/ 373778 w 374650"/>
                <a:gd name="connsiteY144" fmla="*/ 128371 h 482600"/>
                <a:gd name="connsiteX145" fmla="*/ 373923 w 374650"/>
                <a:gd name="connsiteY145" fmla="*/ 130395 h 482600"/>
                <a:gd name="connsiteX146" fmla="*/ 374069 w 374650"/>
                <a:gd name="connsiteY146" fmla="*/ 131986 h 482600"/>
                <a:gd name="connsiteX147" fmla="*/ 374069 w 374650"/>
                <a:gd name="connsiteY147" fmla="*/ 133287 h 482600"/>
                <a:gd name="connsiteX148" fmla="*/ 374069 w 374650"/>
                <a:gd name="connsiteY148" fmla="*/ 134010 h 482600"/>
                <a:gd name="connsiteX149" fmla="*/ 374069 w 374650"/>
                <a:gd name="connsiteY149" fmla="*/ 134299 h 482600"/>
                <a:gd name="connsiteX150" fmla="*/ 374650 w 374650"/>
                <a:gd name="connsiteY150" fmla="*/ 262978 h 482600"/>
                <a:gd name="connsiteX151" fmla="*/ 373778 w 374650"/>
                <a:gd name="connsiteY151" fmla="*/ 266159 h 482600"/>
                <a:gd name="connsiteX152" fmla="*/ 372470 w 374650"/>
                <a:gd name="connsiteY152" fmla="*/ 269051 h 482600"/>
                <a:gd name="connsiteX153" fmla="*/ 370580 w 374650"/>
                <a:gd name="connsiteY153" fmla="*/ 271798 h 482600"/>
                <a:gd name="connsiteX154" fmla="*/ 368108 w 374650"/>
                <a:gd name="connsiteY154" fmla="*/ 274400 h 482600"/>
                <a:gd name="connsiteX155" fmla="*/ 365201 w 374650"/>
                <a:gd name="connsiteY155" fmla="*/ 276280 h 482600"/>
                <a:gd name="connsiteX156" fmla="*/ 361857 w 374650"/>
                <a:gd name="connsiteY156" fmla="*/ 277437 h 482600"/>
                <a:gd name="connsiteX157" fmla="*/ 358368 w 374650"/>
                <a:gd name="connsiteY157" fmla="*/ 278015 h 482600"/>
                <a:gd name="connsiteX158" fmla="*/ 354733 w 374650"/>
                <a:gd name="connsiteY158" fmla="*/ 277437 h 482600"/>
                <a:gd name="connsiteX159" fmla="*/ 351389 w 374650"/>
                <a:gd name="connsiteY159" fmla="*/ 276280 h 482600"/>
                <a:gd name="connsiteX160" fmla="*/ 348627 w 374650"/>
                <a:gd name="connsiteY160" fmla="*/ 274400 h 482600"/>
                <a:gd name="connsiteX161" fmla="*/ 346156 w 374650"/>
                <a:gd name="connsiteY161" fmla="*/ 271798 h 482600"/>
                <a:gd name="connsiteX162" fmla="*/ 344266 w 374650"/>
                <a:gd name="connsiteY162" fmla="*/ 269195 h 482600"/>
                <a:gd name="connsiteX163" fmla="*/ 343103 w 374650"/>
                <a:gd name="connsiteY163" fmla="*/ 266159 h 482600"/>
                <a:gd name="connsiteX164" fmla="*/ 342812 w 374650"/>
                <a:gd name="connsiteY164" fmla="*/ 263123 h 482600"/>
                <a:gd name="connsiteX165" fmla="*/ 327838 w 374650"/>
                <a:gd name="connsiteY165" fmla="*/ 468431 h 482600"/>
                <a:gd name="connsiteX166" fmla="*/ 326966 w 374650"/>
                <a:gd name="connsiteY166" fmla="*/ 472046 h 482600"/>
                <a:gd name="connsiteX167" fmla="*/ 325802 w 374650"/>
                <a:gd name="connsiteY167" fmla="*/ 474937 h 482600"/>
                <a:gd name="connsiteX168" fmla="*/ 324058 w 374650"/>
                <a:gd name="connsiteY168" fmla="*/ 477540 h 482600"/>
                <a:gd name="connsiteX169" fmla="*/ 321877 w 374650"/>
                <a:gd name="connsiteY169" fmla="*/ 479419 h 482600"/>
                <a:gd name="connsiteX170" fmla="*/ 319406 w 374650"/>
                <a:gd name="connsiteY170" fmla="*/ 480721 h 482600"/>
                <a:gd name="connsiteX171" fmla="*/ 316498 w 374650"/>
                <a:gd name="connsiteY171" fmla="*/ 481877 h 482600"/>
                <a:gd name="connsiteX172" fmla="*/ 313300 w 374650"/>
                <a:gd name="connsiteY172" fmla="*/ 482456 h 482600"/>
                <a:gd name="connsiteX173" fmla="*/ 309956 w 374650"/>
                <a:gd name="connsiteY173" fmla="*/ 482600 h 482600"/>
                <a:gd name="connsiteX174" fmla="*/ 306612 w 374650"/>
                <a:gd name="connsiteY174" fmla="*/ 482456 h 482600"/>
                <a:gd name="connsiteX175" fmla="*/ 303414 w 374650"/>
                <a:gd name="connsiteY175" fmla="*/ 481877 h 482600"/>
                <a:gd name="connsiteX176" fmla="*/ 300506 w 374650"/>
                <a:gd name="connsiteY176" fmla="*/ 480721 h 482600"/>
                <a:gd name="connsiteX177" fmla="*/ 298180 w 374650"/>
                <a:gd name="connsiteY177" fmla="*/ 479419 h 482600"/>
                <a:gd name="connsiteX178" fmla="*/ 295854 w 374650"/>
                <a:gd name="connsiteY178" fmla="*/ 477540 h 482600"/>
                <a:gd name="connsiteX179" fmla="*/ 294110 w 374650"/>
                <a:gd name="connsiteY179" fmla="*/ 474937 h 482600"/>
                <a:gd name="connsiteX180" fmla="*/ 292801 w 374650"/>
                <a:gd name="connsiteY180" fmla="*/ 472046 h 482600"/>
                <a:gd name="connsiteX181" fmla="*/ 292220 w 374650"/>
                <a:gd name="connsiteY181" fmla="*/ 468431 h 482600"/>
                <a:gd name="connsiteX182" fmla="*/ 279135 w 374650"/>
                <a:gd name="connsiteY182" fmla="*/ 468431 h 482600"/>
                <a:gd name="connsiteX183" fmla="*/ 278554 w 374650"/>
                <a:gd name="connsiteY183" fmla="*/ 472046 h 482600"/>
                <a:gd name="connsiteX184" fmla="*/ 277246 w 374650"/>
                <a:gd name="connsiteY184" fmla="*/ 474937 h 482600"/>
                <a:gd name="connsiteX185" fmla="*/ 275501 w 374650"/>
                <a:gd name="connsiteY185" fmla="*/ 477540 h 482600"/>
                <a:gd name="connsiteX186" fmla="*/ 273320 w 374650"/>
                <a:gd name="connsiteY186" fmla="*/ 479419 h 482600"/>
                <a:gd name="connsiteX187" fmla="*/ 270849 w 374650"/>
                <a:gd name="connsiteY187" fmla="*/ 480721 h 482600"/>
                <a:gd name="connsiteX188" fmla="*/ 267941 w 374650"/>
                <a:gd name="connsiteY188" fmla="*/ 481877 h 482600"/>
                <a:gd name="connsiteX189" fmla="*/ 264743 w 374650"/>
                <a:gd name="connsiteY189" fmla="*/ 482456 h 482600"/>
                <a:gd name="connsiteX190" fmla="*/ 261399 w 374650"/>
                <a:gd name="connsiteY190" fmla="*/ 482600 h 482600"/>
                <a:gd name="connsiteX191" fmla="*/ 258055 w 374650"/>
                <a:gd name="connsiteY191" fmla="*/ 482456 h 482600"/>
                <a:gd name="connsiteX192" fmla="*/ 254857 w 374650"/>
                <a:gd name="connsiteY192" fmla="*/ 481877 h 482600"/>
                <a:gd name="connsiteX193" fmla="*/ 251949 w 374650"/>
                <a:gd name="connsiteY193" fmla="*/ 480721 h 482600"/>
                <a:gd name="connsiteX194" fmla="*/ 249478 w 374650"/>
                <a:gd name="connsiteY194" fmla="*/ 479419 h 482600"/>
                <a:gd name="connsiteX195" fmla="*/ 247297 w 374650"/>
                <a:gd name="connsiteY195" fmla="*/ 477540 h 482600"/>
                <a:gd name="connsiteX196" fmla="*/ 245553 w 374650"/>
                <a:gd name="connsiteY196" fmla="*/ 474937 h 482600"/>
                <a:gd name="connsiteX197" fmla="*/ 244389 w 374650"/>
                <a:gd name="connsiteY197" fmla="*/ 472046 h 482600"/>
                <a:gd name="connsiteX198" fmla="*/ 243662 w 374650"/>
                <a:gd name="connsiteY198" fmla="*/ 468431 h 482600"/>
                <a:gd name="connsiteX199" fmla="*/ 228979 w 374650"/>
                <a:gd name="connsiteY199" fmla="*/ 263267 h 482600"/>
                <a:gd name="connsiteX200" fmla="*/ 228397 w 374650"/>
                <a:gd name="connsiteY200" fmla="*/ 266304 h 482600"/>
                <a:gd name="connsiteX201" fmla="*/ 227089 w 374650"/>
                <a:gd name="connsiteY201" fmla="*/ 269340 h 482600"/>
                <a:gd name="connsiteX202" fmla="*/ 225199 w 374650"/>
                <a:gd name="connsiteY202" fmla="*/ 271942 h 482600"/>
                <a:gd name="connsiteX203" fmla="*/ 222727 w 374650"/>
                <a:gd name="connsiteY203" fmla="*/ 274400 h 482600"/>
                <a:gd name="connsiteX204" fmla="*/ 220111 w 374650"/>
                <a:gd name="connsiteY204" fmla="*/ 276280 h 482600"/>
                <a:gd name="connsiteX205" fmla="*/ 216912 w 374650"/>
                <a:gd name="connsiteY205" fmla="*/ 277437 h 482600"/>
                <a:gd name="connsiteX206" fmla="*/ 213278 w 374650"/>
                <a:gd name="connsiteY206" fmla="*/ 278015 h 482600"/>
                <a:gd name="connsiteX207" fmla="*/ 209643 w 374650"/>
                <a:gd name="connsiteY207" fmla="*/ 277437 h 482600"/>
                <a:gd name="connsiteX208" fmla="*/ 206299 w 374650"/>
                <a:gd name="connsiteY208" fmla="*/ 276280 h 482600"/>
                <a:gd name="connsiteX209" fmla="*/ 203392 w 374650"/>
                <a:gd name="connsiteY209" fmla="*/ 274400 h 482600"/>
                <a:gd name="connsiteX210" fmla="*/ 200920 w 374650"/>
                <a:gd name="connsiteY210" fmla="*/ 271798 h 482600"/>
                <a:gd name="connsiteX211" fmla="*/ 199030 w 374650"/>
                <a:gd name="connsiteY211" fmla="*/ 269051 h 482600"/>
                <a:gd name="connsiteX212" fmla="*/ 197577 w 374650"/>
                <a:gd name="connsiteY212" fmla="*/ 266159 h 482600"/>
                <a:gd name="connsiteX213" fmla="*/ 196850 w 374650"/>
                <a:gd name="connsiteY213" fmla="*/ 262978 h 482600"/>
                <a:gd name="connsiteX214" fmla="*/ 196850 w 374650"/>
                <a:gd name="connsiteY214" fmla="*/ 134299 h 482600"/>
                <a:gd name="connsiteX215" fmla="*/ 196850 w 374650"/>
                <a:gd name="connsiteY215" fmla="*/ 133576 h 482600"/>
                <a:gd name="connsiteX216" fmla="*/ 196850 w 374650"/>
                <a:gd name="connsiteY216" fmla="*/ 132275 h 482600"/>
                <a:gd name="connsiteX217" fmla="*/ 196995 w 374650"/>
                <a:gd name="connsiteY217" fmla="*/ 130685 h 482600"/>
                <a:gd name="connsiteX218" fmla="*/ 197286 w 374650"/>
                <a:gd name="connsiteY218" fmla="*/ 128661 h 482600"/>
                <a:gd name="connsiteX219" fmla="*/ 197577 w 374650"/>
                <a:gd name="connsiteY219" fmla="*/ 126347 h 482600"/>
                <a:gd name="connsiteX220" fmla="*/ 198013 w 374650"/>
                <a:gd name="connsiteY220" fmla="*/ 123745 h 482600"/>
                <a:gd name="connsiteX221" fmla="*/ 198449 w 374650"/>
                <a:gd name="connsiteY221" fmla="*/ 120998 h 482600"/>
                <a:gd name="connsiteX222" fmla="*/ 199467 w 374650"/>
                <a:gd name="connsiteY222" fmla="*/ 117961 h 482600"/>
                <a:gd name="connsiteX223" fmla="*/ 200484 w 374650"/>
                <a:gd name="connsiteY223" fmla="*/ 115070 h 482600"/>
                <a:gd name="connsiteX224" fmla="*/ 201793 w 374650"/>
                <a:gd name="connsiteY224" fmla="*/ 111889 h 482600"/>
                <a:gd name="connsiteX225" fmla="*/ 203392 w 374650"/>
                <a:gd name="connsiteY225" fmla="*/ 108708 h 482600"/>
                <a:gd name="connsiteX226" fmla="*/ 205573 w 374650"/>
                <a:gd name="connsiteY226" fmla="*/ 105816 h 482600"/>
                <a:gd name="connsiteX227" fmla="*/ 207753 w 374650"/>
                <a:gd name="connsiteY227" fmla="*/ 102780 h 482600"/>
                <a:gd name="connsiteX228" fmla="*/ 210661 w 374650"/>
                <a:gd name="connsiteY228" fmla="*/ 99888 h 482600"/>
                <a:gd name="connsiteX229" fmla="*/ 213859 w 374650"/>
                <a:gd name="connsiteY229" fmla="*/ 97431 h 482600"/>
                <a:gd name="connsiteX230" fmla="*/ 217348 w 374650"/>
                <a:gd name="connsiteY230" fmla="*/ 95117 h 482600"/>
                <a:gd name="connsiteX231" fmla="*/ 221419 w 374650"/>
                <a:gd name="connsiteY231" fmla="*/ 92948 h 482600"/>
                <a:gd name="connsiteX232" fmla="*/ 226071 w 374650"/>
                <a:gd name="connsiteY232" fmla="*/ 91358 h 482600"/>
                <a:gd name="connsiteX233" fmla="*/ 231450 w 374650"/>
                <a:gd name="connsiteY233" fmla="*/ 90057 h 482600"/>
                <a:gd name="connsiteX234" fmla="*/ 237120 w 374650"/>
                <a:gd name="connsiteY234" fmla="*/ 89189 h 482600"/>
                <a:gd name="connsiteX235" fmla="*/ 285028 w 374650"/>
                <a:gd name="connsiteY235" fmla="*/ 0 h 482600"/>
                <a:gd name="connsiteX236" fmla="*/ 290862 w 374650"/>
                <a:gd name="connsiteY236" fmla="*/ 432 h 482600"/>
                <a:gd name="connsiteX237" fmla="*/ 296696 w 374650"/>
                <a:gd name="connsiteY237" fmla="*/ 1729 h 482600"/>
                <a:gd name="connsiteX238" fmla="*/ 301960 w 374650"/>
                <a:gd name="connsiteY238" fmla="*/ 3746 h 482600"/>
                <a:gd name="connsiteX239" fmla="*/ 307083 w 374650"/>
                <a:gd name="connsiteY239" fmla="*/ 6483 h 482600"/>
                <a:gd name="connsiteX240" fmla="*/ 311494 w 374650"/>
                <a:gd name="connsiteY240" fmla="*/ 9940 h 482600"/>
                <a:gd name="connsiteX241" fmla="*/ 315478 w 374650"/>
                <a:gd name="connsiteY241" fmla="*/ 13830 h 482600"/>
                <a:gd name="connsiteX242" fmla="*/ 318893 w 374650"/>
                <a:gd name="connsiteY242" fmla="*/ 18440 h 482600"/>
                <a:gd name="connsiteX243" fmla="*/ 321739 w 374650"/>
                <a:gd name="connsiteY243" fmla="*/ 23482 h 482600"/>
                <a:gd name="connsiteX244" fmla="*/ 323731 w 374650"/>
                <a:gd name="connsiteY244" fmla="*/ 28813 h 482600"/>
                <a:gd name="connsiteX245" fmla="*/ 325011 w 374650"/>
                <a:gd name="connsiteY245" fmla="*/ 34575 h 482600"/>
                <a:gd name="connsiteX246" fmla="*/ 325438 w 374650"/>
                <a:gd name="connsiteY246" fmla="*/ 40482 h 482600"/>
                <a:gd name="connsiteX247" fmla="*/ 325011 w 374650"/>
                <a:gd name="connsiteY247" fmla="*/ 46388 h 482600"/>
                <a:gd name="connsiteX248" fmla="*/ 323731 w 374650"/>
                <a:gd name="connsiteY248" fmla="*/ 52295 h 482600"/>
                <a:gd name="connsiteX249" fmla="*/ 321739 w 374650"/>
                <a:gd name="connsiteY249" fmla="*/ 57625 h 482600"/>
                <a:gd name="connsiteX250" fmla="*/ 318893 w 374650"/>
                <a:gd name="connsiteY250" fmla="*/ 62523 h 482600"/>
                <a:gd name="connsiteX251" fmla="*/ 315478 w 374650"/>
                <a:gd name="connsiteY251" fmla="*/ 66989 h 482600"/>
                <a:gd name="connsiteX252" fmla="*/ 311494 w 374650"/>
                <a:gd name="connsiteY252" fmla="*/ 71023 h 482600"/>
                <a:gd name="connsiteX253" fmla="*/ 307083 w 374650"/>
                <a:gd name="connsiteY253" fmla="*/ 74480 h 482600"/>
                <a:gd name="connsiteX254" fmla="*/ 301960 w 374650"/>
                <a:gd name="connsiteY254" fmla="*/ 77073 h 482600"/>
                <a:gd name="connsiteX255" fmla="*/ 296696 w 374650"/>
                <a:gd name="connsiteY255" fmla="*/ 79234 h 482600"/>
                <a:gd name="connsiteX256" fmla="*/ 290862 w 374650"/>
                <a:gd name="connsiteY256" fmla="*/ 80531 h 482600"/>
                <a:gd name="connsiteX257" fmla="*/ 285028 w 374650"/>
                <a:gd name="connsiteY257" fmla="*/ 80963 h 482600"/>
                <a:gd name="connsiteX258" fmla="*/ 279052 w 374650"/>
                <a:gd name="connsiteY258" fmla="*/ 80531 h 482600"/>
                <a:gd name="connsiteX259" fmla="*/ 273360 w 374650"/>
                <a:gd name="connsiteY259" fmla="*/ 79234 h 482600"/>
                <a:gd name="connsiteX260" fmla="*/ 267953 w 374650"/>
                <a:gd name="connsiteY260" fmla="*/ 77073 h 482600"/>
                <a:gd name="connsiteX261" fmla="*/ 262973 w 374650"/>
                <a:gd name="connsiteY261" fmla="*/ 74480 h 482600"/>
                <a:gd name="connsiteX262" fmla="*/ 258562 w 374650"/>
                <a:gd name="connsiteY262" fmla="*/ 71023 h 482600"/>
                <a:gd name="connsiteX263" fmla="*/ 254578 w 374650"/>
                <a:gd name="connsiteY263" fmla="*/ 66989 h 482600"/>
                <a:gd name="connsiteX264" fmla="*/ 251021 w 374650"/>
                <a:gd name="connsiteY264" fmla="*/ 62523 h 482600"/>
                <a:gd name="connsiteX265" fmla="*/ 248317 w 374650"/>
                <a:gd name="connsiteY265" fmla="*/ 57625 h 482600"/>
                <a:gd name="connsiteX266" fmla="*/ 246183 w 374650"/>
                <a:gd name="connsiteY266" fmla="*/ 52295 h 482600"/>
                <a:gd name="connsiteX267" fmla="*/ 245044 w 374650"/>
                <a:gd name="connsiteY267" fmla="*/ 46388 h 482600"/>
                <a:gd name="connsiteX268" fmla="*/ 244475 w 374650"/>
                <a:gd name="connsiteY268" fmla="*/ 40482 h 482600"/>
                <a:gd name="connsiteX269" fmla="*/ 245044 w 374650"/>
                <a:gd name="connsiteY269" fmla="*/ 34575 h 482600"/>
                <a:gd name="connsiteX270" fmla="*/ 246183 w 374650"/>
                <a:gd name="connsiteY270" fmla="*/ 28813 h 482600"/>
                <a:gd name="connsiteX271" fmla="*/ 248317 w 374650"/>
                <a:gd name="connsiteY271" fmla="*/ 23482 h 482600"/>
                <a:gd name="connsiteX272" fmla="*/ 251021 w 374650"/>
                <a:gd name="connsiteY272" fmla="*/ 18440 h 482600"/>
                <a:gd name="connsiteX273" fmla="*/ 254578 w 374650"/>
                <a:gd name="connsiteY273" fmla="*/ 13830 h 482600"/>
                <a:gd name="connsiteX274" fmla="*/ 258562 w 374650"/>
                <a:gd name="connsiteY274" fmla="*/ 9940 h 482600"/>
                <a:gd name="connsiteX275" fmla="*/ 262973 w 374650"/>
                <a:gd name="connsiteY275" fmla="*/ 6483 h 482600"/>
                <a:gd name="connsiteX276" fmla="*/ 267953 w 374650"/>
                <a:gd name="connsiteY276" fmla="*/ 3746 h 482600"/>
                <a:gd name="connsiteX277" fmla="*/ 273360 w 374650"/>
                <a:gd name="connsiteY277" fmla="*/ 1729 h 482600"/>
                <a:gd name="connsiteX278" fmla="*/ 279052 w 374650"/>
                <a:gd name="connsiteY278" fmla="*/ 432 h 482600"/>
                <a:gd name="connsiteX279" fmla="*/ 94602 w 374650"/>
                <a:gd name="connsiteY279" fmla="*/ 0 h 482600"/>
                <a:gd name="connsiteX280" fmla="*/ 100448 w 374650"/>
                <a:gd name="connsiteY280" fmla="*/ 578 h 482600"/>
                <a:gd name="connsiteX281" fmla="*/ 106294 w 374650"/>
                <a:gd name="connsiteY281" fmla="*/ 1735 h 482600"/>
                <a:gd name="connsiteX282" fmla="*/ 111555 w 374650"/>
                <a:gd name="connsiteY282" fmla="*/ 3904 h 482600"/>
                <a:gd name="connsiteX283" fmla="*/ 116524 w 374650"/>
                <a:gd name="connsiteY283" fmla="*/ 6506 h 482600"/>
                <a:gd name="connsiteX284" fmla="*/ 121054 w 374650"/>
                <a:gd name="connsiteY284" fmla="*/ 9976 h 482600"/>
                <a:gd name="connsiteX285" fmla="*/ 125000 w 374650"/>
                <a:gd name="connsiteY285" fmla="*/ 14024 h 482600"/>
                <a:gd name="connsiteX286" fmla="*/ 128361 w 374650"/>
                <a:gd name="connsiteY286" fmla="*/ 18506 h 482600"/>
                <a:gd name="connsiteX287" fmla="*/ 131284 w 374650"/>
                <a:gd name="connsiteY287" fmla="*/ 23422 h 482600"/>
                <a:gd name="connsiteX288" fmla="*/ 133184 w 374650"/>
                <a:gd name="connsiteY288" fmla="*/ 28771 h 482600"/>
                <a:gd name="connsiteX289" fmla="*/ 134499 w 374650"/>
                <a:gd name="connsiteY289" fmla="*/ 34699 h 482600"/>
                <a:gd name="connsiteX290" fmla="*/ 134938 w 374650"/>
                <a:gd name="connsiteY290" fmla="*/ 40626 h 482600"/>
                <a:gd name="connsiteX291" fmla="*/ 134499 w 374650"/>
                <a:gd name="connsiteY291" fmla="*/ 46554 h 482600"/>
                <a:gd name="connsiteX292" fmla="*/ 133184 w 374650"/>
                <a:gd name="connsiteY292" fmla="*/ 52192 h 482600"/>
                <a:gd name="connsiteX293" fmla="*/ 131284 w 374650"/>
                <a:gd name="connsiteY293" fmla="*/ 57542 h 482600"/>
                <a:gd name="connsiteX294" fmla="*/ 128361 w 374650"/>
                <a:gd name="connsiteY294" fmla="*/ 62602 h 482600"/>
                <a:gd name="connsiteX295" fmla="*/ 125000 w 374650"/>
                <a:gd name="connsiteY295" fmla="*/ 67228 h 482600"/>
                <a:gd name="connsiteX296" fmla="*/ 121054 w 374650"/>
                <a:gd name="connsiteY296" fmla="*/ 71132 h 482600"/>
                <a:gd name="connsiteX297" fmla="*/ 116524 w 374650"/>
                <a:gd name="connsiteY297" fmla="*/ 74602 h 482600"/>
                <a:gd name="connsiteX298" fmla="*/ 111555 w 374650"/>
                <a:gd name="connsiteY298" fmla="*/ 77204 h 482600"/>
                <a:gd name="connsiteX299" fmla="*/ 106294 w 374650"/>
                <a:gd name="connsiteY299" fmla="*/ 79228 h 482600"/>
                <a:gd name="connsiteX300" fmla="*/ 100448 w 374650"/>
                <a:gd name="connsiteY300" fmla="*/ 80529 h 482600"/>
                <a:gd name="connsiteX301" fmla="*/ 94602 w 374650"/>
                <a:gd name="connsiteY301" fmla="*/ 80963 h 482600"/>
                <a:gd name="connsiteX302" fmla="*/ 88464 w 374650"/>
                <a:gd name="connsiteY302" fmla="*/ 80529 h 482600"/>
                <a:gd name="connsiteX303" fmla="*/ 82619 w 374650"/>
                <a:gd name="connsiteY303" fmla="*/ 79228 h 482600"/>
                <a:gd name="connsiteX304" fmla="*/ 77358 w 374650"/>
                <a:gd name="connsiteY304" fmla="*/ 77204 h 482600"/>
                <a:gd name="connsiteX305" fmla="*/ 72389 w 374650"/>
                <a:gd name="connsiteY305" fmla="*/ 74602 h 482600"/>
                <a:gd name="connsiteX306" fmla="*/ 67858 w 374650"/>
                <a:gd name="connsiteY306" fmla="*/ 71132 h 482600"/>
                <a:gd name="connsiteX307" fmla="*/ 63912 w 374650"/>
                <a:gd name="connsiteY307" fmla="*/ 67228 h 482600"/>
                <a:gd name="connsiteX308" fmla="*/ 60405 w 374650"/>
                <a:gd name="connsiteY308" fmla="*/ 62602 h 482600"/>
                <a:gd name="connsiteX309" fmla="*/ 57628 w 374650"/>
                <a:gd name="connsiteY309" fmla="*/ 57542 h 482600"/>
                <a:gd name="connsiteX310" fmla="*/ 55582 w 374650"/>
                <a:gd name="connsiteY310" fmla="*/ 52192 h 482600"/>
                <a:gd name="connsiteX311" fmla="*/ 54267 w 374650"/>
                <a:gd name="connsiteY311" fmla="*/ 46554 h 482600"/>
                <a:gd name="connsiteX312" fmla="*/ 53975 w 374650"/>
                <a:gd name="connsiteY312" fmla="*/ 40626 h 482600"/>
                <a:gd name="connsiteX313" fmla="*/ 54267 w 374650"/>
                <a:gd name="connsiteY313" fmla="*/ 34699 h 482600"/>
                <a:gd name="connsiteX314" fmla="*/ 55582 w 374650"/>
                <a:gd name="connsiteY314" fmla="*/ 28771 h 482600"/>
                <a:gd name="connsiteX315" fmla="*/ 57628 w 374650"/>
                <a:gd name="connsiteY315" fmla="*/ 23422 h 482600"/>
                <a:gd name="connsiteX316" fmla="*/ 60405 w 374650"/>
                <a:gd name="connsiteY316" fmla="*/ 18506 h 482600"/>
                <a:gd name="connsiteX317" fmla="*/ 63912 w 374650"/>
                <a:gd name="connsiteY317" fmla="*/ 14024 h 482600"/>
                <a:gd name="connsiteX318" fmla="*/ 67858 w 374650"/>
                <a:gd name="connsiteY318" fmla="*/ 9976 h 482600"/>
                <a:gd name="connsiteX319" fmla="*/ 72389 w 374650"/>
                <a:gd name="connsiteY319" fmla="*/ 6506 h 482600"/>
                <a:gd name="connsiteX320" fmla="*/ 77358 w 374650"/>
                <a:gd name="connsiteY320" fmla="*/ 3904 h 482600"/>
                <a:gd name="connsiteX321" fmla="*/ 82619 w 374650"/>
                <a:gd name="connsiteY321" fmla="*/ 1735 h 482600"/>
                <a:gd name="connsiteX322" fmla="*/ 88464 w 374650"/>
                <a:gd name="connsiteY322" fmla="*/ 578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</a:cxnLst>
              <a:rect l="l" t="t" r="r" b="b"/>
              <a:pathLst>
                <a:path w="374650" h="482600">
                  <a:moveTo>
                    <a:pt x="54569" y="90488"/>
                  </a:moveTo>
                  <a:lnTo>
                    <a:pt x="60761" y="90633"/>
                  </a:lnTo>
                  <a:lnTo>
                    <a:pt x="120945" y="90488"/>
                  </a:lnTo>
                  <a:lnTo>
                    <a:pt x="127281" y="90777"/>
                  </a:lnTo>
                  <a:lnTo>
                    <a:pt x="133040" y="91501"/>
                  </a:lnTo>
                  <a:lnTo>
                    <a:pt x="138223" y="92658"/>
                  </a:lnTo>
                  <a:lnTo>
                    <a:pt x="142831" y="94249"/>
                  </a:lnTo>
                  <a:lnTo>
                    <a:pt x="146862" y="96129"/>
                  </a:lnTo>
                  <a:lnTo>
                    <a:pt x="150462" y="98154"/>
                  </a:lnTo>
                  <a:lnTo>
                    <a:pt x="153630" y="100179"/>
                  </a:lnTo>
                  <a:lnTo>
                    <a:pt x="156509" y="102638"/>
                  </a:lnTo>
                  <a:lnTo>
                    <a:pt x="158813" y="104952"/>
                  </a:lnTo>
                  <a:lnTo>
                    <a:pt x="160829" y="107122"/>
                  </a:lnTo>
                  <a:lnTo>
                    <a:pt x="162269" y="109291"/>
                  </a:lnTo>
                  <a:lnTo>
                    <a:pt x="163564" y="111171"/>
                  </a:lnTo>
                  <a:lnTo>
                    <a:pt x="164428" y="112907"/>
                  </a:lnTo>
                  <a:lnTo>
                    <a:pt x="165148" y="114354"/>
                  </a:lnTo>
                  <a:lnTo>
                    <a:pt x="165292" y="114787"/>
                  </a:lnTo>
                  <a:lnTo>
                    <a:pt x="165724" y="116089"/>
                  </a:lnTo>
                  <a:lnTo>
                    <a:pt x="166300" y="118259"/>
                  </a:lnTo>
                  <a:lnTo>
                    <a:pt x="167164" y="121007"/>
                  </a:lnTo>
                  <a:lnTo>
                    <a:pt x="168172" y="124189"/>
                  </a:lnTo>
                  <a:lnTo>
                    <a:pt x="169468" y="128239"/>
                  </a:lnTo>
                  <a:lnTo>
                    <a:pt x="170764" y="132578"/>
                  </a:lnTo>
                  <a:lnTo>
                    <a:pt x="172059" y="137351"/>
                  </a:lnTo>
                  <a:lnTo>
                    <a:pt x="173499" y="142124"/>
                  </a:lnTo>
                  <a:lnTo>
                    <a:pt x="174939" y="147331"/>
                  </a:lnTo>
                  <a:lnTo>
                    <a:pt x="176235" y="152538"/>
                  </a:lnTo>
                  <a:lnTo>
                    <a:pt x="177675" y="157890"/>
                  </a:lnTo>
                  <a:lnTo>
                    <a:pt x="178971" y="163097"/>
                  </a:lnTo>
                  <a:lnTo>
                    <a:pt x="180122" y="168304"/>
                  </a:lnTo>
                  <a:lnTo>
                    <a:pt x="180986" y="173077"/>
                  </a:lnTo>
                  <a:lnTo>
                    <a:pt x="181706" y="177850"/>
                  </a:lnTo>
                  <a:lnTo>
                    <a:pt x="182282" y="181900"/>
                  </a:lnTo>
                  <a:lnTo>
                    <a:pt x="182426" y="185661"/>
                  </a:lnTo>
                  <a:lnTo>
                    <a:pt x="182426" y="188987"/>
                  </a:lnTo>
                  <a:lnTo>
                    <a:pt x="182138" y="191591"/>
                  </a:lnTo>
                  <a:lnTo>
                    <a:pt x="180986" y="194483"/>
                  </a:lnTo>
                  <a:lnTo>
                    <a:pt x="179115" y="197376"/>
                  </a:lnTo>
                  <a:lnTo>
                    <a:pt x="176667" y="200269"/>
                  </a:lnTo>
                  <a:lnTo>
                    <a:pt x="173355" y="203451"/>
                  </a:lnTo>
                  <a:lnTo>
                    <a:pt x="169612" y="206489"/>
                  </a:lnTo>
                  <a:lnTo>
                    <a:pt x="165436" y="209381"/>
                  </a:lnTo>
                  <a:lnTo>
                    <a:pt x="160829" y="212419"/>
                  </a:lnTo>
                  <a:lnTo>
                    <a:pt x="155933" y="215311"/>
                  </a:lnTo>
                  <a:lnTo>
                    <a:pt x="150894" y="217915"/>
                  </a:lnTo>
                  <a:lnTo>
                    <a:pt x="185738" y="331746"/>
                  </a:lnTo>
                  <a:lnTo>
                    <a:pt x="128433" y="331601"/>
                  </a:lnTo>
                  <a:lnTo>
                    <a:pt x="128289" y="466694"/>
                  </a:lnTo>
                  <a:lnTo>
                    <a:pt x="127569" y="470310"/>
                  </a:lnTo>
                  <a:lnTo>
                    <a:pt x="126561" y="473492"/>
                  </a:lnTo>
                  <a:lnTo>
                    <a:pt x="124689" y="475806"/>
                  </a:lnTo>
                  <a:lnTo>
                    <a:pt x="122673" y="477831"/>
                  </a:lnTo>
                  <a:lnTo>
                    <a:pt x="120226" y="479277"/>
                  </a:lnTo>
                  <a:lnTo>
                    <a:pt x="117346" y="480435"/>
                  </a:lnTo>
                  <a:lnTo>
                    <a:pt x="114322" y="480869"/>
                  </a:lnTo>
                  <a:lnTo>
                    <a:pt x="111011" y="481013"/>
                  </a:lnTo>
                  <a:lnTo>
                    <a:pt x="107699" y="480869"/>
                  </a:lnTo>
                  <a:lnTo>
                    <a:pt x="104675" y="480435"/>
                  </a:lnTo>
                  <a:lnTo>
                    <a:pt x="101940" y="479422"/>
                  </a:lnTo>
                  <a:lnTo>
                    <a:pt x="99492" y="477831"/>
                  </a:lnTo>
                  <a:lnTo>
                    <a:pt x="97332" y="475951"/>
                  </a:lnTo>
                  <a:lnTo>
                    <a:pt x="95604" y="473637"/>
                  </a:lnTo>
                  <a:lnTo>
                    <a:pt x="94597" y="470599"/>
                  </a:lnTo>
                  <a:lnTo>
                    <a:pt x="93877" y="467128"/>
                  </a:lnTo>
                  <a:lnTo>
                    <a:pt x="88261" y="467128"/>
                  </a:lnTo>
                  <a:lnTo>
                    <a:pt x="87541" y="470455"/>
                  </a:lnTo>
                  <a:lnTo>
                    <a:pt x="86534" y="473492"/>
                  </a:lnTo>
                  <a:lnTo>
                    <a:pt x="84806" y="475951"/>
                  </a:lnTo>
                  <a:lnTo>
                    <a:pt x="82646" y="477831"/>
                  </a:lnTo>
                  <a:lnTo>
                    <a:pt x="80198" y="479277"/>
                  </a:lnTo>
                  <a:lnTo>
                    <a:pt x="77319" y="480290"/>
                  </a:lnTo>
                  <a:lnTo>
                    <a:pt x="74295" y="480724"/>
                  </a:lnTo>
                  <a:lnTo>
                    <a:pt x="71127" y="480869"/>
                  </a:lnTo>
                  <a:lnTo>
                    <a:pt x="67816" y="480724"/>
                  </a:lnTo>
                  <a:lnTo>
                    <a:pt x="64792" y="480145"/>
                  </a:lnTo>
                  <a:lnTo>
                    <a:pt x="61912" y="479133"/>
                  </a:lnTo>
                  <a:lnTo>
                    <a:pt x="59465" y="477686"/>
                  </a:lnTo>
                  <a:lnTo>
                    <a:pt x="57449" y="475662"/>
                  </a:lnTo>
                  <a:lnTo>
                    <a:pt x="55721" y="473347"/>
                  </a:lnTo>
                  <a:lnTo>
                    <a:pt x="54569" y="470310"/>
                  </a:lnTo>
                  <a:lnTo>
                    <a:pt x="53849" y="466694"/>
                  </a:lnTo>
                  <a:lnTo>
                    <a:pt x="53705" y="331601"/>
                  </a:lnTo>
                  <a:lnTo>
                    <a:pt x="0" y="331746"/>
                  </a:lnTo>
                  <a:lnTo>
                    <a:pt x="36715" y="220518"/>
                  </a:lnTo>
                  <a:lnTo>
                    <a:pt x="30812" y="217626"/>
                  </a:lnTo>
                  <a:lnTo>
                    <a:pt x="25341" y="214444"/>
                  </a:lnTo>
                  <a:lnTo>
                    <a:pt x="19869" y="211262"/>
                  </a:lnTo>
                  <a:lnTo>
                    <a:pt x="14974" y="208080"/>
                  </a:lnTo>
                  <a:lnTo>
                    <a:pt x="10654" y="204753"/>
                  </a:lnTo>
                  <a:lnTo>
                    <a:pt x="6767" y="201282"/>
                  </a:lnTo>
                  <a:lnTo>
                    <a:pt x="3743" y="197955"/>
                  </a:lnTo>
                  <a:lnTo>
                    <a:pt x="1584" y="194628"/>
                  </a:lnTo>
                  <a:lnTo>
                    <a:pt x="288" y="191591"/>
                  </a:lnTo>
                  <a:lnTo>
                    <a:pt x="0" y="189132"/>
                  </a:lnTo>
                  <a:lnTo>
                    <a:pt x="0" y="186094"/>
                  </a:lnTo>
                  <a:lnTo>
                    <a:pt x="288" y="182478"/>
                  </a:lnTo>
                  <a:lnTo>
                    <a:pt x="720" y="178139"/>
                  </a:lnTo>
                  <a:lnTo>
                    <a:pt x="1584" y="173655"/>
                  </a:lnTo>
                  <a:lnTo>
                    <a:pt x="2591" y="168882"/>
                  </a:lnTo>
                  <a:lnTo>
                    <a:pt x="3599" y="163675"/>
                  </a:lnTo>
                  <a:lnTo>
                    <a:pt x="4751" y="158468"/>
                  </a:lnTo>
                  <a:lnTo>
                    <a:pt x="6191" y="153406"/>
                  </a:lnTo>
                  <a:lnTo>
                    <a:pt x="7487" y="148054"/>
                  </a:lnTo>
                  <a:lnTo>
                    <a:pt x="8783" y="142847"/>
                  </a:lnTo>
                  <a:lnTo>
                    <a:pt x="10223" y="137930"/>
                  </a:lnTo>
                  <a:lnTo>
                    <a:pt x="11518" y="133157"/>
                  </a:lnTo>
                  <a:lnTo>
                    <a:pt x="12814" y="128817"/>
                  </a:lnTo>
                  <a:lnTo>
                    <a:pt x="14110" y="125057"/>
                  </a:lnTo>
                  <a:lnTo>
                    <a:pt x="14974" y="121585"/>
                  </a:lnTo>
                  <a:lnTo>
                    <a:pt x="15982" y="118693"/>
                  </a:lnTo>
                  <a:lnTo>
                    <a:pt x="16558" y="116668"/>
                  </a:lnTo>
                  <a:lnTo>
                    <a:pt x="16990" y="115511"/>
                  </a:lnTo>
                  <a:lnTo>
                    <a:pt x="17134" y="114932"/>
                  </a:lnTo>
                  <a:lnTo>
                    <a:pt x="17854" y="112907"/>
                  </a:lnTo>
                  <a:lnTo>
                    <a:pt x="18862" y="110738"/>
                  </a:lnTo>
                  <a:lnTo>
                    <a:pt x="20013" y="108423"/>
                  </a:lnTo>
                  <a:lnTo>
                    <a:pt x="21597" y="105820"/>
                  </a:lnTo>
                  <a:lnTo>
                    <a:pt x="23757" y="103506"/>
                  </a:lnTo>
                  <a:lnTo>
                    <a:pt x="25917" y="101191"/>
                  </a:lnTo>
                  <a:lnTo>
                    <a:pt x="28796" y="98733"/>
                  </a:lnTo>
                  <a:lnTo>
                    <a:pt x="31964" y="96708"/>
                  </a:lnTo>
                  <a:lnTo>
                    <a:pt x="35420" y="94683"/>
                  </a:lnTo>
                  <a:lnTo>
                    <a:pt x="39595" y="93092"/>
                  </a:lnTo>
                  <a:lnTo>
                    <a:pt x="43915" y="91935"/>
                  </a:lnTo>
                  <a:lnTo>
                    <a:pt x="48954" y="90922"/>
                  </a:lnTo>
                  <a:close/>
                  <a:moveTo>
                    <a:pt x="243517" y="88900"/>
                  </a:moveTo>
                  <a:lnTo>
                    <a:pt x="327838" y="88900"/>
                  </a:lnTo>
                  <a:lnTo>
                    <a:pt x="334235" y="89189"/>
                  </a:lnTo>
                  <a:lnTo>
                    <a:pt x="339759" y="90057"/>
                  </a:lnTo>
                  <a:lnTo>
                    <a:pt x="344993" y="91358"/>
                  </a:lnTo>
                  <a:lnTo>
                    <a:pt x="349645" y="92804"/>
                  </a:lnTo>
                  <a:lnTo>
                    <a:pt x="353715" y="94973"/>
                  </a:lnTo>
                  <a:lnTo>
                    <a:pt x="357350" y="97286"/>
                  </a:lnTo>
                  <a:lnTo>
                    <a:pt x="360548" y="99744"/>
                  </a:lnTo>
                  <a:lnTo>
                    <a:pt x="363311" y="102636"/>
                  </a:lnTo>
                  <a:lnTo>
                    <a:pt x="365491" y="105527"/>
                  </a:lnTo>
                  <a:lnTo>
                    <a:pt x="367527" y="108563"/>
                  </a:lnTo>
                  <a:lnTo>
                    <a:pt x="369126" y="111744"/>
                  </a:lnTo>
                  <a:lnTo>
                    <a:pt x="370580" y="114636"/>
                  </a:lnTo>
                  <a:lnTo>
                    <a:pt x="371597" y="117817"/>
                  </a:lnTo>
                  <a:lnTo>
                    <a:pt x="372470" y="120708"/>
                  </a:lnTo>
                  <a:lnTo>
                    <a:pt x="373196" y="123456"/>
                  </a:lnTo>
                  <a:lnTo>
                    <a:pt x="373487" y="126058"/>
                  </a:lnTo>
                  <a:lnTo>
                    <a:pt x="373778" y="128371"/>
                  </a:lnTo>
                  <a:lnTo>
                    <a:pt x="373923" y="130395"/>
                  </a:lnTo>
                  <a:lnTo>
                    <a:pt x="374069" y="131986"/>
                  </a:lnTo>
                  <a:lnTo>
                    <a:pt x="374069" y="133287"/>
                  </a:lnTo>
                  <a:lnTo>
                    <a:pt x="374069" y="134010"/>
                  </a:lnTo>
                  <a:lnTo>
                    <a:pt x="374069" y="134299"/>
                  </a:lnTo>
                  <a:lnTo>
                    <a:pt x="374650" y="262978"/>
                  </a:lnTo>
                  <a:lnTo>
                    <a:pt x="373778" y="266159"/>
                  </a:lnTo>
                  <a:lnTo>
                    <a:pt x="372470" y="269051"/>
                  </a:lnTo>
                  <a:lnTo>
                    <a:pt x="370580" y="271798"/>
                  </a:lnTo>
                  <a:lnTo>
                    <a:pt x="368108" y="274400"/>
                  </a:lnTo>
                  <a:lnTo>
                    <a:pt x="365201" y="276280"/>
                  </a:lnTo>
                  <a:lnTo>
                    <a:pt x="361857" y="277437"/>
                  </a:lnTo>
                  <a:lnTo>
                    <a:pt x="358368" y="278015"/>
                  </a:lnTo>
                  <a:lnTo>
                    <a:pt x="354733" y="277437"/>
                  </a:lnTo>
                  <a:lnTo>
                    <a:pt x="351389" y="276280"/>
                  </a:lnTo>
                  <a:lnTo>
                    <a:pt x="348627" y="274400"/>
                  </a:lnTo>
                  <a:lnTo>
                    <a:pt x="346156" y="271798"/>
                  </a:lnTo>
                  <a:lnTo>
                    <a:pt x="344266" y="269195"/>
                  </a:lnTo>
                  <a:lnTo>
                    <a:pt x="343103" y="266159"/>
                  </a:lnTo>
                  <a:lnTo>
                    <a:pt x="342812" y="263123"/>
                  </a:lnTo>
                  <a:lnTo>
                    <a:pt x="327838" y="468431"/>
                  </a:lnTo>
                  <a:lnTo>
                    <a:pt x="326966" y="472046"/>
                  </a:lnTo>
                  <a:lnTo>
                    <a:pt x="325802" y="474937"/>
                  </a:lnTo>
                  <a:lnTo>
                    <a:pt x="324058" y="477540"/>
                  </a:lnTo>
                  <a:lnTo>
                    <a:pt x="321877" y="479419"/>
                  </a:lnTo>
                  <a:lnTo>
                    <a:pt x="319406" y="480721"/>
                  </a:lnTo>
                  <a:lnTo>
                    <a:pt x="316498" y="481877"/>
                  </a:lnTo>
                  <a:lnTo>
                    <a:pt x="313300" y="482456"/>
                  </a:lnTo>
                  <a:lnTo>
                    <a:pt x="309956" y="482600"/>
                  </a:lnTo>
                  <a:lnTo>
                    <a:pt x="306612" y="482456"/>
                  </a:lnTo>
                  <a:lnTo>
                    <a:pt x="303414" y="481877"/>
                  </a:lnTo>
                  <a:lnTo>
                    <a:pt x="300506" y="480721"/>
                  </a:lnTo>
                  <a:lnTo>
                    <a:pt x="298180" y="479419"/>
                  </a:lnTo>
                  <a:lnTo>
                    <a:pt x="295854" y="477540"/>
                  </a:lnTo>
                  <a:lnTo>
                    <a:pt x="294110" y="474937"/>
                  </a:lnTo>
                  <a:lnTo>
                    <a:pt x="292801" y="472046"/>
                  </a:lnTo>
                  <a:lnTo>
                    <a:pt x="292220" y="468431"/>
                  </a:lnTo>
                  <a:lnTo>
                    <a:pt x="279135" y="468431"/>
                  </a:lnTo>
                  <a:lnTo>
                    <a:pt x="278554" y="472046"/>
                  </a:lnTo>
                  <a:lnTo>
                    <a:pt x="277246" y="474937"/>
                  </a:lnTo>
                  <a:lnTo>
                    <a:pt x="275501" y="477540"/>
                  </a:lnTo>
                  <a:lnTo>
                    <a:pt x="273320" y="479419"/>
                  </a:lnTo>
                  <a:lnTo>
                    <a:pt x="270849" y="480721"/>
                  </a:lnTo>
                  <a:lnTo>
                    <a:pt x="267941" y="481877"/>
                  </a:lnTo>
                  <a:lnTo>
                    <a:pt x="264743" y="482456"/>
                  </a:lnTo>
                  <a:lnTo>
                    <a:pt x="261399" y="482600"/>
                  </a:lnTo>
                  <a:lnTo>
                    <a:pt x="258055" y="482456"/>
                  </a:lnTo>
                  <a:lnTo>
                    <a:pt x="254857" y="481877"/>
                  </a:lnTo>
                  <a:lnTo>
                    <a:pt x="251949" y="480721"/>
                  </a:lnTo>
                  <a:lnTo>
                    <a:pt x="249478" y="479419"/>
                  </a:lnTo>
                  <a:lnTo>
                    <a:pt x="247297" y="477540"/>
                  </a:lnTo>
                  <a:lnTo>
                    <a:pt x="245553" y="474937"/>
                  </a:lnTo>
                  <a:lnTo>
                    <a:pt x="244389" y="472046"/>
                  </a:lnTo>
                  <a:lnTo>
                    <a:pt x="243662" y="468431"/>
                  </a:lnTo>
                  <a:lnTo>
                    <a:pt x="228979" y="263267"/>
                  </a:lnTo>
                  <a:lnTo>
                    <a:pt x="228397" y="266304"/>
                  </a:lnTo>
                  <a:lnTo>
                    <a:pt x="227089" y="269340"/>
                  </a:lnTo>
                  <a:lnTo>
                    <a:pt x="225199" y="271942"/>
                  </a:lnTo>
                  <a:lnTo>
                    <a:pt x="222727" y="274400"/>
                  </a:lnTo>
                  <a:lnTo>
                    <a:pt x="220111" y="276280"/>
                  </a:lnTo>
                  <a:lnTo>
                    <a:pt x="216912" y="277437"/>
                  </a:lnTo>
                  <a:lnTo>
                    <a:pt x="213278" y="278015"/>
                  </a:lnTo>
                  <a:lnTo>
                    <a:pt x="209643" y="277437"/>
                  </a:lnTo>
                  <a:lnTo>
                    <a:pt x="206299" y="276280"/>
                  </a:lnTo>
                  <a:lnTo>
                    <a:pt x="203392" y="274400"/>
                  </a:lnTo>
                  <a:lnTo>
                    <a:pt x="200920" y="271798"/>
                  </a:lnTo>
                  <a:lnTo>
                    <a:pt x="199030" y="269051"/>
                  </a:lnTo>
                  <a:lnTo>
                    <a:pt x="197577" y="266159"/>
                  </a:lnTo>
                  <a:lnTo>
                    <a:pt x="196850" y="262978"/>
                  </a:lnTo>
                  <a:lnTo>
                    <a:pt x="196850" y="134299"/>
                  </a:lnTo>
                  <a:lnTo>
                    <a:pt x="196850" y="133576"/>
                  </a:lnTo>
                  <a:lnTo>
                    <a:pt x="196850" y="132275"/>
                  </a:lnTo>
                  <a:lnTo>
                    <a:pt x="196995" y="130685"/>
                  </a:lnTo>
                  <a:lnTo>
                    <a:pt x="197286" y="128661"/>
                  </a:lnTo>
                  <a:lnTo>
                    <a:pt x="197577" y="126347"/>
                  </a:lnTo>
                  <a:lnTo>
                    <a:pt x="198013" y="123745"/>
                  </a:lnTo>
                  <a:lnTo>
                    <a:pt x="198449" y="120998"/>
                  </a:lnTo>
                  <a:lnTo>
                    <a:pt x="199467" y="117961"/>
                  </a:lnTo>
                  <a:lnTo>
                    <a:pt x="200484" y="115070"/>
                  </a:lnTo>
                  <a:lnTo>
                    <a:pt x="201793" y="111889"/>
                  </a:lnTo>
                  <a:lnTo>
                    <a:pt x="203392" y="108708"/>
                  </a:lnTo>
                  <a:lnTo>
                    <a:pt x="205573" y="105816"/>
                  </a:lnTo>
                  <a:lnTo>
                    <a:pt x="207753" y="102780"/>
                  </a:lnTo>
                  <a:lnTo>
                    <a:pt x="210661" y="99888"/>
                  </a:lnTo>
                  <a:lnTo>
                    <a:pt x="213859" y="97431"/>
                  </a:lnTo>
                  <a:lnTo>
                    <a:pt x="217348" y="95117"/>
                  </a:lnTo>
                  <a:lnTo>
                    <a:pt x="221419" y="92948"/>
                  </a:lnTo>
                  <a:lnTo>
                    <a:pt x="226071" y="91358"/>
                  </a:lnTo>
                  <a:lnTo>
                    <a:pt x="231450" y="90057"/>
                  </a:lnTo>
                  <a:lnTo>
                    <a:pt x="237120" y="89189"/>
                  </a:lnTo>
                  <a:close/>
                  <a:moveTo>
                    <a:pt x="285028" y="0"/>
                  </a:moveTo>
                  <a:lnTo>
                    <a:pt x="290862" y="432"/>
                  </a:lnTo>
                  <a:lnTo>
                    <a:pt x="296696" y="1729"/>
                  </a:lnTo>
                  <a:lnTo>
                    <a:pt x="301960" y="3746"/>
                  </a:lnTo>
                  <a:lnTo>
                    <a:pt x="307083" y="6483"/>
                  </a:lnTo>
                  <a:lnTo>
                    <a:pt x="311494" y="9940"/>
                  </a:lnTo>
                  <a:lnTo>
                    <a:pt x="315478" y="13830"/>
                  </a:lnTo>
                  <a:lnTo>
                    <a:pt x="318893" y="18440"/>
                  </a:lnTo>
                  <a:lnTo>
                    <a:pt x="321739" y="23482"/>
                  </a:lnTo>
                  <a:lnTo>
                    <a:pt x="323731" y="28813"/>
                  </a:lnTo>
                  <a:lnTo>
                    <a:pt x="325011" y="34575"/>
                  </a:lnTo>
                  <a:lnTo>
                    <a:pt x="325438" y="40482"/>
                  </a:lnTo>
                  <a:lnTo>
                    <a:pt x="325011" y="46388"/>
                  </a:lnTo>
                  <a:lnTo>
                    <a:pt x="323731" y="52295"/>
                  </a:lnTo>
                  <a:lnTo>
                    <a:pt x="321739" y="57625"/>
                  </a:lnTo>
                  <a:lnTo>
                    <a:pt x="318893" y="62523"/>
                  </a:lnTo>
                  <a:lnTo>
                    <a:pt x="315478" y="66989"/>
                  </a:lnTo>
                  <a:lnTo>
                    <a:pt x="311494" y="71023"/>
                  </a:lnTo>
                  <a:lnTo>
                    <a:pt x="307083" y="74480"/>
                  </a:lnTo>
                  <a:lnTo>
                    <a:pt x="301960" y="77073"/>
                  </a:lnTo>
                  <a:lnTo>
                    <a:pt x="296696" y="79234"/>
                  </a:lnTo>
                  <a:lnTo>
                    <a:pt x="290862" y="80531"/>
                  </a:lnTo>
                  <a:lnTo>
                    <a:pt x="285028" y="80963"/>
                  </a:lnTo>
                  <a:lnTo>
                    <a:pt x="279052" y="80531"/>
                  </a:lnTo>
                  <a:lnTo>
                    <a:pt x="273360" y="79234"/>
                  </a:lnTo>
                  <a:lnTo>
                    <a:pt x="267953" y="77073"/>
                  </a:lnTo>
                  <a:lnTo>
                    <a:pt x="262973" y="74480"/>
                  </a:lnTo>
                  <a:lnTo>
                    <a:pt x="258562" y="71023"/>
                  </a:lnTo>
                  <a:lnTo>
                    <a:pt x="254578" y="66989"/>
                  </a:lnTo>
                  <a:lnTo>
                    <a:pt x="251021" y="62523"/>
                  </a:lnTo>
                  <a:lnTo>
                    <a:pt x="248317" y="57625"/>
                  </a:lnTo>
                  <a:lnTo>
                    <a:pt x="246183" y="52295"/>
                  </a:lnTo>
                  <a:lnTo>
                    <a:pt x="245044" y="46388"/>
                  </a:lnTo>
                  <a:lnTo>
                    <a:pt x="244475" y="40482"/>
                  </a:lnTo>
                  <a:lnTo>
                    <a:pt x="245044" y="34575"/>
                  </a:lnTo>
                  <a:lnTo>
                    <a:pt x="246183" y="28813"/>
                  </a:lnTo>
                  <a:lnTo>
                    <a:pt x="248317" y="23482"/>
                  </a:lnTo>
                  <a:lnTo>
                    <a:pt x="251021" y="18440"/>
                  </a:lnTo>
                  <a:lnTo>
                    <a:pt x="254578" y="13830"/>
                  </a:lnTo>
                  <a:lnTo>
                    <a:pt x="258562" y="9940"/>
                  </a:lnTo>
                  <a:lnTo>
                    <a:pt x="262973" y="6483"/>
                  </a:lnTo>
                  <a:lnTo>
                    <a:pt x="267953" y="3746"/>
                  </a:lnTo>
                  <a:lnTo>
                    <a:pt x="273360" y="1729"/>
                  </a:lnTo>
                  <a:lnTo>
                    <a:pt x="279052" y="432"/>
                  </a:lnTo>
                  <a:close/>
                  <a:moveTo>
                    <a:pt x="94602" y="0"/>
                  </a:moveTo>
                  <a:lnTo>
                    <a:pt x="100448" y="578"/>
                  </a:lnTo>
                  <a:lnTo>
                    <a:pt x="106294" y="1735"/>
                  </a:lnTo>
                  <a:lnTo>
                    <a:pt x="111555" y="3904"/>
                  </a:lnTo>
                  <a:lnTo>
                    <a:pt x="116524" y="6506"/>
                  </a:lnTo>
                  <a:lnTo>
                    <a:pt x="121054" y="9976"/>
                  </a:lnTo>
                  <a:lnTo>
                    <a:pt x="125000" y="14024"/>
                  </a:lnTo>
                  <a:lnTo>
                    <a:pt x="128361" y="18506"/>
                  </a:lnTo>
                  <a:lnTo>
                    <a:pt x="131284" y="23422"/>
                  </a:lnTo>
                  <a:lnTo>
                    <a:pt x="133184" y="28771"/>
                  </a:lnTo>
                  <a:lnTo>
                    <a:pt x="134499" y="34699"/>
                  </a:lnTo>
                  <a:lnTo>
                    <a:pt x="134938" y="40626"/>
                  </a:lnTo>
                  <a:lnTo>
                    <a:pt x="134499" y="46554"/>
                  </a:lnTo>
                  <a:lnTo>
                    <a:pt x="133184" y="52192"/>
                  </a:lnTo>
                  <a:lnTo>
                    <a:pt x="131284" y="57542"/>
                  </a:lnTo>
                  <a:lnTo>
                    <a:pt x="128361" y="62602"/>
                  </a:lnTo>
                  <a:lnTo>
                    <a:pt x="125000" y="67228"/>
                  </a:lnTo>
                  <a:lnTo>
                    <a:pt x="121054" y="71132"/>
                  </a:lnTo>
                  <a:lnTo>
                    <a:pt x="116524" y="74602"/>
                  </a:lnTo>
                  <a:lnTo>
                    <a:pt x="111555" y="77204"/>
                  </a:lnTo>
                  <a:lnTo>
                    <a:pt x="106294" y="79228"/>
                  </a:lnTo>
                  <a:lnTo>
                    <a:pt x="100448" y="80529"/>
                  </a:lnTo>
                  <a:lnTo>
                    <a:pt x="94602" y="80963"/>
                  </a:lnTo>
                  <a:lnTo>
                    <a:pt x="88464" y="80529"/>
                  </a:lnTo>
                  <a:lnTo>
                    <a:pt x="82619" y="79228"/>
                  </a:lnTo>
                  <a:lnTo>
                    <a:pt x="77358" y="77204"/>
                  </a:lnTo>
                  <a:lnTo>
                    <a:pt x="72389" y="74602"/>
                  </a:lnTo>
                  <a:lnTo>
                    <a:pt x="67858" y="71132"/>
                  </a:lnTo>
                  <a:lnTo>
                    <a:pt x="63912" y="67228"/>
                  </a:lnTo>
                  <a:lnTo>
                    <a:pt x="60405" y="62602"/>
                  </a:lnTo>
                  <a:lnTo>
                    <a:pt x="57628" y="57542"/>
                  </a:lnTo>
                  <a:lnTo>
                    <a:pt x="55582" y="52192"/>
                  </a:lnTo>
                  <a:lnTo>
                    <a:pt x="54267" y="46554"/>
                  </a:lnTo>
                  <a:lnTo>
                    <a:pt x="53975" y="40626"/>
                  </a:lnTo>
                  <a:lnTo>
                    <a:pt x="54267" y="34699"/>
                  </a:lnTo>
                  <a:lnTo>
                    <a:pt x="55582" y="28771"/>
                  </a:lnTo>
                  <a:lnTo>
                    <a:pt x="57628" y="23422"/>
                  </a:lnTo>
                  <a:lnTo>
                    <a:pt x="60405" y="18506"/>
                  </a:lnTo>
                  <a:lnTo>
                    <a:pt x="63912" y="14024"/>
                  </a:lnTo>
                  <a:lnTo>
                    <a:pt x="67858" y="9976"/>
                  </a:lnTo>
                  <a:lnTo>
                    <a:pt x="72389" y="6506"/>
                  </a:lnTo>
                  <a:lnTo>
                    <a:pt x="77358" y="3904"/>
                  </a:lnTo>
                  <a:lnTo>
                    <a:pt x="82619" y="1735"/>
                  </a:lnTo>
                  <a:lnTo>
                    <a:pt x="88464" y="57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oup 2396">
            <a:extLst>
              <a:ext uri="{FF2B5EF4-FFF2-40B4-BE49-F238E27FC236}">
                <a16:creationId xmlns:a16="http://schemas.microsoft.com/office/drawing/2014/main" id="{4CF69930-4EE6-46C9-9751-A9BE45119931}"/>
              </a:ext>
            </a:extLst>
          </p:cNvPr>
          <p:cNvGrpSpPr/>
          <p:nvPr/>
        </p:nvGrpSpPr>
        <p:grpSpPr>
          <a:xfrm>
            <a:off x="75484" y="5793050"/>
            <a:ext cx="279197" cy="261929"/>
            <a:chOff x="6276975" y="2693988"/>
            <a:chExt cx="547688" cy="544512"/>
          </a:xfrm>
          <a:solidFill>
            <a:schemeClr val="accent1">
              <a:lumMod val="75000"/>
            </a:schemeClr>
          </a:solidFill>
        </p:grpSpPr>
        <p:sp>
          <p:nvSpPr>
            <p:cNvPr id="9" name="Freeform 367">
              <a:extLst>
                <a:ext uri="{FF2B5EF4-FFF2-40B4-BE49-F238E27FC236}">
                  <a16:creationId xmlns:a16="http://schemas.microsoft.com/office/drawing/2014/main" id="{2EE9B3A7-2A49-40F3-9CDD-4B0D7FCB9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6513" y="2867025"/>
              <a:ext cx="17463" cy="17462"/>
            </a:xfrm>
            <a:custGeom>
              <a:avLst/>
              <a:gdLst>
                <a:gd name="T0" fmla="*/ 57 w 115"/>
                <a:gd name="T1" fmla="*/ 0 h 115"/>
                <a:gd name="T2" fmla="*/ 76 w 115"/>
                <a:gd name="T3" fmla="*/ 3 h 115"/>
                <a:gd name="T4" fmla="*/ 92 w 115"/>
                <a:gd name="T5" fmla="*/ 11 h 115"/>
                <a:gd name="T6" fmla="*/ 105 w 115"/>
                <a:gd name="T7" fmla="*/ 23 h 115"/>
                <a:gd name="T8" fmla="*/ 112 w 115"/>
                <a:gd name="T9" fmla="*/ 39 h 115"/>
                <a:gd name="T10" fmla="*/ 115 w 115"/>
                <a:gd name="T11" fmla="*/ 58 h 115"/>
                <a:gd name="T12" fmla="*/ 112 w 115"/>
                <a:gd name="T13" fmla="*/ 76 h 115"/>
                <a:gd name="T14" fmla="*/ 105 w 115"/>
                <a:gd name="T15" fmla="*/ 93 h 115"/>
                <a:gd name="T16" fmla="*/ 92 w 115"/>
                <a:gd name="T17" fmla="*/ 105 h 115"/>
                <a:gd name="T18" fmla="*/ 76 w 115"/>
                <a:gd name="T19" fmla="*/ 112 h 115"/>
                <a:gd name="T20" fmla="*/ 57 w 115"/>
                <a:gd name="T21" fmla="*/ 115 h 115"/>
                <a:gd name="T22" fmla="*/ 38 w 115"/>
                <a:gd name="T23" fmla="*/ 112 h 115"/>
                <a:gd name="T24" fmla="*/ 22 w 115"/>
                <a:gd name="T25" fmla="*/ 105 h 115"/>
                <a:gd name="T26" fmla="*/ 10 w 115"/>
                <a:gd name="T27" fmla="*/ 93 h 115"/>
                <a:gd name="T28" fmla="*/ 2 w 115"/>
                <a:gd name="T29" fmla="*/ 76 h 115"/>
                <a:gd name="T30" fmla="*/ 0 w 115"/>
                <a:gd name="T31" fmla="*/ 58 h 115"/>
                <a:gd name="T32" fmla="*/ 2 w 115"/>
                <a:gd name="T33" fmla="*/ 39 h 115"/>
                <a:gd name="T34" fmla="*/ 10 w 115"/>
                <a:gd name="T35" fmla="*/ 23 h 115"/>
                <a:gd name="T36" fmla="*/ 22 w 115"/>
                <a:gd name="T37" fmla="*/ 11 h 115"/>
                <a:gd name="T38" fmla="*/ 38 w 115"/>
                <a:gd name="T39" fmla="*/ 3 h 115"/>
                <a:gd name="T40" fmla="*/ 57 w 115"/>
                <a:gd name="T4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5" h="115">
                  <a:moveTo>
                    <a:pt x="57" y="0"/>
                  </a:moveTo>
                  <a:lnTo>
                    <a:pt x="76" y="3"/>
                  </a:lnTo>
                  <a:lnTo>
                    <a:pt x="92" y="11"/>
                  </a:lnTo>
                  <a:lnTo>
                    <a:pt x="105" y="23"/>
                  </a:lnTo>
                  <a:lnTo>
                    <a:pt x="112" y="39"/>
                  </a:lnTo>
                  <a:lnTo>
                    <a:pt x="115" y="58"/>
                  </a:lnTo>
                  <a:lnTo>
                    <a:pt x="112" y="76"/>
                  </a:lnTo>
                  <a:lnTo>
                    <a:pt x="105" y="93"/>
                  </a:lnTo>
                  <a:lnTo>
                    <a:pt x="92" y="105"/>
                  </a:lnTo>
                  <a:lnTo>
                    <a:pt x="76" y="112"/>
                  </a:lnTo>
                  <a:lnTo>
                    <a:pt x="57" y="115"/>
                  </a:lnTo>
                  <a:lnTo>
                    <a:pt x="38" y="112"/>
                  </a:lnTo>
                  <a:lnTo>
                    <a:pt x="22" y="105"/>
                  </a:lnTo>
                  <a:lnTo>
                    <a:pt x="10" y="93"/>
                  </a:lnTo>
                  <a:lnTo>
                    <a:pt x="2" y="76"/>
                  </a:lnTo>
                  <a:lnTo>
                    <a:pt x="0" y="58"/>
                  </a:lnTo>
                  <a:lnTo>
                    <a:pt x="2" y="39"/>
                  </a:lnTo>
                  <a:lnTo>
                    <a:pt x="10" y="23"/>
                  </a:lnTo>
                  <a:lnTo>
                    <a:pt x="22" y="11"/>
                  </a:lnTo>
                  <a:lnTo>
                    <a:pt x="38" y="3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368">
              <a:extLst>
                <a:ext uri="{FF2B5EF4-FFF2-40B4-BE49-F238E27FC236}">
                  <a16:creationId xmlns:a16="http://schemas.microsoft.com/office/drawing/2014/main" id="{325F949E-6269-423A-91E1-D40E0B7A8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6513" y="2938463"/>
              <a:ext cx="17463" cy="19050"/>
            </a:xfrm>
            <a:custGeom>
              <a:avLst/>
              <a:gdLst>
                <a:gd name="T0" fmla="*/ 57 w 115"/>
                <a:gd name="T1" fmla="*/ 0 h 114"/>
                <a:gd name="T2" fmla="*/ 71 w 115"/>
                <a:gd name="T3" fmla="*/ 2 h 114"/>
                <a:gd name="T4" fmla="*/ 85 w 115"/>
                <a:gd name="T5" fmla="*/ 7 h 114"/>
                <a:gd name="T6" fmla="*/ 96 w 115"/>
                <a:gd name="T7" fmla="*/ 15 h 114"/>
                <a:gd name="T8" fmla="*/ 106 w 115"/>
                <a:gd name="T9" fmla="*/ 27 h 114"/>
                <a:gd name="T10" fmla="*/ 112 w 115"/>
                <a:gd name="T11" fmla="*/ 41 h 114"/>
                <a:gd name="T12" fmla="*/ 115 w 115"/>
                <a:gd name="T13" fmla="*/ 57 h 114"/>
                <a:gd name="T14" fmla="*/ 112 w 115"/>
                <a:gd name="T15" fmla="*/ 77 h 114"/>
                <a:gd name="T16" fmla="*/ 105 w 115"/>
                <a:gd name="T17" fmla="*/ 92 h 114"/>
                <a:gd name="T18" fmla="*/ 92 w 115"/>
                <a:gd name="T19" fmla="*/ 104 h 114"/>
                <a:gd name="T20" fmla="*/ 76 w 115"/>
                <a:gd name="T21" fmla="*/ 112 h 114"/>
                <a:gd name="T22" fmla="*/ 57 w 115"/>
                <a:gd name="T23" fmla="*/ 114 h 114"/>
                <a:gd name="T24" fmla="*/ 38 w 115"/>
                <a:gd name="T25" fmla="*/ 112 h 114"/>
                <a:gd name="T26" fmla="*/ 22 w 115"/>
                <a:gd name="T27" fmla="*/ 104 h 114"/>
                <a:gd name="T28" fmla="*/ 10 w 115"/>
                <a:gd name="T29" fmla="*/ 92 h 114"/>
                <a:gd name="T30" fmla="*/ 2 w 115"/>
                <a:gd name="T31" fmla="*/ 77 h 114"/>
                <a:gd name="T32" fmla="*/ 0 w 115"/>
                <a:gd name="T33" fmla="*/ 57 h 114"/>
                <a:gd name="T34" fmla="*/ 2 w 115"/>
                <a:gd name="T35" fmla="*/ 38 h 114"/>
                <a:gd name="T36" fmla="*/ 10 w 115"/>
                <a:gd name="T37" fmla="*/ 23 h 114"/>
                <a:gd name="T38" fmla="*/ 22 w 115"/>
                <a:gd name="T39" fmla="*/ 10 h 114"/>
                <a:gd name="T40" fmla="*/ 38 w 115"/>
                <a:gd name="T41" fmla="*/ 3 h 114"/>
                <a:gd name="T42" fmla="*/ 57 w 115"/>
                <a:gd name="T4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5" h="114">
                  <a:moveTo>
                    <a:pt x="57" y="0"/>
                  </a:moveTo>
                  <a:lnTo>
                    <a:pt x="71" y="2"/>
                  </a:lnTo>
                  <a:lnTo>
                    <a:pt x="85" y="7"/>
                  </a:lnTo>
                  <a:lnTo>
                    <a:pt x="96" y="15"/>
                  </a:lnTo>
                  <a:lnTo>
                    <a:pt x="106" y="27"/>
                  </a:lnTo>
                  <a:lnTo>
                    <a:pt x="112" y="41"/>
                  </a:lnTo>
                  <a:lnTo>
                    <a:pt x="115" y="57"/>
                  </a:lnTo>
                  <a:lnTo>
                    <a:pt x="112" y="77"/>
                  </a:lnTo>
                  <a:lnTo>
                    <a:pt x="105" y="92"/>
                  </a:lnTo>
                  <a:lnTo>
                    <a:pt x="92" y="104"/>
                  </a:lnTo>
                  <a:lnTo>
                    <a:pt x="76" y="112"/>
                  </a:lnTo>
                  <a:lnTo>
                    <a:pt x="57" y="114"/>
                  </a:lnTo>
                  <a:lnTo>
                    <a:pt x="38" y="112"/>
                  </a:lnTo>
                  <a:lnTo>
                    <a:pt x="22" y="104"/>
                  </a:lnTo>
                  <a:lnTo>
                    <a:pt x="10" y="92"/>
                  </a:lnTo>
                  <a:lnTo>
                    <a:pt x="2" y="77"/>
                  </a:lnTo>
                  <a:lnTo>
                    <a:pt x="0" y="57"/>
                  </a:lnTo>
                  <a:lnTo>
                    <a:pt x="2" y="38"/>
                  </a:lnTo>
                  <a:lnTo>
                    <a:pt x="10" y="23"/>
                  </a:lnTo>
                  <a:lnTo>
                    <a:pt x="22" y="10"/>
                  </a:lnTo>
                  <a:lnTo>
                    <a:pt x="38" y="3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369">
              <a:extLst>
                <a:ext uri="{FF2B5EF4-FFF2-40B4-BE49-F238E27FC236}">
                  <a16:creationId xmlns:a16="http://schemas.microsoft.com/office/drawing/2014/main" id="{86AB9C08-D8C8-469C-AAB8-AA4EEEFB29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96025" y="3011488"/>
              <a:ext cx="527050" cy="227012"/>
            </a:xfrm>
            <a:custGeom>
              <a:avLst/>
              <a:gdLst>
                <a:gd name="T0" fmla="*/ 115 w 3329"/>
                <a:gd name="T1" fmla="*/ 114 h 1430"/>
                <a:gd name="T2" fmla="*/ 115 w 3329"/>
                <a:gd name="T3" fmla="*/ 1315 h 1430"/>
                <a:gd name="T4" fmla="*/ 3214 w 3329"/>
                <a:gd name="T5" fmla="*/ 1315 h 1430"/>
                <a:gd name="T6" fmla="*/ 3214 w 3329"/>
                <a:gd name="T7" fmla="*/ 114 h 1430"/>
                <a:gd name="T8" fmla="*/ 115 w 3329"/>
                <a:gd name="T9" fmla="*/ 114 h 1430"/>
                <a:gd name="T10" fmla="*/ 58 w 3329"/>
                <a:gd name="T11" fmla="*/ 0 h 1430"/>
                <a:gd name="T12" fmla="*/ 3271 w 3329"/>
                <a:gd name="T13" fmla="*/ 0 h 1430"/>
                <a:gd name="T14" fmla="*/ 3290 w 3329"/>
                <a:gd name="T15" fmla="*/ 3 h 1430"/>
                <a:gd name="T16" fmla="*/ 3306 w 3329"/>
                <a:gd name="T17" fmla="*/ 10 h 1430"/>
                <a:gd name="T18" fmla="*/ 3318 w 3329"/>
                <a:gd name="T19" fmla="*/ 23 h 1430"/>
                <a:gd name="T20" fmla="*/ 3326 w 3329"/>
                <a:gd name="T21" fmla="*/ 38 h 1430"/>
                <a:gd name="T22" fmla="*/ 3329 w 3329"/>
                <a:gd name="T23" fmla="*/ 57 h 1430"/>
                <a:gd name="T24" fmla="*/ 3329 w 3329"/>
                <a:gd name="T25" fmla="*/ 1373 h 1430"/>
                <a:gd name="T26" fmla="*/ 3326 w 3329"/>
                <a:gd name="T27" fmla="*/ 1391 h 1430"/>
                <a:gd name="T28" fmla="*/ 3318 w 3329"/>
                <a:gd name="T29" fmla="*/ 1407 h 1430"/>
                <a:gd name="T30" fmla="*/ 3306 w 3329"/>
                <a:gd name="T31" fmla="*/ 1420 h 1430"/>
                <a:gd name="T32" fmla="*/ 3290 w 3329"/>
                <a:gd name="T33" fmla="*/ 1427 h 1430"/>
                <a:gd name="T34" fmla="*/ 3271 w 3329"/>
                <a:gd name="T35" fmla="*/ 1430 h 1430"/>
                <a:gd name="T36" fmla="*/ 58 w 3329"/>
                <a:gd name="T37" fmla="*/ 1430 h 1430"/>
                <a:gd name="T38" fmla="*/ 38 w 3329"/>
                <a:gd name="T39" fmla="*/ 1427 h 1430"/>
                <a:gd name="T40" fmla="*/ 22 w 3329"/>
                <a:gd name="T41" fmla="*/ 1420 h 1430"/>
                <a:gd name="T42" fmla="*/ 10 w 3329"/>
                <a:gd name="T43" fmla="*/ 1407 h 1430"/>
                <a:gd name="T44" fmla="*/ 2 w 3329"/>
                <a:gd name="T45" fmla="*/ 1391 h 1430"/>
                <a:gd name="T46" fmla="*/ 0 w 3329"/>
                <a:gd name="T47" fmla="*/ 1373 h 1430"/>
                <a:gd name="T48" fmla="*/ 0 w 3329"/>
                <a:gd name="T49" fmla="*/ 57 h 1430"/>
                <a:gd name="T50" fmla="*/ 2 w 3329"/>
                <a:gd name="T51" fmla="*/ 38 h 1430"/>
                <a:gd name="T52" fmla="*/ 10 w 3329"/>
                <a:gd name="T53" fmla="*/ 23 h 1430"/>
                <a:gd name="T54" fmla="*/ 22 w 3329"/>
                <a:gd name="T55" fmla="*/ 10 h 1430"/>
                <a:gd name="T56" fmla="*/ 38 w 3329"/>
                <a:gd name="T57" fmla="*/ 3 h 1430"/>
                <a:gd name="T58" fmla="*/ 58 w 3329"/>
                <a:gd name="T59" fmla="*/ 0 h 1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29" h="1430">
                  <a:moveTo>
                    <a:pt x="115" y="114"/>
                  </a:moveTo>
                  <a:lnTo>
                    <a:pt x="115" y="1315"/>
                  </a:lnTo>
                  <a:lnTo>
                    <a:pt x="3214" y="1315"/>
                  </a:lnTo>
                  <a:lnTo>
                    <a:pt x="3214" y="114"/>
                  </a:lnTo>
                  <a:lnTo>
                    <a:pt x="115" y="114"/>
                  </a:lnTo>
                  <a:close/>
                  <a:moveTo>
                    <a:pt x="58" y="0"/>
                  </a:moveTo>
                  <a:lnTo>
                    <a:pt x="3271" y="0"/>
                  </a:lnTo>
                  <a:lnTo>
                    <a:pt x="3290" y="3"/>
                  </a:lnTo>
                  <a:lnTo>
                    <a:pt x="3306" y="10"/>
                  </a:lnTo>
                  <a:lnTo>
                    <a:pt x="3318" y="23"/>
                  </a:lnTo>
                  <a:lnTo>
                    <a:pt x="3326" y="38"/>
                  </a:lnTo>
                  <a:lnTo>
                    <a:pt x="3329" y="57"/>
                  </a:lnTo>
                  <a:lnTo>
                    <a:pt x="3329" y="1373"/>
                  </a:lnTo>
                  <a:lnTo>
                    <a:pt x="3326" y="1391"/>
                  </a:lnTo>
                  <a:lnTo>
                    <a:pt x="3318" y="1407"/>
                  </a:lnTo>
                  <a:lnTo>
                    <a:pt x="3306" y="1420"/>
                  </a:lnTo>
                  <a:lnTo>
                    <a:pt x="3290" y="1427"/>
                  </a:lnTo>
                  <a:lnTo>
                    <a:pt x="3271" y="1430"/>
                  </a:lnTo>
                  <a:lnTo>
                    <a:pt x="58" y="1430"/>
                  </a:lnTo>
                  <a:lnTo>
                    <a:pt x="38" y="1427"/>
                  </a:lnTo>
                  <a:lnTo>
                    <a:pt x="22" y="1420"/>
                  </a:lnTo>
                  <a:lnTo>
                    <a:pt x="10" y="1407"/>
                  </a:lnTo>
                  <a:lnTo>
                    <a:pt x="2" y="1391"/>
                  </a:lnTo>
                  <a:lnTo>
                    <a:pt x="0" y="1373"/>
                  </a:lnTo>
                  <a:lnTo>
                    <a:pt x="0" y="57"/>
                  </a:lnTo>
                  <a:lnTo>
                    <a:pt x="2" y="38"/>
                  </a:lnTo>
                  <a:lnTo>
                    <a:pt x="10" y="23"/>
                  </a:lnTo>
                  <a:lnTo>
                    <a:pt x="22" y="10"/>
                  </a:lnTo>
                  <a:lnTo>
                    <a:pt x="38" y="3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370">
              <a:extLst>
                <a:ext uri="{FF2B5EF4-FFF2-40B4-BE49-F238E27FC236}">
                  <a16:creationId xmlns:a16="http://schemas.microsoft.com/office/drawing/2014/main" id="{C499ABE8-5A06-4E37-BD66-C07406ECF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013" y="2711450"/>
              <a:ext cx="119063" cy="119062"/>
            </a:xfrm>
            <a:custGeom>
              <a:avLst/>
              <a:gdLst>
                <a:gd name="T0" fmla="*/ 48 w 751"/>
                <a:gd name="T1" fmla="*/ 0 h 742"/>
                <a:gd name="T2" fmla="*/ 66 w 751"/>
                <a:gd name="T3" fmla="*/ 0 h 742"/>
                <a:gd name="T4" fmla="*/ 82 w 751"/>
                <a:gd name="T5" fmla="*/ 5 h 742"/>
                <a:gd name="T6" fmla="*/ 97 w 751"/>
                <a:gd name="T7" fmla="*/ 15 h 742"/>
                <a:gd name="T8" fmla="*/ 734 w 751"/>
                <a:gd name="T9" fmla="*/ 644 h 742"/>
                <a:gd name="T10" fmla="*/ 745 w 751"/>
                <a:gd name="T11" fmla="*/ 660 h 742"/>
                <a:gd name="T12" fmla="*/ 751 w 751"/>
                <a:gd name="T13" fmla="*/ 677 h 742"/>
                <a:gd name="T14" fmla="*/ 751 w 751"/>
                <a:gd name="T15" fmla="*/ 693 h 742"/>
                <a:gd name="T16" fmla="*/ 745 w 751"/>
                <a:gd name="T17" fmla="*/ 710 h 742"/>
                <a:gd name="T18" fmla="*/ 734 w 751"/>
                <a:gd name="T19" fmla="*/ 725 h 742"/>
                <a:gd name="T20" fmla="*/ 722 w 751"/>
                <a:gd name="T21" fmla="*/ 734 h 742"/>
                <a:gd name="T22" fmla="*/ 710 w 751"/>
                <a:gd name="T23" fmla="*/ 740 h 742"/>
                <a:gd name="T24" fmla="*/ 694 w 751"/>
                <a:gd name="T25" fmla="*/ 742 h 742"/>
                <a:gd name="T26" fmla="*/ 679 w 751"/>
                <a:gd name="T27" fmla="*/ 740 h 742"/>
                <a:gd name="T28" fmla="*/ 665 w 751"/>
                <a:gd name="T29" fmla="*/ 734 h 742"/>
                <a:gd name="T30" fmla="*/ 653 w 751"/>
                <a:gd name="T31" fmla="*/ 725 h 742"/>
                <a:gd name="T32" fmla="*/ 17 w 751"/>
                <a:gd name="T33" fmla="*/ 95 h 742"/>
                <a:gd name="T34" fmla="*/ 5 w 751"/>
                <a:gd name="T35" fmla="*/ 81 h 742"/>
                <a:gd name="T36" fmla="*/ 0 w 751"/>
                <a:gd name="T37" fmla="*/ 64 h 742"/>
                <a:gd name="T38" fmla="*/ 0 w 751"/>
                <a:gd name="T39" fmla="*/ 47 h 742"/>
                <a:gd name="T40" fmla="*/ 5 w 751"/>
                <a:gd name="T41" fmla="*/ 31 h 742"/>
                <a:gd name="T42" fmla="*/ 17 w 751"/>
                <a:gd name="T43" fmla="*/ 15 h 742"/>
                <a:gd name="T44" fmla="*/ 31 w 751"/>
                <a:gd name="T45" fmla="*/ 5 h 742"/>
                <a:gd name="T46" fmla="*/ 48 w 751"/>
                <a:gd name="T47" fmla="*/ 0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51" h="742">
                  <a:moveTo>
                    <a:pt x="48" y="0"/>
                  </a:moveTo>
                  <a:lnTo>
                    <a:pt x="66" y="0"/>
                  </a:lnTo>
                  <a:lnTo>
                    <a:pt x="82" y="5"/>
                  </a:lnTo>
                  <a:lnTo>
                    <a:pt x="97" y="15"/>
                  </a:lnTo>
                  <a:lnTo>
                    <a:pt x="734" y="644"/>
                  </a:lnTo>
                  <a:lnTo>
                    <a:pt x="745" y="660"/>
                  </a:lnTo>
                  <a:lnTo>
                    <a:pt x="751" y="677"/>
                  </a:lnTo>
                  <a:lnTo>
                    <a:pt x="751" y="693"/>
                  </a:lnTo>
                  <a:lnTo>
                    <a:pt x="745" y="710"/>
                  </a:lnTo>
                  <a:lnTo>
                    <a:pt x="734" y="725"/>
                  </a:lnTo>
                  <a:lnTo>
                    <a:pt x="722" y="734"/>
                  </a:lnTo>
                  <a:lnTo>
                    <a:pt x="710" y="740"/>
                  </a:lnTo>
                  <a:lnTo>
                    <a:pt x="694" y="742"/>
                  </a:lnTo>
                  <a:lnTo>
                    <a:pt x="679" y="740"/>
                  </a:lnTo>
                  <a:lnTo>
                    <a:pt x="665" y="734"/>
                  </a:lnTo>
                  <a:lnTo>
                    <a:pt x="653" y="725"/>
                  </a:lnTo>
                  <a:lnTo>
                    <a:pt x="17" y="95"/>
                  </a:lnTo>
                  <a:lnTo>
                    <a:pt x="5" y="81"/>
                  </a:lnTo>
                  <a:lnTo>
                    <a:pt x="0" y="64"/>
                  </a:lnTo>
                  <a:lnTo>
                    <a:pt x="0" y="47"/>
                  </a:lnTo>
                  <a:lnTo>
                    <a:pt x="5" y="31"/>
                  </a:lnTo>
                  <a:lnTo>
                    <a:pt x="17" y="15"/>
                  </a:lnTo>
                  <a:lnTo>
                    <a:pt x="31" y="5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371">
              <a:extLst>
                <a:ext uri="{FF2B5EF4-FFF2-40B4-BE49-F238E27FC236}">
                  <a16:creationId xmlns:a16="http://schemas.microsoft.com/office/drawing/2014/main" id="{31D1AB61-ECAB-4159-8868-37B972F6D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3688" y="2724150"/>
              <a:ext cx="120650" cy="119062"/>
            </a:xfrm>
            <a:custGeom>
              <a:avLst/>
              <a:gdLst>
                <a:gd name="T0" fmla="*/ 48 w 755"/>
                <a:gd name="T1" fmla="*/ 0 h 754"/>
                <a:gd name="T2" fmla="*/ 64 w 755"/>
                <a:gd name="T3" fmla="*/ 0 h 754"/>
                <a:gd name="T4" fmla="*/ 81 w 755"/>
                <a:gd name="T5" fmla="*/ 5 h 754"/>
                <a:gd name="T6" fmla="*/ 96 w 755"/>
                <a:gd name="T7" fmla="*/ 16 h 754"/>
                <a:gd name="T8" fmla="*/ 739 w 755"/>
                <a:gd name="T9" fmla="*/ 657 h 754"/>
                <a:gd name="T10" fmla="*/ 750 w 755"/>
                <a:gd name="T11" fmla="*/ 671 h 754"/>
                <a:gd name="T12" fmla="*/ 755 w 755"/>
                <a:gd name="T13" fmla="*/ 688 h 754"/>
                <a:gd name="T14" fmla="*/ 755 w 755"/>
                <a:gd name="T15" fmla="*/ 705 h 754"/>
                <a:gd name="T16" fmla="*/ 750 w 755"/>
                <a:gd name="T17" fmla="*/ 721 h 754"/>
                <a:gd name="T18" fmla="*/ 739 w 755"/>
                <a:gd name="T19" fmla="*/ 736 h 754"/>
                <a:gd name="T20" fmla="*/ 727 w 755"/>
                <a:gd name="T21" fmla="*/ 746 h 754"/>
                <a:gd name="T22" fmla="*/ 715 w 755"/>
                <a:gd name="T23" fmla="*/ 752 h 754"/>
                <a:gd name="T24" fmla="*/ 699 w 755"/>
                <a:gd name="T25" fmla="*/ 754 h 754"/>
                <a:gd name="T26" fmla="*/ 683 w 755"/>
                <a:gd name="T27" fmla="*/ 752 h 754"/>
                <a:gd name="T28" fmla="*/ 671 w 755"/>
                <a:gd name="T29" fmla="*/ 746 h 754"/>
                <a:gd name="T30" fmla="*/ 658 w 755"/>
                <a:gd name="T31" fmla="*/ 736 h 754"/>
                <a:gd name="T32" fmla="*/ 16 w 755"/>
                <a:gd name="T33" fmla="*/ 96 h 754"/>
                <a:gd name="T34" fmla="*/ 5 w 755"/>
                <a:gd name="T35" fmla="*/ 81 h 754"/>
                <a:gd name="T36" fmla="*/ 0 w 755"/>
                <a:gd name="T37" fmla="*/ 64 h 754"/>
                <a:gd name="T38" fmla="*/ 0 w 755"/>
                <a:gd name="T39" fmla="*/ 47 h 754"/>
                <a:gd name="T40" fmla="*/ 5 w 755"/>
                <a:gd name="T41" fmla="*/ 31 h 754"/>
                <a:gd name="T42" fmla="*/ 16 w 755"/>
                <a:gd name="T43" fmla="*/ 16 h 754"/>
                <a:gd name="T44" fmla="*/ 31 w 755"/>
                <a:gd name="T45" fmla="*/ 5 h 754"/>
                <a:gd name="T46" fmla="*/ 48 w 755"/>
                <a:gd name="T4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55" h="754">
                  <a:moveTo>
                    <a:pt x="48" y="0"/>
                  </a:moveTo>
                  <a:lnTo>
                    <a:pt x="64" y="0"/>
                  </a:lnTo>
                  <a:lnTo>
                    <a:pt x="81" y="5"/>
                  </a:lnTo>
                  <a:lnTo>
                    <a:pt x="96" y="16"/>
                  </a:lnTo>
                  <a:lnTo>
                    <a:pt x="739" y="657"/>
                  </a:lnTo>
                  <a:lnTo>
                    <a:pt x="750" y="671"/>
                  </a:lnTo>
                  <a:lnTo>
                    <a:pt x="755" y="688"/>
                  </a:lnTo>
                  <a:lnTo>
                    <a:pt x="755" y="705"/>
                  </a:lnTo>
                  <a:lnTo>
                    <a:pt x="750" y="721"/>
                  </a:lnTo>
                  <a:lnTo>
                    <a:pt x="739" y="736"/>
                  </a:lnTo>
                  <a:lnTo>
                    <a:pt x="727" y="746"/>
                  </a:lnTo>
                  <a:lnTo>
                    <a:pt x="715" y="752"/>
                  </a:lnTo>
                  <a:lnTo>
                    <a:pt x="699" y="754"/>
                  </a:lnTo>
                  <a:lnTo>
                    <a:pt x="683" y="752"/>
                  </a:lnTo>
                  <a:lnTo>
                    <a:pt x="671" y="746"/>
                  </a:lnTo>
                  <a:lnTo>
                    <a:pt x="658" y="736"/>
                  </a:lnTo>
                  <a:lnTo>
                    <a:pt x="16" y="96"/>
                  </a:lnTo>
                  <a:lnTo>
                    <a:pt x="5" y="81"/>
                  </a:lnTo>
                  <a:lnTo>
                    <a:pt x="0" y="64"/>
                  </a:lnTo>
                  <a:lnTo>
                    <a:pt x="0" y="47"/>
                  </a:lnTo>
                  <a:lnTo>
                    <a:pt x="5" y="31"/>
                  </a:lnTo>
                  <a:lnTo>
                    <a:pt x="16" y="16"/>
                  </a:lnTo>
                  <a:lnTo>
                    <a:pt x="31" y="5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372">
              <a:extLst>
                <a:ext uri="{FF2B5EF4-FFF2-40B4-BE49-F238E27FC236}">
                  <a16:creationId xmlns:a16="http://schemas.microsoft.com/office/drawing/2014/main" id="{61C22BEF-0C77-43B2-A621-06A20A126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363" y="2736850"/>
              <a:ext cx="119063" cy="119062"/>
            </a:xfrm>
            <a:custGeom>
              <a:avLst/>
              <a:gdLst>
                <a:gd name="T0" fmla="*/ 48 w 756"/>
                <a:gd name="T1" fmla="*/ 0 h 749"/>
                <a:gd name="T2" fmla="*/ 66 w 756"/>
                <a:gd name="T3" fmla="*/ 0 h 749"/>
                <a:gd name="T4" fmla="*/ 81 w 756"/>
                <a:gd name="T5" fmla="*/ 6 h 749"/>
                <a:gd name="T6" fmla="*/ 97 w 756"/>
                <a:gd name="T7" fmla="*/ 17 h 749"/>
                <a:gd name="T8" fmla="*/ 740 w 756"/>
                <a:gd name="T9" fmla="*/ 651 h 749"/>
                <a:gd name="T10" fmla="*/ 751 w 756"/>
                <a:gd name="T11" fmla="*/ 667 h 749"/>
                <a:gd name="T12" fmla="*/ 756 w 756"/>
                <a:gd name="T13" fmla="*/ 683 h 749"/>
                <a:gd name="T14" fmla="*/ 756 w 756"/>
                <a:gd name="T15" fmla="*/ 700 h 749"/>
                <a:gd name="T16" fmla="*/ 751 w 756"/>
                <a:gd name="T17" fmla="*/ 717 h 749"/>
                <a:gd name="T18" fmla="*/ 740 w 756"/>
                <a:gd name="T19" fmla="*/ 731 h 749"/>
                <a:gd name="T20" fmla="*/ 734 w 756"/>
                <a:gd name="T21" fmla="*/ 739 h 749"/>
                <a:gd name="T22" fmla="*/ 724 w 756"/>
                <a:gd name="T23" fmla="*/ 745 h 749"/>
                <a:gd name="T24" fmla="*/ 715 w 756"/>
                <a:gd name="T25" fmla="*/ 748 h 749"/>
                <a:gd name="T26" fmla="*/ 706 w 756"/>
                <a:gd name="T27" fmla="*/ 749 h 749"/>
                <a:gd name="T28" fmla="*/ 690 w 756"/>
                <a:gd name="T29" fmla="*/ 747 h 749"/>
                <a:gd name="T30" fmla="*/ 676 w 756"/>
                <a:gd name="T31" fmla="*/ 741 h 749"/>
                <a:gd name="T32" fmla="*/ 665 w 756"/>
                <a:gd name="T33" fmla="*/ 731 h 749"/>
                <a:gd name="T34" fmla="*/ 17 w 756"/>
                <a:gd name="T35" fmla="*/ 97 h 749"/>
                <a:gd name="T36" fmla="*/ 5 w 756"/>
                <a:gd name="T37" fmla="*/ 82 h 749"/>
                <a:gd name="T38" fmla="*/ 0 w 756"/>
                <a:gd name="T39" fmla="*/ 66 h 749"/>
                <a:gd name="T40" fmla="*/ 0 w 756"/>
                <a:gd name="T41" fmla="*/ 48 h 749"/>
                <a:gd name="T42" fmla="*/ 5 w 756"/>
                <a:gd name="T43" fmla="*/ 31 h 749"/>
                <a:gd name="T44" fmla="*/ 17 w 756"/>
                <a:gd name="T45" fmla="*/ 17 h 749"/>
                <a:gd name="T46" fmla="*/ 31 w 756"/>
                <a:gd name="T47" fmla="*/ 6 h 749"/>
                <a:gd name="T48" fmla="*/ 48 w 756"/>
                <a:gd name="T49" fmla="*/ 0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56" h="749">
                  <a:moveTo>
                    <a:pt x="48" y="0"/>
                  </a:moveTo>
                  <a:lnTo>
                    <a:pt x="66" y="0"/>
                  </a:lnTo>
                  <a:lnTo>
                    <a:pt x="81" y="6"/>
                  </a:lnTo>
                  <a:lnTo>
                    <a:pt x="97" y="17"/>
                  </a:lnTo>
                  <a:lnTo>
                    <a:pt x="740" y="651"/>
                  </a:lnTo>
                  <a:lnTo>
                    <a:pt x="751" y="667"/>
                  </a:lnTo>
                  <a:lnTo>
                    <a:pt x="756" y="683"/>
                  </a:lnTo>
                  <a:lnTo>
                    <a:pt x="756" y="700"/>
                  </a:lnTo>
                  <a:lnTo>
                    <a:pt x="751" y="717"/>
                  </a:lnTo>
                  <a:lnTo>
                    <a:pt x="740" y="731"/>
                  </a:lnTo>
                  <a:lnTo>
                    <a:pt x="734" y="739"/>
                  </a:lnTo>
                  <a:lnTo>
                    <a:pt x="724" y="745"/>
                  </a:lnTo>
                  <a:lnTo>
                    <a:pt x="715" y="748"/>
                  </a:lnTo>
                  <a:lnTo>
                    <a:pt x="706" y="749"/>
                  </a:lnTo>
                  <a:lnTo>
                    <a:pt x="690" y="747"/>
                  </a:lnTo>
                  <a:lnTo>
                    <a:pt x="676" y="741"/>
                  </a:lnTo>
                  <a:lnTo>
                    <a:pt x="665" y="731"/>
                  </a:lnTo>
                  <a:lnTo>
                    <a:pt x="17" y="97"/>
                  </a:lnTo>
                  <a:lnTo>
                    <a:pt x="5" y="82"/>
                  </a:lnTo>
                  <a:lnTo>
                    <a:pt x="0" y="66"/>
                  </a:lnTo>
                  <a:lnTo>
                    <a:pt x="0" y="48"/>
                  </a:lnTo>
                  <a:lnTo>
                    <a:pt x="5" y="31"/>
                  </a:lnTo>
                  <a:lnTo>
                    <a:pt x="17" y="17"/>
                  </a:lnTo>
                  <a:lnTo>
                    <a:pt x="31" y="6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373">
              <a:extLst>
                <a:ext uri="{FF2B5EF4-FFF2-40B4-BE49-F238E27FC236}">
                  <a16:creationId xmlns:a16="http://schemas.microsoft.com/office/drawing/2014/main" id="{EA3933C3-E1B9-4932-87B8-046A174AE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5" y="2752725"/>
              <a:ext cx="119063" cy="115887"/>
            </a:xfrm>
            <a:custGeom>
              <a:avLst/>
              <a:gdLst>
                <a:gd name="T0" fmla="*/ 48 w 751"/>
                <a:gd name="T1" fmla="*/ 0 h 737"/>
                <a:gd name="T2" fmla="*/ 65 w 751"/>
                <a:gd name="T3" fmla="*/ 0 h 737"/>
                <a:gd name="T4" fmla="*/ 81 w 751"/>
                <a:gd name="T5" fmla="*/ 5 h 737"/>
                <a:gd name="T6" fmla="*/ 96 w 751"/>
                <a:gd name="T7" fmla="*/ 16 h 737"/>
                <a:gd name="T8" fmla="*/ 734 w 751"/>
                <a:gd name="T9" fmla="*/ 639 h 737"/>
                <a:gd name="T10" fmla="*/ 744 w 751"/>
                <a:gd name="T11" fmla="*/ 655 h 737"/>
                <a:gd name="T12" fmla="*/ 751 w 751"/>
                <a:gd name="T13" fmla="*/ 671 h 737"/>
                <a:gd name="T14" fmla="*/ 751 w 751"/>
                <a:gd name="T15" fmla="*/ 688 h 737"/>
                <a:gd name="T16" fmla="*/ 744 w 751"/>
                <a:gd name="T17" fmla="*/ 705 h 737"/>
                <a:gd name="T18" fmla="*/ 734 w 751"/>
                <a:gd name="T19" fmla="*/ 719 h 737"/>
                <a:gd name="T20" fmla="*/ 722 w 751"/>
                <a:gd name="T21" fmla="*/ 729 h 737"/>
                <a:gd name="T22" fmla="*/ 709 w 751"/>
                <a:gd name="T23" fmla="*/ 735 h 737"/>
                <a:gd name="T24" fmla="*/ 693 w 751"/>
                <a:gd name="T25" fmla="*/ 737 h 737"/>
                <a:gd name="T26" fmla="*/ 677 w 751"/>
                <a:gd name="T27" fmla="*/ 735 h 737"/>
                <a:gd name="T28" fmla="*/ 665 w 751"/>
                <a:gd name="T29" fmla="*/ 729 h 737"/>
                <a:gd name="T30" fmla="*/ 653 w 751"/>
                <a:gd name="T31" fmla="*/ 719 h 737"/>
                <a:gd name="T32" fmla="*/ 17 w 751"/>
                <a:gd name="T33" fmla="*/ 96 h 737"/>
                <a:gd name="T34" fmla="*/ 5 w 751"/>
                <a:gd name="T35" fmla="*/ 82 h 737"/>
                <a:gd name="T36" fmla="*/ 0 w 751"/>
                <a:gd name="T37" fmla="*/ 65 h 737"/>
                <a:gd name="T38" fmla="*/ 0 w 751"/>
                <a:gd name="T39" fmla="*/ 48 h 737"/>
                <a:gd name="T40" fmla="*/ 5 w 751"/>
                <a:gd name="T41" fmla="*/ 31 h 737"/>
                <a:gd name="T42" fmla="*/ 17 w 751"/>
                <a:gd name="T43" fmla="*/ 16 h 737"/>
                <a:gd name="T44" fmla="*/ 31 w 751"/>
                <a:gd name="T45" fmla="*/ 5 h 737"/>
                <a:gd name="T46" fmla="*/ 48 w 751"/>
                <a:gd name="T47" fmla="*/ 0 h 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51" h="737">
                  <a:moveTo>
                    <a:pt x="48" y="0"/>
                  </a:moveTo>
                  <a:lnTo>
                    <a:pt x="65" y="0"/>
                  </a:lnTo>
                  <a:lnTo>
                    <a:pt x="81" y="5"/>
                  </a:lnTo>
                  <a:lnTo>
                    <a:pt x="96" y="16"/>
                  </a:lnTo>
                  <a:lnTo>
                    <a:pt x="734" y="639"/>
                  </a:lnTo>
                  <a:lnTo>
                    <a:pt x="744" y="655"/>
                  </a:lnTo>
                  <a:lnTo>
                    <a:pt x="751" y="671"/>
                  </a:lnTo>
                  <a:lnTo>
                    <a:pt x="751" y="688"/>
                  </a:lnTo>
                  <a:lnTo>
                    <a:pt x="744" y="705"/>
                  </a:lnTo>
                  <a:lnTo>
                    <a:pt x="734" y="719"/>
                  </a:lnTo>
                  <a:lnTo>
                    <a:pt x="722" y="729"/>
                  </a:lnTo>
                  <a:lnTo>
                    <a:pt x="709" y="735"/>
                  </a:lnTo>
                  <a:lnTo>
                    <a:pt x="693" y="737"/>
                  </a:lnTo>
                  <a:lnTo>
                    <a:pt x="677" y="735"/>
                  </a:lnTo>
                  <a:lnTo>
                    <a:pt x="665" y="729"/>
                  </a:lnTo>
                  <a:lnTo>
                    <a:pt x="653" y="719"/>
                  </a:lnTo>
                  <a:lnTo>
                    <a:pt x="17" y="96"/>
                  </a:lnTo>
                  <a:lnTo>
                    <a:pt x="5" y="82"/>
                  </a:lnTo>
                  <a:lnTo>
                    <a:pt x="0" y="65"/>
                  </a:lnTo>
                  <a:lnTo>
                    <a:pt x="0" y="48"/>
                  </a:lnTo>
                  <a:lnTo>
                    <a:pt x="5" y="31"/>
                  </a:lnTo>
                  <a:lnTo>
                    <a:pt x="17" y="16"/>
                  </a:lnTo>
                  <a:lnTo>
                    <a:pt x="31" y="5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374">
              <a:extLst>
                <a:ext uri="{FF2B5EF4-FFF2-40B4-BE49-F238E27FC236}">
                  <a16:creationId xmlns:a16="http://schemas.microsoft.com/office/drawing/2014/main" id="{35060E0C-E23C-4E2E-9B55-2D8BFADD0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4300" y="2762250"/>
              <a:ext cx="119063" cy="119062"/>
            </a:xfrm>
            <a:custGeom>
              <a:avLst/>
              <a:gdLst>
                <a:gd name="T0" fmla="*/ 49 w 751"/>
                <a:gd name="T1" fmla="*/ 0 h 748"/>
                <a:gd name="T2" fmla="*/ 66 w 751"/>
                <a:gd name="T3" fmla="*/ 0 h 748"/>
                <a:gd name="T4" fmla="*/ 83 w 751"/>
                <a:gd name="T5" fmla="*/ 6 h 748"/>
                <a:gd name="T6" fmla="*/ 98 w 751"/>
                <a:gd name="T7" fmla="*/ 17 h 748"/>
                <a:gd name="T8" fmla="*/ 734 w 751"/>
                <a:gd name="T9" fmla="*/ 651 h 748"/>
                <a:gd name="T10" fmla="*/ 746 w 751"/>
                <a:gd name="T11" fmla="*/ 666 h 748"/>
                <a:gd name="T12" fmla="*/ 751 w 751"/>
                <a:gd name="T13" fmla="*/ 683 h 748"/>
                <a:gd name="T14" fmla="*/ 751 w 751"/>
                <a:gd name="T15" fmla="*/ 700 h 748"/>
                <a:gd name="T16" fmla="*/ 746 w 751"/>
                <a:gd name="T17" fmla="*/ 717 h 748"/>
                <a:gd name="T18" fmla="*/ 734 w 751"/>
                <a:gd name="T19" fmla="*/ 732 h 748"/>
                <a:gd name="T20" fmla="*/ 723 w 751"/>
                <a:gd name="T21" fmla="*/ 741 h 748"/>
                <a:gd name="T22" fmla="*/ 710 w 751"/>
                <a:gd name="T23" fmla="*/ 747 h 748"/>
                <a:gd name="T24" fmla="*/ 695 w 751"/>
                <a:gd name="T25" fmla="*/ 748 h 748"/>
                <a:gd name="T26" fmla="*/ 679 w 751"/>
                <a:gd name="T27" fmla="*/ 747 h 748"/>
                <a:gd name="T28" fmla="*/ 666 w 751"/>
                <a:gd name="T29" fmla="*/ 741 h 748"/>
                <a:gd name="T30" fmla="*/ 655 w 751"/>
                <a:gd name="T31" fmla="*/ 732 h 748"/>
                <a:gd name="T32" fmla="*/ 17 w 751"/>
                <a:gd name="T33" fmla="*/ 97 h 748"/>
                <a:gd name="T34" fmla="*/ 7 w 751"/>
                <a:gd name="T35" fmla="*/ 82 h 748"/>
                <a:gd name="T36" fmla="*/ 0 w 751"/>
                <a:gd name="T37" fmla="*/ 66 h 748"/>
                <a:gd name="T38" fmla="*/ 0 w 751"/>
                <a:gd name="T39" fmla="*/ 48 h 748"/>
                <a:gd name="T40" fmla="*/ 7 w 751"/>
                <a:gd name="T41" fmla="*/ 32 h 748"/>
                <a:gd name="T42" fmla="*/ 17 w 751"/>
                <a:gd name="T43" fmla="*/ 17 h 748"/>
                <a:gd name="T44" fmla="*/ 33 w 751"/>
                <a:gd name="T45" fmla="*/ 6 h 748"/>
                <a:gd name="T46" fmla="*/ 49 w 751"/>
                <a:gd name="T47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51" h="748">
                  <a:moveTo>
                    <a:pt x="49" y="0"/>
                  </a:moveTo>
                  <a:lnTo>
                    <a:pt x="66" y="0"/>
                  </a:lnTo>
                  <a:lnTo>
                    <a:pt x="83" y="6"/>
                  </a:lnTo>
                  <a:lnTo>
                    <a:pt x="98" y="17"/>
                  </a:lnTo>
                  <a:lnTo>
                    <a:pt x="734" y="651"/>
                  </a:lnTo>
                  <a:lnTo>
                    <a:pt x="746" y="666"/>
                  </a:lnTo>
                  <a:lnTo>
                    <a:pt x="751" y="683"/>
                  </a:lnTo>
                  <a:lnTo>
                    <a:pt x="751" y="700"/>
                  </a:lnTo>
                  <a:lnTo>
                    <a:pt x="746" y="717"/>
                  </a:lnTo>
                  <a:lnTo>
                    <a:pt x="734" y="732"/>
                  </a:lnTo>
                  <a:lnTo>
                    <a:pt x="723" y="741"/>
                  </a:lnTo>
                  <a:lnTo>
                    <a:pt x="710" y="747"/>
                  </a:lnTo>
                  <a:lnTo>
                    <a:pt x="695" y="748"/>
                  </a:lnTo>
                  <a:lnTo>
                    <a:pt x="679" y="747"/>
                  </a:lnTo>
                  <a:lnTo>
                    <a:pt x="666" y="741"/>
                  </a:lnTo>
                  <a:lnTo>
                    <a:pt x="655" y="732"/>
                  </a:lnTo>
                  <a:lnTo>
                    <a:pt x="17" y="97"/>
                  </a:lnTo>
                  <a:lnTo>
                    <a:pt x="7" y="82"/>
                  </a:lnTo>
                  <a:lnTo>
                    <a:pt x="0" y="66"/>
                  </a:lnTo>
                  <a:lnTo>
                    <a:pt x="0" y="48"/>
                  </a:lnTo>
                  <a:lnTo>
                    <a:pt x="7" y="32"/>
                  </a:lnTo>
                  <a:lnTo>
                    <a:pt x="17" y="17"/>
                  </a:lnTo>
                  <a:lnTo>
                    <a:pt x="33" y="6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375">
              <a:extLst>
                <a:ext uri="{FF2B5EF4-FFF2-40B4-BE49-F238E27FC236}">
                  <a16:creationId xmlns:a16="http://schemas.microsoft.com/office/drawing/2014/main" id="{BCF038A6-9E31-40F2-B1E0-8E823EB6D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3975" y="2774950"/>
              <a:ext cx="119063" cy="120650"/>
            </a:xfrm>
            <a:custGeom>
              <a:avLst/>
              <a:gdLst>
                <a:gd name="T0" fmla="*/ 48 w 751"/>
                <a:gd name="T1" fmla="*/ 0 h 754"/>
                <a:gd name="T2" fmla="*/ 66 w 751"/>
                <a:gd name="T3" fmla="*/ 0 h 754"/>
                <a:gd name="T4" fmla="*/ 82 w 751"/>
                <a:gd name="T5" fmla="*/ 5 h 754"/>
                <a:gd name="T6" fmla="*/ 97 w 751"/>
                <a:gd name="T7" fmla="*/ 16 h 754"/>
                <a:gd name="T8" fmla="*/ 734 w 751"/>
                <a:gd name="T9" fmla="*/ 657 h 754"/>
                <a:gd name="T10" fmla="*/ 745 w 751"/>
                <a:gd name="T11" fmla="*/ 671 h 754"/>
                <a:gd name="T12" fmla="*/ 751 w 751"/>
                <a:gd name="T13" fmla="*/ 688 h 754"/>
                <a:gd name="T14" fmla="*/ 751 w 751"/>
                <a:gd name="T15" fmla="*/ 705 h 754"/>
                <a:gd name="T16" fmla="*/ 745 w 751"/>
                <a:gd name="T17" fmla="*/ 721 h 754"/>
                <a:gd name="T18" fmla="*/ 734 w 751"/>
                <a:gd name="T19" fmla="*/ 736 h 754"/>
                <a:gd name="T20" fmla="*/ 728 w 751"/>
                <a:gd name="T21" fmla="*/ 744 h 754"/>
                <a:gd name="T22" fmla="*/ 719 w 751"/>
                <a:gd name="T23" fmla="*/ 750 h 754"/>
                <a:gd name="T24" fmla="*/ 709 w 751"/>
                <a:gd name="T25" fmla="*/ 753 h 754"/>
                <a:gd name="T26" fmla="*/ 699 w 751"/>
                <a:gd name="T27" fmla="*/ 754 h 754"/>
                <a:gd name="T28" fmla="*/ 684 w 751"/>
                <a:gd name="T29" fmla="*/ 752 h 754"/>
                <a:gd name="T30" fmla="*/ 671 w 751"/>
                <a:gd name="T31" fmla="*/ 746 h 754"/>
                <a:gd name="T32" fmla="*/ 660 w 751"/>
                <a:gd name="T33" fmla="*/ 736 h 754"/>
                <a:gd name="T34" fmla="*/ 17 w 751"/>
                <a:gd name="T35" fmla="*/ 96 h 754"/>
                <a:gd name="T36" fmla="*/ 5 w 751"/>
                <a:gd name="T37" fmla="*/ 81 h 754"/>
                <a:gd name="T38" fmla="*/ 0 w 751"/>
                <a:gd name="T39" fmla="*/ 64 h 754"/>
                <a:gd name="T40" fmla="*/ 0 w 751"/>
                <a:gd name="T41" fmla="*/ 47 h 754"/>
                <a:gd name="T42" fmla="*/ 5 w 751"/>
                <a:gd name="T43" fmla="*/ 31 h 754"/>
                <a:gd name="T44" fmla="*/ 17 w 751"/>
                <a:gd name="T45" fmla="*/ 16 h 754"/>
                <a:gd name="T46" fmla="*/ 31 w 751"/>
                <a:gd name="T47" fmla="*/ 5 h 754"/>
                <a:gd name="T48" fmla="*/ 48 w 751"/>
                <a:gd name="T49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51" h="754">
                  <a:moveTo>
                    <a:pt x="48" y="0"/>
                  </a:moveTo>
                  <a:lnTo>
                    <a:pt x="66" y="0"/>
                  </a:lnTo>
                  <a:lnTo>
                    <a:pt x="82" y="5"/>
                  </a:lnTo>
                  <a:lnTo>
                    <a:pt x="97" y="16"/>
                  </a:lnTo>
                  <a:lnTo>
                    <a:pt x="734" y="657"/>
                  </a:lnTo>
                  <a:lnTo>
                    <a:pt x="745" y="671"/>
                  </a:lnTo>
                  <a:lnTo>
                    <a:pt x="751" y="688"/>
                  </a:lnTo>
                  <a:lnTo>
                    <a:pt x="751" y="705"/>
                  </a:lnTo>
                  <a:lnTo>
                    <a:pt x="745" y="721"/>
                  </a:lnTo>
                  <a:lnTo>
                    <a:pt x="734" y="736"/>
                  </a:lnTo>
                  <a:lnTo>
                    <a:pt x="728" y="744"/>
                  </a:lnTo>
                  <a:lnTo>
                    <a:pt x="719" y="750"/>
                  </a:lnTo>
                  <a:lnTo>
                    <a:pt x="709" y="753"/>
                  </a:lnTo>
                  <a:lnTo>
                    <a:pt x="699" y="754"/>
                  </a:lnTo>
                  <a:lnTo>
                    <a:pt x="684" y="752"/>
                  </a:lnTo>
                  <a:lnTo>
                    <a:pt x="671" y="746"/>
                  </a:lnTo>
                  <a:lnTo>
                    <a:pt x="660" y="736"/>
                  </a:lnTo>
                  <a:lnTo>
                    <a:pt x="17" y="96"/>
                  </a:lnTo>
                  <a:lnTo>
                    <a:pt x="5" y="81"/>
                  </a:lnTo>
                  <a:lnTo>
                    <a:pt x="0" y="64"/>
                  </a:lnTo>
                  <a:lnTo>
                    <a:pt x="0" y="47"/>
                  </a:lnTo>
                  <a:lnTo>
                    <a:pt x="5" y="31"/>
                  </a:lnTo>
                  <a:lnTo>
                    <a:pt x="17" y="16"/>
                  </a:lnTo>
                  <a:lnTo>
                    <a:pt x="31" y="5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376">
              <a:extLst>
                <a:ext uri="{FF2B5EF4-FFF2-40B4-BE49-F238E27FC236}">
                  <a16:creationId xmlns:a16="http://schemas.microsoft.com/office/drawing/2014/main" id="{09A2E61F-FF84-43B7-8143-CC33D62DC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238" y="2789238"/>
              <a:ext cx="58738" cy="58737"/>
            </a:xfrm>
            <a:custGeom>
              <a:avLst/>
              <a:gdLst>
                <a:gd name="T0" fmla="*/ 48 w 372"/>
                <a:gd name="T1" fmla="*/ 0 h 371"/>
                <a:gd name="T2" fmla="*/ 66 w 372"/>
                <a:gd name="T3" fmla="*/ 0 h 371"/>
                <a:gd name="T4" fmla="*/ 82 w 372"/>
                <a:gd name="T5" fmla="*/ 6 h 371"/>
                <a:gd name="T6" fmla="*/ 97 w 372"/>
                <a:gd name="T7" fmla="*/ 17 h 371"/>
                <a:gd name="T8" fmla="*/ 355 w 372"/>
                <a:gd name="T9" fmla="*/ 274 h 371"/>
                <a:gd name="T10" fmla="*/ 367 w 372"/>
                <a:gd name="T11" fmla="*/ 288 h 371"/>
                <a:gd name="T12" fmla="*/ 372 w 372"/>
                <a:gd name="T13" fmla="*/ 305 h 371"/>
                <a:gd name="T14" fmla="*/ 372 w 372"/>
                <a:gd name="T15" fmla="*/ 323 h 371"/>
                <a:gd name="T16" fmla="*/ 367 w 372"/>
                <a:gd name="T17" fmla="*/ 340 h 371"/>
                <a:gd name="T18" fmla="*/ 355 w 372"/>
                <a:gd name="T19" fmla="*/ 354 h 371"/>
                <a:gd name="T20" fmla="*/ 344 w 372"/>
                <a:gd name="T21" fmla="*/ 363 h 371"/>
                <a:gd name="T22" fmla="*/ 330 w 372"/>
                <a:gd name="T23" fmla="*/ 370 h 371"/>
                <a:gd name="T24" fmla="*/ 315 w 372"/>
                <a:gd name="T25" fmla="*/ 371 h 371"/>
                <a:gd name="T26" fmla="*/ 300 w 372"/>
                <a:gd name="T27" fmla="*/ 370 h 371"/>
                <a:gd name="T28" fmla="*/ 286 w 372"/>
                <a:gd name="T29" fmla="*/ 363 h 371"/>
                <a:gd name="T30" fmla="*/ 275 w 372"/>
                <a:gd name="T31" fmla="*/ 354 h 371"/>
                <a:gd name="T32" fmla="*/ 16 w 372"/>
                <a:gd name="T33" fmla="*/ 97 h 371"/>
                <a:gd name="T34" fmla="*/ 6 w 372"/>
                <a:gd name="T35" fmla="*/ 82 h 371"/>
                <a:gd name="T36" fmla="*/ 0 w 372"/>
                <a:gd name="T37" fmla="*/ 66 h 371"/>
                <a:gd name="T38" fmla="*/ 0 w 372"/>
                <a:gd name="T39" fmla="*/ 48 h 371"/>
                <a:gd name="T40" fmla="*/ 6 w 372"/>
                <a:gd name="T41" fmla="*/ 31 h 371"/>
                <a:gd name="T42" fmla="*/ 16 w 372"/>
                <a:gd name="T43" fmla="*/ 17 h 371"/>
                <a:gd name="T44" fmla="*/ 31 w 372"/>
                <a:gd name="T45" fmla="*/ 6 h 371"/>
                <a:gd name="T46" fmla="*/ 48 w 372"/>
                <a:gd name="T47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72" h="371">
                  <a:moveTo>
                    <a:pt x="48" y="0"/>
                  </a:moveTo>
                  <a:lnTo>
                    <a:pt x="66" y="0"/>
                  </a:lnTo>
                  <a:lnTo>
                    <a:pt x="82" y="6"/>
                  </a:lnTo>
                  <a:lnTo>
                    <a:pt x="97" y="17"/>
                  </a:lnTo>
                  <a:lnTo>
                    <a:pt x="355" y="274"/>
                  </a:lnTo>
                  <a:lnTo>
                    <a:pt x="367" y="288"/>
                  </a:lnTo>
                  <a:lnTo>
                    <a:pt x="372" y="305"/>
                  </a:lnTo>
                  <a:lnTo>
                    <a:pt x="372" y="323"/>
                  </a:lnTo>
                  <a:lnTo>
                    <a:pt x="367" y="340"/>
                  </a:lnTo>
                  <a:lnTo>
                    <a:pt x="355" y="354"/>
                  </a:lnTo>
                  <a:lnTo>
                    <a:pt x="344" y="363"/>
                  </a:lnTo>
                  <a:lnTo>
                    <a:pt x="330" y="370"/>
                  </a:lnTo>
                  <a:lnTo>
                    <a:pt x="315" y="371"/>
                  </a:lnTo>
                  <a:lnTo>
                    <a:pt x="300" y="370"/>
                  </a:lnTo>
                  <a:lnTo>
                    <a:pt x="286" y="363"/>
                  </a:lnTo>
                  <a:lnTo>
                    <a:pt x="275" y="354"/>
                  </a:lnTo>
                  <a:lnTo>
                    <a:pt x="16" y="97"/>
                  </a:lnTo>
                  <a:lnTo>
                    <a:pt x="6" y="82"/>
                  </a:lnTo>
                  <a:lnTo>
                    <a:pt x="0" y="66"/>
                  </a:lnTo>
                  <a:lnTo>
                    <a:pt x="0" y="48"/>
                  </a:lnTo>
                  <a:lnTo>
                    <a:pt x="6" y="31"/>
                  </a:lnTo>
                  <a:lnTo>
                    <a:pt x="16" y="17"/>
                  </a:lnTo>
                  <a:lnTo>
                    <a:pt x="31" y="6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377">
              <a:extLst>
                <a:ext uri="{FF2B5EF4-FFF2-40B4-BE49-F238E27FC236}">
                  <a16:creationId xmlns:a16="http://schemas.microsoft.com/office/drawing/2014/main" id="{323B1C0C-5544-4835-98A1-5199FE748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913" y="2805113"/>
              <a:ext cx="82550" cy="79375"/>
            </a:xfrm>
            <a:custGeom>
              <a:avLst/>
              <a:gdLst>
                <a:gd name="T0" fmla="*/ 48 w 516"/>
                <a:gd name="T1" fmla="*/ 0 h 502"/>
                <a:gd name="T2" fmla="*/ 66 w 516"/>
                <a:gd name="T3" fmla="*/ 0 h 502"/>
                <a:gd name="T4" fmla="*/ 82 w 516"/>
                <a:gd name="T5" fmla="*/ 5 h 502"/>
                <a:gd name="T6" fmla="*/ 98 w 516"/>
                <a:gd name="T7" fmla="*/ 15 h 502"/>
                <a:gd name="T8" fmla="*/ 499 w 516"/>
                <a:gd name="T9" fmla="*/ 405 h 502"/>
                <a:gd name="T10" fmla="*/ 510 w 516"/>
                <a:gd name="T11" fmla="*/ 420 h 502"/>
                <a:gd name="T12" fmla="*/ 516 w 516"/>
                <a:gd name="T13" fmla="*/ 436 h 502"/>
                <a:gd name="T14" fmla="*/ 516 w 516"/>
                <a:gd name="T15" fmla="*/ 453 h 502"/>
                <a:gd name="T16" fmla="*/ 510 w 516"/>
                <a:gd name="T17" fmla="*/ 470 h 502"/>
                <a:gd name="T18" fmla="*/ 499 w 516"/>
                <a:gd name="T19" fmla="*/ 484 h 502"/>
                <a:gd name="T20" fmla="*/ 492 w 516"/>
                <a:gd name="T21" fmla="*/ 495 h 502"/>
                <a:gd name="T22" fmla="*/ 480 w 516"/>
                <a:gd name="T23" fmla="*/ 500 h 502"/>
                <a:gd name="T24" fmla="*/ 464 w 516"/>
                <a:gd name="T25" fmla="*/ 502 h 502"/>
                <a:gd name="T26" fmla="*/ 449 w 516"/>
                <a:gd name="T27" fmla="*/ 500 h 502"/>
                <a:gd name="T28" fmla="*/ 436 w 516"/>
                <a:gd name="T29" fmla="*/ 495 h 502"/>
                <a:gd name="T30" fmla="*/ 425 w 516"/>
                <a:gd name="T31" fmla="*/ 484 h 502"/>
                <a:gd name="T32" fmla="*/ 17 w 516"/>
                <a:gd name="T33" fmla="*/ 96 h 502"/>
                <a:gd name="T34" fmla="*/ 6 w 516"/>
                <a:gd name="T35" fmla="*/ 81 h 502"/>
                <a:gd name="T36" fmla="*/ 0 w 516"/>
                <a:gd name="T37" fmla="*/ 64 h 502"/>
                <a:gd name="T38" fmla="*/ 0 w 516"/>
                <a:gd name="T39" fmla="*/ 48 h 502"/>
                <a:gd name="T40" fmla="*/ 6 w 516"/>
                <a:gd name="T41" fmla="*/ 31 h 502"/>
                <a:gd name="T42" fmla="*/ 17 w 516"/>
                <a:gd name="T43" fmla="*/ 15 h 502"/>
                <a:gd name="T44" fmla="*/ 32 w 516"/>
                <a:gd name="T45" fmla="*/ 5 h 502"/>
                <a:gd name="T46" fmla="*/ 48 w 516"/>
                <a:gd name="T47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16" h="502">
                  <a:moveTo>
                    <a:pt x="48" y="0"/>
                  </a:moveTo>
                  <a:lnTo>
                    <a:pt x="66" y="0"/>
                  </a:lnTo>
                  <a:lnTo>
                    <a:pt x="82" y="5"/>
                  </a:lnTo>
                  <a:lnTo>
                    <a:pt x="98" y="15"/>
                  </a:lnTo>
                  <a:lnTo>
                    <a:pt x="499" y="405"/>
                  </a:lnTo>
                  <a:lnTo>
                    <a:pt x="510" y="420"/>
                  </a:lnTo>
                  <a:lnTo>
                    <a:pt x="516" y="436"/>
                  </a:lnTo>
                  <a:lnTo>
                    <a:pt x="516" y="453"/>
                  </a:lnTo>
                  <a:lnTo>
                    <a:pt x="510" y="470"/>
                  </a:lnTo>
                  <a:lnTo>
                    <a:pt x="499" y="484"/>
                  </a:lnTo>
                  <a:lnTo>
                    <a:pt x="492" y="495"/>
                  </a:lnTo>
                  <a:lnTo>
                    <a:pt x="480" y="500"/>
                  </a:lnTo>
                  <a:lnTo>
                    <a:pt x="464" y="502"/>
                  </a:lnTo>
                  <a:lnTo>
                    <a:pt x="449" y="500"/>
                  </a:lnTo>
                  <a:lnTo>
                    <a:pt x="436" y="495"/>
                  </a:lnTo>
                  <a:lnTo>
                    <a:pt x="425" y="484"/>
                  </a:lnTo>
                  <a:lnTo>
                    <a:pt x="17" y="96"/>
                  </a:lnTo>
                  <a:lnTo>
                    <a:pt x="6" y="81"/>
                  </a:lnTo>
                  <a:lnTo>
                    <a:pt x="0" y="64"/>
                  </a:lnTo>
                  <a:lnTo>
                    <a:pt x="0" y="48"/>
                  </a:lnTo>
                  <a:lnTo>
                    <a:pt x="6" y="31"/>
                  </a:lnTo>
                  <a:lnTo>
                    <a:pt x="17" y="15"/>
                  </a:lnTo>
                  <a:lnTo>
                    <a:pt x="32" y="5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378">
              <a:extLst>
                <a:ext uri="{FF2B5EF4-FFF2-40B4-BE49-F238E27FC236}">
                  <a16:creationId xmlns:a16="http://schemas.microsoft.com/office/drawing/2014/main" id="{E7D319FC-79F3-4534-8187-714433DC0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125" y="2921000"/>
              <a:ext cx="107950" cy="107950"/>
            </a:xfrm>
            <a:custGeom>
              <a:avLst/>
              <a:gdLst>
                <a:gd name="T0" fmla="*/ 48 w 687"/>
                <a:gd name="T1" fmla="*/ 0 h 685"/>
                <a:gd name="T2" fmla="*/ 65 w 687"/>
                <a:gd name="T3" fmla="*/ 0 h 685"/>
                <a:gd name="T4" fmla="*/ 81 w 687"/>
                <a:gd name="T5" fmla="*/ 5 h 685"/>
                <a:gd name="T6" fmla="*/ 96 w 687"/>
                <a:gd name="T7" fmla="*/ 17 h 685"/>
                <a:gd name="T8" fmla="*/ 670 w 687"/>
                <a:gd name="T9" fmla="*/ 589 h 685"/>
                <a:gd name="T10" fmla="*/ 681 w 687"/>
                <a:gd name="T11" fmla="*/ 603 h 685"/>
                <a:gd name="T12" fmla="*/ 687 w 687"/>
                <a:gd name="T13" fmla="*/ 620 h 685"/>
                <a:gd name="T14" fmla="*/ 687 w 687"/>
                <a:gd name="T15" fmla="*/ 638 h 685"/>
                <a:gd name="T16" fmla="*/ 681 w 687"/>
                <a:gd name="T17" fmla="*/ 653 h 685"/>
                <a:gd name="T18" fmla="*/ 670 w 687"/>
                <a:gd name="T19" fmla="*/ 669 h 685"/>
                <a:gd name="T20" fmla="*/ 658 w 687"/>
                <a:gd name="T21" fmla="*/ 678 h 685"/>
                <a:gd name="T22" fmla="*/ 646 w 687"/>
                <a:gd name="T23" fmla="*/ 683 h 685"/>
                <a:gd name="T24" fmla="*/ 630 w 687"/>
                <a:gd name="T25" fmla="*/ 685 h 685"/>
                <a:gd name="T26" fmla="*/ 615 w 687"/>
                <a:gd name="T27" fmla="*/ 683 h 685"/>
                <a:gd name="T28" fmla="*/ 601 w 687"/>
                <a:gd name="T29" fmla="*/ 678 h 685"/>
                <a:gd name="T30" fmla="*/ 589 w 687"/>
                <a:gd name="T31" fmla="*/ 669 h 685"/>
                <a:gd name="T32" fmla="*/ 16 w 687"/>
                <a:gd name="T33" fmla="*/ 97 h 685"/>
                <a:gd name="T34" fmla="*/ 5 w 687"/>
                <a:gd name="T35" fmla="*/ 82 h 685"/>
                <a:gd name="T36" fmla="*/ 0 w 687"/>
                <a:gd name="T37" fmla="*/ 66 h 685"/>
                <a:gd name="T38" fmla="*/ 0 w 687"/>
                <a:gd name="T39" fmla="*/ 48 h 685"/>
                <a:gd name="T40" fmla="*/ 5 w 687"/>
                <a:gd name="T41" fmla="*/ 31 h 685"/>
                <a:gd name="T42" fmla="*/ 16 w 687"/>
                <a:gd name="T43" fmla="*/ 17 h 685"/>
                <a:gd name="T44" fmla="*/ 31 w 687"/>
                <a:gd name="T45" fmla="*/ 5 h 685"/>
                <a:gd name="T46" fmla="*/ 48 w 687"/>
                <a:gd name="T47" fmla="*/ 0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7" h="685">
                  <a:moveTo>
                    <a:pt x="48" y="0"/>
                  </a:moveTo>
                  <a:lnTo>
                    <a:pt x="65" y="0"/>
                  </a:lnTo>
                  <a:lnTo>
                    <a:pt x="81" y="5"/>
                  </a:lnTo>
                  <a:lnTo>
                    <a:pt x="96" y="17"/>
                  </a:lnTo>
                  <a:lnTo>
                    <a:pt x="670" y="589"/>
                  </a:lnTo>
                  <a:lnTo>
                    <a:pt x="681" y="603"/>
                  </a:lnTo>
                  <a:lnTo>
                    <a:pt x="687" y="620"/>
                  </a:lnTo>
                  <a:lnTo>
                    <a:pt x="687" y="638"/>
                  </a:lnTo>
                  <a:lnTo>
                    <a:pt x="681" y="653"/>
                  </a:lnTo>
                  <a:lnTo>
                    <a:pt x="670" y="669"/>
                  </a:lnTo>
                  <a:lnTo>
                    <a:pt x="658" y="678"/>
                  </a:lnTo>
                  <a:lnTo>
                    <a:pt x="646" y="683"/>
                  </a:lnTo>
                  <a:lnTo>
                    <a:pt x="630" y="685"/>
                  </a:lnTo>
                  <a:lnTo>
                    <a:pt x="615" y="683"/>
                  </a:lnTo>
                  <a:lnTo>
                    <a:pt x="601" y="678"/>
                  </a:lnTo>
                  <a:lnTo>
                    <a:pt x="589" y="669"/>
                  </a:lnTo>
                  <a:lnTo>
                    <a:pt x="16" y="97"/>
                  </a:lnTo>
                  <a:lnTo>
                    <a:pt x="5" y="82"/>
                  </a:lnTo>
                  <a:lnTo>
                    <a:pt x="0" y="66"/>
                  </a:lnTo>
                  <a:lnTo>
                    <a:pt x="0" y="48"/>
                  </a:lnTo>
                  <a:lnTo>
                    <a:pt x="5" y="31"/>
                  </a:lnTo>
                  <a:lnTo>
                    <a:pt x="16" y="17"/>
                  </a:lnTo>
                  <a:lnTo>
                    <a:pt x="31" y="5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reeform 379">
              <a:extLst>
                <a:ext uri="{FF2B5EF4-FFF2-40B4-BE49-F238E27FC236}">
                  <a16:creationId xmlns:a16="http://schemas.microsoft.com/office/drawing/2014/main" id="{3CC7A5EE-AB0C-4F51-AA45-A79B8730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2921000"/>
              <a:ext cx="109538" cy="107950"/>
            </a:xfrm>
            <a:custGeom>
              <a:avLst/>
              <a:gdLst>
                <a:gd name="T0" fmla="*/ 48 w 688"/>
                <a:gd name="T1" fmla="*/ 0 h 685"/>
                <a:gd name="T2" fmla="*/ 66 w 688"/>
                <a:gd name="T3" fmla="*/ 0 h 685"/>
                <a:gd name="T4" fmla="*/ 83 w 688"/>
                <a:gd name="T5" fmla="*/ 5 h 685"/>
                <a:gd name="T6" fmla="*/ 98 w 688"/>
                <a:gd name="T7" fmla="*/ 17 h 685"/>
                <a:gd name="T8" fmla="*/ 672 w 688"/>
                <a:gd name="T9" fmla="*/ 589 h 685"/>
                <a:gd name="T10" fmla="*/ 682 w 688"/>
                <a:gd name="T11" fmla="*/ 603 h 685"/>
                <a:gd name="T12" fmla="*/ 688 w 688"/>
                <a:gd name="T13" fmla="*/ 620 h 685"/>
                <a:gd name="T14" fmla="*/ 688 w 688"/>
                <a:gd name="T15" fmla="*/ 638 h 685"/>
                <a:gd name="T16" fmla="*/ 682 w 688"/>
                <a:gd name="T17" fmla="*/ 653 h 685"/>
                <a:gd name="T18" fmla="*/ 672 w 688"/>
                <a:gd name="T19" fmla="*/ 669 h 685"/>
                <a:gd name="T20" fmla="*/ 660 w 688"/>
                <a:gd name="T21" fmla="*/ 678 h 685"/>
                <a:gd name="T22" fmla="*/ 646 w 688"/>
                <a:gd name="T23" fmla="*/ 683 h 685"/>
                <a:gd name="T24" fmla="*/ 631 w 688"/>
                <a:gd name="T25" fmla="*/ 685 h 685"/>
                <a:gd name="T26" fmla="*/ 616 w 688"/>
                <a:gd name="T27" fmla="*/ 683 h 685"/>
                <a:gd name="T28" fmla="*/ 603 w 688"/>
                <a:gd name="T29" fmla="*/ 678 h 685"/>
                <a:gd name="T30" fmla="*/ 591 w 688"/>
                <a:gd name="T31" fmla="*/ 669 h 685"/>
                <a:gd name="T32" fmla="*/ 17 w 688"/>
                <a:gd name="T33" fmla="*/ 97 h 685"/>
                <a:gd name="T34" fmla="*/ 7 w 688"/>
                <a:gd name="T35" fmla="*/ 82 h 685"/>
                <a:gd name="T36" fmla="*/ 0 w 688"/>
                <a:gd name="T37" fmla="*/ 66 h 685"/>
                <a:gd name="T38" fmla="*/ 0 w 688"/>
                <a:gd name="T39" fmla="*/ 48 h 685"/>
                <a:gd name="T40" fmla="*/ 7 w 688"/>
                <a:gd name="T41" fmla="*/ 31 h 685"/>
                <a:gd name="T42" fmla="*/ 17 w 688"/>
                <a:gd name="T43" fmla="*/ 17 h 685"/>
                <a:gd name="T44" fmla="*/ 32 w 688"/>
                <a:gd name="T45" fmla="*/ 5 h 685"/>
                <a:gd name="T46" fmla="*/ 48 w 688"/>
                <a:gd name="T47" fmla="*/ 0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8" h="685">
                  <a:moveTo>
                    <a:pt x="48" y="0"/>
                  </a:moveTo>
                  <a:lnTo>
                    <a:pt x="66" y="0"/>
                  </a:lnTo>
                  <a:lnTo>
                    <a:pt x="83" y="5"/>
                  </a:lnTo>
                  <a:lnTo>
                    <a:pt x="98" y="17"/>
                  </a:lnTo>
                  <a:lnTo>
                    <a:pt x="672" y="589"/>
                  </a:lnTo>
                  <a:lnTo>
                    <a:pt x="682" y="603"/>
                  </a:lnTo>
                  <a:lnTo>
                    <a:pt x="688" y="620"/>
                  </a:lnTo>
                  <a:lnTo>
                    <a:pt x="688" y="638"/>
                  </a:lnTo>
                  <a:lnTo>
                    <a:pt x="682" y="653"/>
                  </a:lnTo>
                  <a:lnTo>
                    <a:pt x="672" y="669"/>
                  </a:lnTo>
                  <a:lnTo>
                    <a:pt x="660" y="678"/>
                  </a:lnTo>
                  <a:lnTo>
                    <a:pt x="646" y="683"/>
                  </a:lnTo>
                  <a:lnTo>
                    <a:pt x="631" y="685"/>
                  </a:lnTo>
                  <a:lnTo>
                    <a:pt x="616" y="683"/>
                  </a:lnTo>
                  <a:lnTo>
                    <a:pt x="603" y="678"/>
                  </a:lnTo>
                  <a:lnTo>
                    <a:pt x="591" y="669"/>
                  </a:lnTo>
                  <a:lnTo>
                    <a:pt x="17" y="97"/>
                  </a:lnTo>
                  <a:lnTo>
                    <a:pt x="7" y="82"/>
                  </a:lnTo>
                  <a:lnTo>
                    <a:pt x="0" y="66"/>
                  </a:lnTo>
                  <a:lnTo>
                    <a:pt x="0" y="48"/>
                  </a:lnTo>
                  <a:lnTo>
                    <a:pt x="7" y="31"/>
                  </a:lnTo>
                  <a:lnTo>
                    <a:pt x="17" y="17"/>
                  </a:lnTo>
                  <a:lnTo>
                    <a:pt x="32" y="5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380">
              <a:extLst>
                <a:ext uri="{FF2B5EF4-FFF2-40B4-BE49-F238E27FC236}">
                  <a16:creationId xmlns:a16="http://schemas.microsoft.com/office/drawing/2014/main" id="{F100C377-A541-41A1-B735-09909E18F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538" y="2921000"/>
              <a:ext cx="109538" cy="107950"/>
            </a:xfrm>
            <a:custGeom>
              <a:avLst/>
              <a:gdLst>
                <a:gd name="T0" fmla="*/ 48 w 687"/>
                <a:gd name="T1" fmla="*/ 0 h 685"/>
                <a:gd name="T2" fmla="*/ 65 w 687"/>
                <a:gd name="T3" fmla="*/ 0 h 685"/>
                <a:gd name="T4" fmla="*/ 81 w 687"/>
                <a:gd name="T5" fmla="*/ 5 h 685"/>
                <a:gd name="T6" fmla="*/ 97 w 687"/>
                <a:gd name="T7" fmla="*/ 17 h 685"/>
                <a:gd name="T8" fmla="*/ 671 w 687"/>
                <a:gd name="T9" fmla="*/ 589 h 685"/>
                <a:gd name="T10" fmla="*/ 682 w 687"/>
                <a:gd name="T11" fmla="*/ 603 h 685"/>
                <a:gd name="T12" fmla="*/ 687 w 687"/>
                <a:gd name="T13" fmla="*/ 620 h 685"/>
                <a:gd name="T14" fmla="*/ 687 w 687"/>
                <a:gd name="T15" fmla="*/ 638 h 685"/>
                <a:gd name="T16" fmla="*/ 682 w 687"/>
                <a:gd name="T17" fmla="*/ 653 h 685"/>
                <a:gd name="T18" fmla="*/ 671 w 687"/>
                <a:gd name="T19" fmla="*/ 669 h 685"/>
                <a:gd name="T20" fmla="*/ 659 w 687"/>
                <a:gd name="T21" fmla="*/ 678 h 685"/>
                <a:gd name="T22" fmla="*/ 646 w 687"/>
                <a:gd name="T23" fmla="*/ 683 h 685"/>
                <a:gd name="T24" fmla="*/ 630 w 687"/>
                <a:gd name="T25" fmla="*/ 685 h 685"/>
                <a:gd name="T26" fmla="*/ 615 w 687"/>
                <a:gd name="T27" fmla="*/ 683 h 685"/>
                <a:gd name="T28" fmla="*/ 602 w 687"/>
                <a:gd name="T29" fmla="*/ 678 h 685"/>
                <a:gd name="T30" fmla="*/ 591 w 687"/>
                <a:gd name="T31" fmla="*/ 669 h 685"/>
                <a:gd name="T32" fmla="*/ 17 w 687"/>
                <a:gd name="T33" fmla="*/ 97 h 685"/>
                <a:gd name="T34" fmla="*/ 5 w 687"/>
                <a:gd name="T35" fmla="*/ 82 h 685"/>
                <a:gd name="T36" fmla="*/ 0 w 687"/>
                <a:gd name="T37" fmla="*/ 66 h 685"/>
                <a:gd name="T38" fmla="*/ 0 w 687"/>
                <a:gd name="T39" fmla="*/ 48 h 685"/>
                <a:gd name="T40" fmla="*/ 5 w 687"/>
                <a:gd name="T41" fmla="*/ 31 h 685"/>
                <a:gd name="T42" fmla="*/ 17 w 687"/>
                <a:gd name="T43" fmla="*/ 17 h 685"/>
                <a:gd name="T44" fmla="*/ 31 w 687"/>
                <a:gd name="T45" fmla="*/ 5 h 685"/>
                <a:gd name="T46" fmla="*/ 48 w 687"/>
                <a:gd name="T47" fmla="*/ 0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7" h="685">
                  <a:moveTo>
                    <a:pt x="48" y="0"/>
                  </a:moveTo>
                  <a:lnTo>
                    <a:pt x="65" y="0"/>
                  </a:lnTo>
                  <a:lnTo>
                    <a:pt x="81" y="5"/>
                  </a:lnTo>
                  <a:lnTo>
                    <a:pt x="97" y="17"/>
                  </a:lnTo>
                  <a:lnTo>
                    <a:pt x="671" y="589"/>
                  </a:lnTo>
                  <a:lnTo>
                    <a:pt x="682" y="603"/>
                  </a:lnTo>
                  <a:lnTo>
                    <a:pt x="687" y="620"/>
                  </a:lnTo>
                  <a:lnTo>
                    <a:pt x="687" y="638"/>
                  </a:lnTo>
                  <a:lnTo>
                    <a:pt x="682" y="653"/>
                  </a:lnTo>
                  <a:lnTo>
                    <a:pt x="671" y="669"/>
                  </a:lnTo>
                  <a:lnTo>
                    <a:pt x="659" y="678"/>
                  </a:lnTo>
                  <a:lnTo>
                    <a:pt x="646" y="683"/>
                  </a:lnTo>
                  <a:lnTo>
                    <a:pt x="630" y="685"/>
                  </a:lnTo>
                  <a:lnTo>
                    <a:pt x="615" y="683"/>
                  </a:lnTo>
                  <a:lnTo>
                    <a:pt x="602" y="678"/>
                  </a:lnTo>
                  <a:lnTo>
                    <a:pt x="591" y="669"/>
                  </a:lnTo>
                  <a:lnTo>
                    <a:pt x="17" y="97"/>
                  </a:lnTo>
                  <a:lnTo>
                    <a:pt x="5" y="82"/>
                  </a:lnTo>
                  <a:lnTo>
                    <a:pt x="0" y="66"/>
                  </a:lnTo>
                  <a:lnTo>
                    <a:pt x="0" y="48"/>
                  </a:lnTo>
                  <a:lnTo>
                    <a:pt x="5" y="31"/>
                  </a:lnTo>
                  <a:lnTo>
                    <a:pt x="17" y="17"/>
                  </a:lnTo>
                  <a:lnTo>
                    <a:pt x="31" y="5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381">
              <a:extLst>
                <a:ext uri="{FF2B5EF4-FFF2-40B4-BE49-F238E27FC236}">
                  <a16:creationId xmlns:a16="http://schemas.microsoft.com/office/drawing/2014/main" id="{2DC88D80-E183-42C3-830D-698BD1B71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3038" y="2921000"/>
              <a:ext cx="109538" cy="107950"/>
            </a:xfrm>
            <a:custGeom>
              <a:avLst/>
              <a:gdLst>
                <a:gd name="T0" fmla="*/ 49 w 687"/>
                <a:gd name="T1" fmla="*/ 0 h 685"/>
                <a:gd name="T2" fmla="*/ 65 w 687"/>
                <a:gd name="T3" fmla="*/ 0 h 685"/>
                <a:gd name="T4" fmla="*/ 82 w 687"/>
                <a:gd name="T5" fmla="*/ 5 h 685"/>
                <a:gd name="T6" fmla="*/ 97 w 687"/>
                <a:gd name="T7" fmla="*/ 17 h 685"/>
                <a:gd name="T8" fmla="*/ 671 w 687"/>
                <a:gd name="T9" fmla="*/ 589 h 685"/>
                <a:gd name="T10" fmla="*/ 682 w 687"/>
                <a:gd name="T11" fmla="*/ 603 h 685"/>
                <a:gd name="T12" fmla="*/ 687 w 687"/>
                <a:gd name="T13" fmla="*/ 620 h 685"/>
                <a:gd name="T14" fmla="*/ 687 w 687"/>
                <a:gd name="T15" fmla="*/ 638 h 685"/>
                <a:gd name="T16" fmla="*/ 682 w 687"/>
                <a:gd name="T17" fmla="*/ 653 h 685"/>
                <a:gd name="T18" fmla="*/ 671 w 687"/>
                <a:gd name="T19" fmla="*/ 669 h 685"/>
                <a:gd name="T20" fmla="*/ 659 w 687"/>
                <a:gd name="T21" fmla="*/ 678 h 685"/>
                <a:gd name="T22" fmla="*/ 647 w 687"/>
                <a:gd name="T23" fmla="*/ 683 h 685"/>
                <a:gd name="T24" fmla="*/ 631 w 687"/>
                <a:gd name="T25" fmla="*/ 685 h 685"/>
                <a:gd name="T26" fmla="*/ 615 w 687"/>
                <a:gd name="T27" fmla="*/ 683 h 685"/>
                <a:gd name="T28" fmla="*/ 603 w 687"/>
                <a:gd name="T29" fmla="*/ 678 h 685"/>
                <a:gd name="T30" fmla="*/ 590 w 687"/>
                <a:gd name="T31" fmla="*/ 669 h 685"/>
                <a:gd name="T32" fmla="*/ 17 w 687"/>
                <a:gd name="T33" fmla="*/ 97 h 685"/>
                <a:gd name="T34" fmla="*/ 6 w 687"/>
                <a:gd name="T35" fmla="*/ 82 h 685"/>
                <a:gd name="T36" fmla="*/ 0 w 687"/>
                <a:gd name="T37" fmla="*/ 66 h 685"/>
                <a:gd name="T38" fmla="*/ 0 w 687"/>
                <a:gd name="T39" fmla="*/ 48 h 685"/>
                <a:gd name="T40" fmla="*/ 6 w 687"/>
                <a:gd name="T41" fmla="*/ 31 h 685"/>
                <a:gd name="T42" fmla="*/ 17 w 687"/>
                <a:gd name="T43" fmla="*/ 17 h 685"/>
                <a:gd name="T44" fmla="*/ 32 w 687"/>
                <a:gd name="T45" fmla="*/ 5 h 685"/>
                <a:gd name="T46" fmla="*/ 49 w 687"/>
                <a:gd name="T47" fmla="*/ 0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7" h="685">
                  <a:moveTo>
                    <a:pt x="49" y="0"/>
                  </a:moveTo>
                  <a:lnTo>
                    <a:pt x="65" y="0"/>
                  </a:lnTo>
                  <a:lnTo>
                    <a:pt x="82" y="5"/>
                  </a:lnTo>
                  <a:lnTo>
                    <a:pt x="97" y="17"/>
                  </a:lnTo>
                  <a:lnTo>
                    <a:pt x="671" y="589"/>
                  </a:lnTo>
                  <a:lnTo>
                    <a:pt x="682" y="603"/>
                  </a:lnTo>
                  <a:lnTo>
                    <a:pt x="687" y="620"/>
                  </a:lnTo>
                  <a:lnTo>
                    <a:pt x="687" y="638"/>
                  </a:lnTo>
                  <a:lnTo>
                    <a:pt x="682" y="653"/>
                  </a:lnTo>
                  <a:lnTo>
                    <a:pt x="671" y="669"/>
                  </a:lnTo>
                  <a:lnTo>
                    <a:pt x="659" y="678"/>
                  </a:lnTo>
                  <a:lnTo>
                    <a:pt x="647" y="683"/>
                  </a:lnTo>
                  <a:lnTo>
                    <a:pt x="631" y="685"/>
                  </a:lnTo>
                  <a:lnTo>
                    <a:pt x="615" y="683"/>
                  </a:lnTo>
                  <a:lnTo>
                    <a:pt x="603" y="678"/>
                  </a:lnTo>
                  <a:lnTo>
                    <a:pt x="590" y="669"/>
                  </a:lnTo>
                  <a:lnTo>
                    <a:pt x="17" y="97"/>
                  </a:lnTo>
                  <a:lnTo>
                    <a:pt x="6" y="82"/>
                  </a:lnTo>
                  <a:lnTo>
                    <a:pt x="0" y="66"/>
                  </a:lnTo>
                  <a:lnTo>
                    <a:pt x="0" y="48"/>
                  </a:lnTo>
                  <a:lnTo>
                    <a:pt x="6" y="31"/>
                  </a:lnTo>
                  <a:lnTo>
                    <a:pt x="17" y="17"/>
                  </a:lnTo>
                  <a:lnTo>
                    <a:pt x="32" y="5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382">
              <a:extLst>
                <a:ext uri="{FF2B5EF4-FFF2-40B4-BE49-F238E27FC236}">
                  <a16:creationId xmlns:a16="http://schemas.microsoft.com/office/drawing/2014/main" id="{4954715B-6D92-4F9C-9229-F308BC968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9538" y="2921000"/>
              <a:ext cx="109538" cy="107950"/>
            </a:xfrm>
            <a:custGeom>
              <a:avLst/>
              <a:gdLst>
                <a:gd name="T0" fmla="*/ 48 w 687"/>
                <a:gd name="T1" fmla="*/ 0 h 685"/>
                <a:gd name="T2" fmla="*/ 65 w 687"/>
                <a:gd name="T3" fmla="*/ 0 h 685"/>
                <a:gd name="T4" fmla="*/ 82 w 687"/>
                <a:gd name="T5" fmla="*/ 5 h 685"/>
                <a:gd name="T6" fmla="*/ 96 w 687"/>
                <a:gd name="T7" fmla="*/ 17 h 685"/>
                <a:gd name="T8" fmla="*/ 670 w 687"/>
                <a:gd name="T9" fmla="*/ 589 h 685"/>
                <a:gd name="T10" fmla="*/ 682 w 687"/>
                <a:gd name="T11" fmla="*/ 603 h 685"/>
                <a:gd name="T12" fmla="*/ 687 w 687"/>
                <a:gd name="T13" fmla="*/ 620 h 685"/>
                <a:gd name="T14" fmla="*/ 687 w 687"/>
                <a:gd name="T15" fmla="*/ 638 h 685"/>
                <a:gd name="T16" fmla="*/ 682 w 687"/>
                <a:gd name="T17" fmla="*/ 653 h 685"/>
                <a:gd name="T18" fmla="*/ 670 w 687"/>
                <a:gd name="T19" fmla="*/ 669 h 685"/>
                <a:gd name="T20" fmla="*/ 659 w 687"/>
                <a:gd name="T21" fmla="*/ 678 h 685"/>
                <a:gd name="T22" fmla="*/ 646 w 687"/>
                <a:gd name="T23" fmla="*/ 683 h 685"/>
                <a:gd name="T24" fmla="*/ 630 w 687"/>
                <a:gd name="T25" fmla="*/ 685 h 685"/>
                <a:gd name="T26" fmla="*/ 615 w 687"/>
                <a:gd name="T27" fmla="*/ 683 h 685"/>
                <a:gd name="T28" fmla="*/ 601 w 687"/>
                <a:gd name="T29" fmla="*/ 678 h 685"/>
                <a:gd name="T30" fmla="*/ 590 w 687"/>
                <a:gd name="T31" fmla="*/ 669 h 685"/>
                <a:gd name="T32" fmla="*/ 16 w 687"/>
                <a:gd name="T33" fmla="*/ 97 h 685"/>
                <a:gd name="T34" fmla="*/ 5 w 687"/>
                <a:gd name="T35" fmla="*/ 82 h 685"/>
                <a:gd name="T36" fmla="*/ 0 w 687"/>
                <a:gd name="T37" fmla="*/ 66 h 685"/>
                <a:gd name="T38" fmla="*/ 0 w 687"/>
                <a:gd name="T39" fmla="*/ 48 h 685"/>
                <a:gd name="T40" fmla="*/ 5 w 687"/>
                <a:gd name="T41" fmla="*/ 31 h 685"/>
                <a:gd name="T42" fmla="*/ 16 w 687"/>
                <a:gd name="T43" fmla="*/ 17 h 685"/>
                <a:gd name="T44" fmla="*/ 31 w 687"/>
                <a:gd name="T45" fmla="*/ 5 h 685"/>
                <a:gd name="T46" fmla="*/ 48 w 687"/>
                <a:gd name="T47" fmla="*/ 0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87" h="685">
                  <a:moveTo>
                    <a:pt x="48" y="0"/>
                  </a:moveTo>
                  <a:lnTo>
                    <a:pt x="65" y="0"/>
                  </a:lnTo>
                  <a:lnTo>
                    <a:pt x="82" y="5"/>
                  </a:lnTo>
                  <a:lnTo>
                    <a:pt x="96" y="17"/>
                  </a:lnTo>
                  <a:lnTo>
                    <a:pt x="670" y="589"/>
                  </a:lnTo>
                  <a:lnTo>
                    <a:pt x="682" y="603"/>
                  </a:lnTo>
                  <a:lnTo>
                    <a:pt x="687" y="620"/>
                  </a:lnTo>
                  <a:lnTo>
                    <a:pt x="687" y="638"/>
                  </a:lnTo>
                  <a:lnTo>
                    <a:pt x="682" y="653"/>
                  </a:lnTo>
                  <a:lnTo>
                    <a:pt x="670" y="669"/>
                  </a:lnTo>
                  <a:lnTo>
                    <a:pt x="659" y="678"/>
                  </a:lnTo>
                  <a:lnTo>
                    <a:pt x="646" y="683"/>
                  </a:lnTo>
                  <a:lnTo>
                    <a:pt x="630" y="685"/>
                  </a:lnTo>
                  <a:lnTo>
                    <a:pt x="615" y="683"/>
                  </a:lnTo>
                  <a:lnTo>
                    <a:pt x="601" y="678"/>
                  </a:lnTo>
                  <a:lnTo>
                    <a:pt x="590" y="669"/>
                  </a:lnTo>
                  <a:lnTo>
                    <a:pt x="16" y="97"/>
                  </a:lnTo>
                  <a:lnTo>
                    <a:pt x="5" y="82"/>
                  </a:lnTo>
                  <a:lnTo>
                    <a:pt x="0" y="66"/>
                  </a:lnTo>
                  <a:lnTo>
                    <a:pt x="0" y="48"/>
                  </a:lnTo>
                  <a:lnTo>
                    <a:pt x="5" y="31"/>
                  </a:lnTo>
                  <a:lnTo>
                    <a:pt x="16" y="17"/>
                  </a:lnTo>
                  <a:lnTo>
                    <a:pt x="31" y="5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383">
              <a:extLst>
                <a:ext uri="{FF2B5EF4-FFF2-40B4-BE49-F238E27FC236}">
                  <a16:creationId xmlns:a16="http://schemas.microsoft.com/office/drawing/2014/main" id="{07B50657-14D4-4672-9848-44524DE38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4613" y="2949575"/>
              <a:ext cx="80963" cy="79375"/>
            </a:xfrm>
            <a:custGeom>
              <a:avLst/>
              <a:gdLst>
                <a:gd name="T0" fmla="*/ 49 w 510"/>
                <a:gd name="T1" fmla="*/ 0 h 508"/>
                <a:gd name="T2" fmla="*/ 65 w 510"/>
                <a:gd name="T3" fmla="*/ 0 h 508"/>
                <a:gd name="T4" fmla="*/ 82 w 510"/>
                <a:gd name="T5" fmla="*/ 6 h 508"/>
                <a:gd name="T6" fmla="*/ 98 w 510"/>
                <a:gd name="T7" fmla="*/ 17 h 508"/>
                <a:gd name="T8" fmla="*/ 493 w 510"/>
                <a:gd name="T9" fmla="*/ 405 h 508"/>
                <a:gd name="T10" fmla="*/ 504 w 510"/>
                <a:gd name="T11" fmla="*/ 421 h 508"/>
                <a:gd name="T12" fmla="*/ 510 w 510"/>
                <a:gd name="T13" fmla="*/ 438 h 508"/>
                <a:gd name="T14" fmla="*/ 510 w 510"/>
                <a:gd name="T15" fmla="*/ 454 h 508"/>
                <a:gd name="T16" fmla="*/ 504 w 510"/>
                <a:gd name="T17" fmla="*/ 471 h 508"/>
                <a:gd name="T18" fmla="*/ 493 w 510"/>
                <a:gd name="T19" fmla="*/ 486 h 508"/>
                <a:gd name="T20" fmla="*/ 481 w 510"/>
                <a:gd name="T21" fmla="*/ 497 h 508"/>
                <a:gd name="T22" fmla="*/ 470 w 510"/>
                <a:gd name="T23" fmla="*/ 503 h 508"/>
                <a:gd name="T24" fmla="*/ 459 w 510"/>
                <a:gd name="T25" fmla="*/ 507 h 508"/>
                <a:gd name="T26" fmla="*/ 447 w 510"/>
                <a:gd name="T27" fmla="*/ 508 h 508"/>
                <a:gd name="T28" fmla="*/ 432 w 510"/>
                <a:gd name="T29" fmla="*/ 506 h 508"/>
                <a:gd name="T30" fmla="*/ 419 w 510"/>
                <a:gd name="T31" fmla="*/ 501 h 508"/>
                <a:gd name="T32" fmla="*/ 407 w 510"/>
                <a:gd name="T33" fmla="*/ 492 h 508"/>
                <a:gd name="T34" fmla="*/ 17 w 510"/>
                <a:gd name="T35" fmla="*/ 97 h 508"/>
                <a:gd name="T36" fmla="*/ 6 w 510"/>
                <a:gd name="T37" fmla="*/ 82 h 508"/>
                <a:gd name="T38" fmla="*/ 0 w 510"/>
                <a:gd name="T39" fmla="*/ 66 h 508"/>
                <a:gd name="T40" fmla="*/ 0 w 510"/>
                <a:gd name="T41" fmla="*/ 48 h 508"/>
                <a:gd name="T42" fmla="*/ 6 w 510"/>
                <a:gd name="T43" fmla="*/ 31 h 508"/>
                <a:gd name="T44" fmla="*/ 17 w 510"/>
                <a:gd name="T45" fmla="*/ 17 h 508"/>
                <a:gd name="T46" fmla="*/ 32 w 510"/>
                <a:gd name="T47" fmla="*/ 6 h 508"/>
                <a:gd name="T48" fmla="*/ 49 w 510"/>
                <a:gd name="T49" fmla="*/ 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10" h="508">
                  <a:moveTo>
                    <a:pt x="49" y="0"/>
                  </a:moveTo>
                  <a:lnTo>
                    <a:pt x="65" y="0"/>
                  </a:lnTo>
                  <a:lnTo>
                    <a:pt x="82" y="6"/>
                  </a:lnTo>
                  <a:lnTo>
                    <a:pt x="98" y="17"/>
                  </a:lnTo>
                  <a:lnTo>
                    <a:pt x="493" y="405"/>
                  </a:lnTo>
                  <a:lnTo>
                    <a:pt x="504" y="421"/>
                  </a:lnTo>
                  <a:lnTo>
                    <a:pt x="510" y="438"/>
                  </a:lnTo>
                  <a:lnTo>
                    <a:pt x="510" y="454"/>
                  </a:lnTo>
                  <a:lnTo>
                    <a:pt x="504" y="471"/>
                  </a:lnTo>
                  <a:lnTo>
                    <a:pt x="493" y="486"/>
                  </a:lnTo>
                  <a:lnTo>
                    <a:pt x="481" y="497"/>
                  </a:lnTo>
                  <a:lnTo>
                    <a:pt x="470" y="503"/>
                  </a:lnTo>
                  <a:lnTo>
                    <a:pt x="459" y="507"/>
                  </a:lnTo>
                  <a:lnTo>
                    <a:pt x="447" y="508"/>
                  </a:lnTo>
                  <a:lnTo>
                    <a:pt x="432" y="506"/>
                  </a:lnTo>
                  <a:lnTo>
                    <a:pt x="419" y="501"/>
                  </a:lnTo>
                  <a:lnTo>
                    <a:pt x="407" y="492"/>
                  </a:lnTo>
                  <a:lnTo>
                    <a:pt x="17" y="97"/>
                  </a:lnTo>
                  <a:lnTo>
                    <a:pt x="6" y="82"/>
                  </a:lnTo>
                  <a:lnTo>
                    <a:pt x="0" y="66"/>
                  </a:lnTo>
                  <a:lnTo>
                    <a:pt x="0" y="48"/>
                  </a:lnTo>
                  <a:lnTo>
                    <a:pt x="6" y="31"/>
                  </a:lnTo>
                  <a:lnTo>
                    <a:pt x="17" y="17"/>
                  </a:lnTo>
                  <a:lnTo>
                    <a:pt x="32" y="6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384">
              <a:extLst>
                <a:ext uri="{FF2B5EF4-FFF2-40B4-BE49-F238E27FC236}">
                  <a16:creationId xmlns:a16="http://schemas.microsoft.com/office/drawing/2014/main" id="{F3CA7035-6AD1-40C5-A8DA-628657041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6513" y="2974975"/>
              <a:ext cx="53975" cy="53975"/>
            </a:xfrm>
            <a:custGeom>
              <a:avLst/>
              <a:gdLst>
                <a:gd name="T0" fmla="*/ 48 w 343"/>
                <a:gd name="T1" fmla="*/ 0 h 341"/>
                <a:gd name="T2" fmla="*/ 66 w 343"/>
                <a:gd name="T3" fmla="*/ 0 h 341"/>
                <a:gd name="T4" fmla="*/ 83 w 343"/>
                <a:gd name="T5" fmla="*/ 5 h 341"/>
                <a:gd name="T6" fmla="*/ 97 w 343"/>
                <a:gd name="T7" fmla="*/ 15 h 341"/>
                <a:gd name="T8" fmla="*/ 327 w 343"/>
                <a:gd name="T9" fmla="*/ 245 h 341"/>
                <a:gd name="T10" fmla="*/ 338 w 343"/>
                <a:gd name="T11" fmla="*/ 259 h 341"/>
                <a:gd name="T12" fmla="*/ 343 w 343"/>
                <a:gd name="T13" fmla="*/ 276 h 341"/>
                <a:gd name="T14" fmla="*/ 343 w 343"/>
                <a:gd name="T15" fmla="*/ 294 h 341"/>
                <a:gd name="T16" fmla="*/ 338 w 343"/>
                <a:gd name="T17" fmla="*/ 309 h 341"/>
                <a:gd name="T18" fmla="*/ 327 w 343"/>
                <a:gd name="T19" fmla="*/ 325 h 341"/>
                <a:gd name="T20" fmla="*/ 315 w 343"/>
                <a:gd name="T21" fmla="*/ 334 h 341"/>
                <a:gd name="T22" fmla="*/ 302 w 343"/>
                <a:gd name="T23" fmla="*/ 339 h 341"/>
                <a:gd name="T24" fmla="*/ 286 w 343"/>
                <a:gd name="T25" fmla="*/ 341 h 341"/>
                <a:gd name="T26" fmla="*/ 271 w 343"/>
                <a:gd name="T27" fmla="*/ 339 h 341"/>
                <a:gd name="T28" fmla="*/ 258 w 343"/>
                <a:gd name="T29" fmla="*/ 334 h 341"/>
                <a:gd name="T30" fmla="*/ 247 w 343"/>
                <a:gd name="T31" fmla="*/ 325 h 341"/>
                <a:gd name="T32" fmla="*/ 17 w 343"/>
                <a:gd name="T33" fmla="*/ 96 h 341"/>
                <a:gd name="T34" fmla="*/ 6 w 343"/>
                <a:gd name="T35" fmla="*/ 81 h 341"/>
                <a:gd name="T36" fmla="*/ 0 w 343"/>
                <a:gd name="T37" fmla="*/ 64 h 341"/>
                <a:gd name="T38" fmla="*/ 0 w 343"/>
                <a:gd name="T39" fmla="*/ 48 h 341"/>
                <a:gd name="T40" fmla="*/ 6 w 343"/>
                <a:gd name="T41" fmla="*/ 31 h 341"/>
                <a:gd name="T42" fmla="*/ 17 w 343"/>
                <a:gd name="T43" fmla="*/ 15 h 341"/>
                <a:gd name="T44" fmla="*/ 31 w 343"/>
                <a:gd name="T45" fmla="*/ 5 h 341"/>
                <a:gd name="T46" fmla="*/ 48 w 343"/>
                <a:gd name="T47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341">
                  <a:moveTo>
                    <a:pt x="48" y="0"/>
                  </a:moveTo>
                  <a:lnTo>
                    <a:pt x="66" y="0"/>
                  </a:lnTo>
                  <a:lnTo>
                    <a:pt x="83" y="5"/>
                  </a:lnTo>
                  <a:lnTo>
                    <a:pt x="97" y="15"/>
                  </a:lnTo>
                  <a:lnTo>
                    <a:pt x="327" y="245"/>
                  </a:lnTo>
                  <a:lnTo>
                    <a:pt x="338" y="259"/>
                  </a:lnTo>
                  <a:lnTo>
                    <a:pt x="343" y="276"/>
                  </a:lnTo>
                  <a:lnTo>
                    <a:pt x="343" y="294"/>
                  </a:lnTo>
                  <a:lnTo>
                    <a:pt x="338" y="309"/>
                  </a:lnTo>
                  <a:lnTo>
                    <a:pt x="327" y="325"/>
                  </a:lnTo>
                  <a:lnTo>
                    <a:pt x="315" y="334"/>
                  </a:lnTo>
                  <a:lnTo>
                    <a:pt x="302" y="339"/>
                  </a:lnTo>
                  <a:lnTo>
                    <a:pt x="286" y="341"/>
                  </a:lnTo>
                  <a:lnTo>
                    <a:pt x="271" y="339"/>
                  </a:lnTo>
                  <a:lnTo>
                    <a:pt x="258" y="334"/>
                  </a:lnTo>
                  <a:lnTo>
                    <a:pt x="247" y="325"/>
                  </a:lnTo>
                  <a:lnTo>
                    <a:pt x="17" y="96"/>
                  </a:lnTo>
                  <a:lnTo>
                    <a:pt x="6" y="81"/>
                  </a:lnTo>
                  <a:lnTo>
                    <a:pt x="0" y="64"/>
                  </a:lnTo>
                  <a:lnTo>
                    <a:pt x="0" y="48"/>
                  </a:lnTo>
                  <a:lnTo>
                    <a:pt x="6" y="31"/>
                  </a:lnTo>
                  <a:lnTo>
                    <a:pt x="17" y="15"/>
                  </a:lnTo>
                  <a:lnTo>
                    <a:pt x="31" y="5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385">
              <a:extLst>
                <a:ext uri="{FF2B5EF4-FFF2-40B4-BE49-F238E27FC236}">
                  <a16:creationId xmlns:a16="http://schemas.microsoft.com/office/drawing/2014/main" id="{E6935EED-793E-44F1-9E86-3D064053B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6025" y="2947988"/>
              <a:ext cx="80963" cy="80962"/>
            </a:xfrm>
            <a:custGeom>
              <a:avLst/>
              <a:gdLst>
                <a:gd name="T0" fmla="*/ 48 w 515"/>
                <a:gd name="T1" fmla="*/ 0 h 513"/>
                <a:gd name="T2" fmla="*/ 66 w 515"/>
                <a:gd name="T3" fmla="*/ 0 h 513"/>
                <a:gd name="T4" fmla="*/ 83 w 515"/>
                <a:gd name="T5" fmla="*/ 5 h 513"/>
                <a:gd name="T6" fmla="*/ 97 w 515"/>
                <a:gd name="T7" fmla="*/ 17 h 513"/>
                <a:gd name="T8" fmla="*/ 499 w 515"/>
                <a:gd name="T9" fmla="*/ 417 h 513"/>
                <a:gd name="T10" fmla="*/ 510 w 515"/>
                <a:gd name="T11" fmla="*/ 431 h 513"/>
                <a:gd name="T12" fmla="*/ 515 w 515"/>
                <a:gd name="T13" fmla="*/ 448 h 513"/>
                <a:gd name="T14" fmla="*/ 515 w 515"/>
                <a:gd name="T15" fmla="*/ 466 h 513"/>
                <a:gd name="T16" fmla="*/ 510 w 515"/>
                <a:gd name="T17" fmla="*/ 481 h 513"/>
                <a:gd name="T18" fmla="*/ 499 w 515"/>
                <a:gd name="T19" fmla="*/ 497 h 513"/>
                <a:gd name="T20" fmla="*/ 487 w 515"/>
                <a:gd name="T21" fmla="*/ 506 h 513"/>
                <a:gd name="T22" fmla="*/ 475 w 515"/>
                <a:gd name="T23" fmla="*/ 511 h 513"/>
                <a:gd name="T24" fmla="*/ 459 w 515"/>
                <a:gd name="T25" fmla="*/ 513 h 513"/>
                <a:gd name="T26" fmla="*/ 443 w 515"/>
                <a:gd name="T27" fmla="*/ 511 h 513"/>
                <a:gd name="T28" fmla="*/ 431 w 515"/>
                <a:gd name="T29" fmla="*/ 506 h 513"/>
                <a:gd name="T30" fmla="*/ 419 w 515"/>
                <a:gd name="T31" fmla="*/ 497 h 513"/>
                <a:gd name="T32" fmla="*/ 17 w 515"/>
                <a:gd name="T33" fmla="*/ 97 h 513"/>
                <a:gd name="T34" fmla="*/ 6 w 515"/>
                <a:gd name="T35" fmla="*/ 81 h 513"/>
                <a:gd name="T36" fmla="*/ 0 w 515"/>
                <a:gd name="T37" fmla="*/ 65 h 513"/>
                <a:gd name="T38" fmla="*/ 0 w 515"/>
                <a:gd name="T39" fmla="*/ 48 h 513"/>
                <a:gd name="T40" fmla="*/ 6 w 515"/>
                <a:gd name="T41" fmla="*/ 31 h 513"/>
                <a:gd name="T42" fmla="*/ 17 w 515"/>
                <a:gd name="T43" fmla="*/ 17 h 513"/>
                <a:gd name="T44" fmla="*/ 32 w 515"/>
                <a:gd name="T45" fmla="*/ 5 h 513"/>
                <a:gd name="T46" fmla="*/ 48 w 515"/>
                <a:gd name="T47" fmla="*/ 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15" h="513">
                  <a:moveTo>
                    <a:pt x="48" y="0"/>
                  </a:moveTo>
                  <a:lnTo>
                    <a:pt x="66" y="0"/>
                  </a:lnTo>
                  <a:lnTo>
                    <a:pt x="83" y="5"/>
                  </a:lnTo>
                  <a:lnTo>
                    <a:pt x="97" y="17"/>
                  </a:lnTo>
                  <a:lnTo>
                    <a:pt x="499" y="417"/>
                  </a:lnTo>
                  <a:lnTo>
                    <a:pt x="510" y="431"/>
                  </a:lnTo>
                  <a:lnTo>
                    <a:pt x="515" y="448"/>
                  </a:lnTo>
                  <a:lnTo>
                    <a:pt x="515" y="466"/>
                  </a:lnTo>
                  <a:lnTo>
                    <a:pt x="510" y="481"/>
                  </a:lnTo>
                  <a:lnTo>
                    <a:pt x="499" y="497"/>
                  </a:lnTo>
                  <a:lnTo>
                    <a:pt x="487" y="506"/>
                  </a:lnTo>
                  <a:lnTo>
                    <a:pt x="475" y="511"/>
                  </a:lnTo>
                  <a:lnTo>
                    <a:pt x="459" y="513"/>
                  </a:lnTo>
                  <a:lnTo>
                    <a:pt x="443" y="511"/>
                  </a:lnTo>
                  <a:lnTo>
                    <a:pt x="431" y="506"/>
                  </a:lnTo>
                  <a:lnTo>
                    <a:pt x="419" y="497"/>
                  </a:lnTo>
                  <a:lnTo>
                    <a:pt x="17" y="97"/>
                  </a:lnTo>
                  <a:lnTo>
                    <a:pt x="6" y="81"/>
                  </a:lnTo>
                  <a:lnTo>
                    <a:pt x="0" y="65"/>
                  </a:lnTo>
                  <a:lnTo>
                    <a:pt x="0" y="48"/>
                  </a:lnTo>
                  <a:lnTo>
                    <a:pt x="6" y="31"/>
                  </a:lnTo>
                  <a:lnTo>
                    <a:pt x="17" y="17"/>
                  </a:lnTo>
                  <a:lnTo>
                    <a:pt x="32" y="5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386">
              <a:extLst>
                <a:ext uri="{FF2B5EF4-FFF2-40B4-BE49-F238E27FC236}">
                  <a16:creationId xmlns:a16="http://schemas.microsoft.com/office/drawing/2014/main" id="{2F3A8B6E-1817-474F-8BA7-03F32900C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475" y="3048000"/>
              <a:ext cx="19050" cy="117475"/>
            </a:xfrm>
            <a:custGeom>
              <a:avLst/>
              <a:gdLst>
                <a:gd name="T0" fmla="*/ 58 w 115"/>
                <a:gd name="T1" fmla="*/ 0 h 744"/>
                <a:gd name="T2" fmla="*/ 77 w 115"/>
                <a:gd name="T3" fmla="*/ 3 h 744"/>
                <a:gd name="T4" fmla="*/ 94 w 115"/>
                <a:gd name="T5" fmla="*/ 10 h 744"/>
                <a:gd name="T6" fmla="*/ 105 w 115"/>
                <a:gd name="T7" fmla="*/ 22 h 744"/>
                <a:gd name="T8" fmla="*/ 112 w 115"/>
                <a:gd name="T9" fmla="*/ 39 h 744"/>
                <a:gd name="T10" fmla="*/ 115 w 115"/>
                <a:gd name="T11" fmla="*/ 57 h 744"/>
                <a:gd name="T12" fmla="*/ 115 w 115"/>
                <a:gd name="T13" fmla="*/ 686 h 744"/>
                <a:gd name="T14" fmla="*/ 112 w 115"/>
                <a:gd name="T15" fmla="*/ 705 h 744"/>
                <a:gd name="T16" fmla="*/ 105 w 115"/>
                <a:gd name="T17" fmla="*/ 721 h 744"/>
                <a:gd name="T18" fmla="*/ 94 w 115"/>
                <a:gd name="T19" fmla="*/ 733 h 744"/>
                <a:gd name="T20" fmla="*/ 77 w 115"/>
                <a:gd name="T21" fmla="*/ 741 h 744"/>
                <a:gd name="T22" fmla="*/ 58 w 115"/>
                <a:gd name="T23" fmla="*/ 744 h 744"/>
                <a:gd name="T24" fmla="*/ 39 w 115"/>
                <a:gd name="T25" fmla="*/ 741 h 744"/>
                <a:gd name="T26" fmla="*/ 23 w 115"/>
                <a:gd name="T27" fmla="*/ 733 h 744"/>
                <a:gd name="T28" fmla="*/ 11 w 115"/>
                <a:gd name="T29" fmla="*/ 721 h 744"/>
                <a:gd name="T30" fmla="*/ 4 w 115"/>
                <a:gd name="T31" fmla="*/ 705 h 744"/>
                <a:gd name="T32" fmla="*/ 0 w 115"/>
                <a:gd name="T33" fmla="*/ 686 h 744"/>
                <a:gd name="T34" fmla="*/ 0 w 115"/>
                <a:gd name="T35" fmla="*/ 57 h 744"/>
                <a:gd name="T36" fmla="*/ 4 w 115"/>
                <a:gd name="T37" fmla="*/ 39 h 744"/>
                <a:gd name="T38" fmla="*/ 11 w 115"/>
                <a:gd name="T39" fmla="*/ 22 h 744"/>
                <a:gd name="T40" fmla="*/ 23 w 115"/>
                <a:gd name="T41" fmla="*/ 10 h 744"/>
                <a:gd name="T42" fmla="*/ 39 w 115"/>
                <a:gd name="T43" fmla="*/ 3 h 744"/>
                <a:gd name="T44" fmla="*/ 58 w 115"/>
                <a:gd name="T45" fmla="*/ 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5" h="744">
                  <a:moveTo>
                    <a:pt x="58" y="0"/>
                  </a:moveTo>
                  <a:lnTo>
                    <a:pt x="77" y="3"/>
                  </a:lnTo>
                  <a:lnTo>
                    <a:pt x="94" y="10"/>
                  </a:lnTo>
                  <a:lnTo>
                    <a:pt x="105" y="22"/>
                  </a:lnTo>
                  <a:lnTo>
                    <a:pt x="112" y="39"/>
                  </a:lnTo>
                  <a:lnTo>
                    <a:pt x="115" y="57"/>
                  </a:lnTo>
                  <a:lnTo>
                    <a:pt x="115" y="686"/>
                  </a:lnTo>
                  <a:lnTo>
                    <a:pt x="112" y="705"/>
                  </a:lnTo>
                  <a:lnTo>
                    <a:pt x="105" y="721"/>
                  </a:lnTo>
                  <a:lnTo>
                    <a:pt x="94" y="733"/>
                  </a:lnTo>
                  <a:lnTo>
                    <a:pt x="77" y="741"/>
                  </a:lnTo>
                  <a:lnTo>
                    <a:pt x="58" y="744"/>
                  </a:lnTo>
                  <a:lnTo>
                    <a:pt x="39" y="741"/>
                  </a:lnTo>
                  <a:lnTo>
                    <a:pt x="23" y="733"/>
                  </a:lnTo>
                  <a:lnTo>
                    <a:pt x="11" y="721"/>
                  </a:lnTo>
                  <a:lnTo>
                    <a:pt x="4" y="705"/>
                  </a:lnTo>
                  <a:lnTo>
                    <a:pt x="0" y="686"/>
                  </a:lnTo>
                  <a:lnTo>
                    <a:pt x="0" y="57"/>
                  </a:lnTo>
                  <a:lnTo>
                    <a:pt x="4" y="39"/>
                  </a:lnTo>
                  <a:lnTo>
                    <a:pt x="11" y="22"/>
                  </a:lnTo>
                  <a:lnTo>
                    <a:pt x="23" y="10"/>
                  </a:lnTo>
                  <a:lnTo>
                    <a:pt x="39" y="3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Freeform 387">
              <a:extLst>
                <a:ext uri="{FF2B5EF4-FFF2-40B4-BE49-F238E27FC236}">
                  <a16:creationId xmlns:a16="http://schemas.microsoft.com/office/drawing/2014/main" id="{B0C2844E-4721-4A0D-92F1-EA5C22139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0025" y="3048000"/>
              <a:ext cx="19050" cy="153987"/>
            </a:xfrm>
            <a:custGeom>
              <a:avLst/>
              <a:gdLst>
                <a:gd name="T0" fmla="*/ 57 w 115"/>
                <a:gd name="T1" fmla="*/ 0 h 972"/>
                <a:gd name="T2" fmla="*/ 76 w 115"/>
                <a:gd name="T3" fmla="*/ 3 h 972"/>
                <a:gd name="T4" fmla="*/ 92 w 115"/>
                <a:gd name="T5" fmla="*/ 10 h 972"/>
                <a:gd name="T6" fmla="*/ 104 w 115"/>
                <a:gd name="T7" fmla="*/ 22 h 972"/>
                <a:gd name="T8" fmla="*/ 112 w 115"/>
                <a:gd name="T9" fmla="*/ 39 h 972"/>
                <a:gd name="T10" fmla="*/ 115 w 115"/>
                <a:gd name="T11" fmla="*/ 57 h 972"/>
                <a:gd name="T12" fmla="*/ 115 w 115"/>
                <a:gd name="T13" fmla="*/ 915 h 972"/>
                <a:gd name="T14" fmla="*/ 112 w 115"/>
                <a:gd name="T15" fmla="*/ 934 h 972"/>
                <a:gd name="T16" fmla="*/ 104 w 115"/>
                <a:gd name="T17" fmla="*/ 950 h 972"/>
                <a:gd name="T18" fmla="*/ 92 w 115"/>
                <a:gd name="T19" fmla="*/ 961 h 972"/>
                <a:gd name="T20" fmla="*/ 76 w 115"/>
                <a:gd name="T21" fmla="*/ 970 h 972"/>
                <a:gd name="T22" fmla="*/ 57 w 115"/>
                <a:gd name="T23" fmla="*/ 972 h 972"/>
                <a:gd name="T24" fmla="*/ 38 w 115"/>
                <a:gd name="T25" fmla="*/ 970 h 972"/>
                <a:gd name="T26" fmla="*/ 22 w 115"/>
                <a:gd name="T27" fmla="*/ 961 h 972"/>
                <a:gd name="T28" fmla="*/ 10 w 115"/>
                <a:gd name="T29" fmla="*/ 950 h 972"/>
                <a:gd name="T30" fmla="*/ 2 w 115"/>
                <a:gd name="T31" fmla="*/ 934 h 972"/>
                <a:gd name="T32" fmla="*/ 0 w 115"/>
                <a:gd name="T33" fmla="*/ 915 h 972"/>
                <a:gd name="T34" fmla="*/ 0 w 115"/>
                <a:gd name="T35" fmla="*/ 57 h 972"/>
                <a:gd name="T36" fmla="*/ 2 w 115"/>
                <a:gd name="T37" fmla="*/ 39 h 972"/>
                <a:gd name="T38" fmla="*/ 10 w 115"/>
                <a:gd name="T39" fmla="*/ 22 h 972"/>
                <a:gd name="T40" fmla="*/ 22 w 115"/>
                <a:gd name="T41" fmla="*/ 10 h 972"/>
                <a:gd name="T42" fmla="*/ 38 w 115"/>
                <a:gd name="T43" fmla="*/ 3 h 972"/>
                <a:gd name="T44" fmla="*/ 57 w 115"/>
                <a:gd name="T45" fmla="*/ 0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5" h="972">
                  <a:moveTo>
                    <a:pt x="57" y="0"/>
                  </a:moveTo>
                  <a:lnTo>
                    <a:pt x="76" y="3"/>
                  </a:lnTo>
                  <a:lnTo>
                    <a:pt x="92" y="10"/>
                  </a:lnTo>
                  <a:lnTo>
                    <a:pt x="104" y="22"/>
                  </a:lnTo>
                  <a:lnTo>
                    <a:pt x="112" y="39"/>
                  </a:lnTo>
                  <a:lnTo>
                    <a:pt x="115" y="57"/>
                  </a:lnTo>
                  <a:lnTo>
                    <a:pt x="115" y="915"/>
                  </a:lnTo>
                  <a:lnTo>
                    <a:pt x="112" y="934"/>
                  </a:lnTo>
                  <a:lnTo>
                    <a:pt x="104" y="950"/>
                  </a:lnTo>
                  <a:lnTo>
                    <a:pt x="92" y="961"/>
                  </a:lnTo>
                  <a:lnTo>
                    <a:pt x="76" y="970"/>
                  </a:lnTo>
                  <a:lnTo>
                    <a:pt x="57" y="972"/>
                  </a:lnTo>
                  <a:lnTo>
                    <a:pt x="38" y="970"/>
                  </a:lnTo>
                  <a:lnTo>
                    <a:pt x="22" y="961"/>
                  </a:lnTo>
                  <a:lnTo>
                    <a:pt x="10" y="950"/>
                  </a:lnTo>
                  <a:lnTo>
                    <a:pt x="2" y="934"/>
                  </a:lnTo>
                  <a:lnTo>
                    <a:pt x="0" y="915"/>
                  </a:lnTo>
                  <a:lnTo>
                    <a:pt x="0" y="57"/>
                  </a:lnTo>
                  <a:lnTo>
                    <a:pt x="2" y="39"/>
                  </a:lnTo>
                  <a:lnTo>
                    <a:pt x="10" y="22"/>
                  </a:lnTo>
                  <a:lnTo>
                    <a:pt x="22" y="10"/>
                  </a:lnTo>
                  <a:lnTo>
                    <a:pt x="38" y="3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Freeform 388">
              <a:extLst>
                <a:ext uri="{FF2B5EF4-FFF2-40B4-BE49-F238E27FC236}">
                  <a16:creationId xmlns:a16="http://schemas.microsoft.com/office/drawing/2014/main" id="{C37B33FE-5A59-42FF-AEE4-AD9829BF7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575" y="3048000"/>
              <a:ext cx="19050" cy="117475"/>
            </a:xfrm>
            <a:custGeom>
              <a:avLst/>
              <a:gdLst>
                <a:gd name="T0" fmla="*/ 58 w 115"/>
                <a:gd name="T1" fmla="*/ 0 h 744"/>
                <a:gd name="T2" fmla="*/ 78 w 115"/>
                <a:gd name="T3" fmla="*/ 3 h 744"/>
                <a:gd name="T4" fmla="*/ 93 w 115"/>
                <a:gd name="T5" fmla="*/ 10 h 744"/>
                <a:gd name="T6" fmla="*/ 105 w 115"/>
                <a:gd name="T7" fmla="*/ 22 h 744"/>
                <a:gd name="T8" fmla="*/ 113 w 115"/>
                <a:gd name="T9" fmla="*/ 39 h 744"/>
                <a:gd name="T10" fmla="*/ 115 w 115"/>
                <a:gd name="T11" fmla="*/ 57 h 744"/>
                <a:gd name="T12" fmla="*/ 115 w 115"/>
                <a:gd name="T13" fmla="*/ 686 h 744"/>
                <a:gd name="T14" fmla="*/ 113 w 115"/>
                <a:gd name="T15" fmla="*/ 705 h 744"/>
                <a:gd name="T16" fmla="*/ 105 w 115"/>
                <a:gd name="T17" fmla="*/ 721 h 744"/>
                <a:gd name="T18" fmla="*/ 93 w 115"/>
                <a:gd name="T19" fmla="*/ 733 h 744"/>
                <a:gd name="T20" fmla="*/ 78 w 115"/>
                <a:gd name="T21" fmla="*/ 741 h 744"/>
                <a:gd name="T22" fmla="*/ 58 w 115"/>
                <a:gd name="T23" fmla="*/ 744 h 744"/>
                <a:gd name="T24" fmla="*/ 39 w 115"/>
                <a:gd name="T25" fmla="*/ 741 h 744"/>
                <a:gd name="T26" fmla="*/ 23 w 115"/>
                <a:gd name="T27" fmla="*/ 733 h 744"/>
                <a:gd name="T28" fmla="*/ 11 w 115"/>
                <a:gd name="T29" fmla="*/ 721 h 744"/>
                <a:gd name="T30" fmla="*/ 3 w 115"/>
                <a:gd name="T31" fmla="*/ 705 h 744"/>
                <a:gd name="T32" fmla="*/ 0 w 115"/>
                <a:gd name="T33" fmla="*/ 686 h 744"/>
                <a:gd name="T34" fmla="*/ 0 w 115"/>
                <a:gd name="T35" fmla="*/ 57 h 744"/>
                <a:gd name="T36" fmla="*/ 3 w 115"/>
                <a:gd name="T37" fmla="*/ 39 h 744"/>
                <a:gd name="T38" fmla="*/ 11 w 115"/>
                <a:gd name="T39" fmla="*/ 22 h 744"/>
                <a:gd name="T40" fmla="*/ 23 w 115"/>
                <a:gd name="T41" fmla="*/ 10 h 744"/>
                <a:gd name="T42" fmla="*/ 39 w 115"/>
                <a:gd name="T43" fmla="*/ 3 h 744"/>
                <a:gd name="T44" fmla="*/ 58 w 115"/>
                <a:gd name="T45" fmla="*/ 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5" h="744">
                  <a:moveTo>
                    <a:pt x="58" y="0"/>
                  </a:moveTo>
                  <a:lnTo>
                    <a:pt x="78" y="3"/>
                  </a:lnTo>
                  <a:lnTo>
                    <a:pt x="93" y="10"/>
                  </a:lnTo>
                  <a:lnTo>
                    <a:pt x="105" y="22"/>
                  </a:lnTo>
                  <a:lnTo>
                    <a:pt x="113" y="39"/>
                  </a:lnTo>
                  <a:lnTo>
                    <a:pt x="115" y="57"/>
                  </a:lnTo>
                  <a:lnTo>
                    <a:pt x="115" y="686"/>
                  </a:lnTo>
                  <a:lnTo>
                    <a:pt x="113" y="705"/>
                  </a:lnTo>
                  <a:lnTo>
                    <a:pt x="105" y="721"/>
                  </a:lnTo>
                  <a:lnTo>
                    <a:pt x="93" y="733"/>
                  </a:lnTo>
                  <a:lnTo>
                    <a:pt x="78" y="741"/>
                  </a:lnTo>
                  <a:lnTo>
                    <a:pt x="58" y="744"/>
                  </a:lnTo>
                  <a:lnTo>
                    <a:pt x="39" y="741"/>
                  </a:lnTo>
                  <a:lnTo>
                    <a:pt x="23" y="733"/>
                  </a:lnTo>
                  <a:lnTo>
                    <a:pt x="11" y="721"/>
                  </a:lnTo>
                  <a:lnTo>
                    <a:pt x="3" y="705"/>
                  </a:lnTo>
                  <a:lnTo>
                    <a:pt x="0" y="686"/>
                  </a:lnTo>
                  <a:lnTo>
                    <a:pt x="0" y="57"/>
                  </a:lnTo>
                  <a:lnTo>
                    <a:pt x="3" y="39"/>
                  </a:lnTo>
                  <a:lnTo>
                    <a:pt x="11" y="22"/>
                  </a:lnTo>
                  <a:lnTo>
                    <a:pt x="23" y="10"/>
                  </a:lnTo>
                  <a:lnTo>
                    <a:pt x="39" y="3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Freeform 389">
              <a:extLst>
                <a:ext uri="{FF2B5EF4-FFF2-40B4-BE49-F238E27FC236}">
                  <a16:creationId xmlns:a16="http://schemas.microsoft.com/office/drawing/2014/main" id="{55DDA3D7-32E2-4DE1-B44F-B0C49751A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475" y="3148013"/>
              <a:ext cx="438150" cy="17462"/>
            </a:xfrm>
            <a:custGeom>
              <a:avLst/>
              <a:gdLst>
                <a:gd name="T0" fmla="*/ 58 w 2755"/>
                <a:gd name="T1" fmla="*/ 0 h 115"/>
                <a:gd name="T2" fmla="*/ 2698 w 2755"/>
                <a:gd name="T3" fmla="*/ 0 h 115"/>
                <a:gd name="T4" fmla="*/ 2718 w 2755"/>
                <a:gd name="T5" fmla="*/ 2 h 115"/>
                <a:gd name="T6" fmla="*/ 2733 w 2755"/>
                <a:gd name="T7" fmla="*/ 11 h 115"/>
                <a:gd name="T8" fmla="*/ 2745 w 2755"/>
                <a:gd name="T9" fmla="*/ 22 h 115"/>
                <a:gd name="T10" fmla="*/ 2753 w 2755"/>
                <a:gd name="T11" fmla="*/ 38 h 115"/>
                <a:gd name="T12" fmla="*/ 2755 w 2755"/>
                <a:gd name="T13" fmla="*/ 57 h 115"/>
                <a:gd name="T14" fmla="*/ 2753 w 2755"/>
                <a:gd name="T15" fmla="*/ 76 h 115"/>
                <a:gd name="T16" fmla="*/ 2745 w 2755"/>
                <a:gd name="T17" fmla="*/ 92 h 115"/>
                <a:gd name="T18" fmla="*/ 2733 w 2755"/>
                <a:gd name="T19" fmla="*/ 104 h 115"/>
                <a:gd name="T20" fmla="*/ 2718 w 2755"/>
                <a:gd name="T21" fmla="*/ 112 h 115"/>
                <a:gd name="T22" fmla="*/ 2698 w 2755"/>
                <a:gd name="T23" fmla="*/ 115 h 115"/>
                <a:gd name="T24" fmla="*/ 58 w 2755"/>
                <a:gd name="T25" fmla="*/ 115 h 115"/>
                <a:gd name="T26" fmla="*/ 39 w 2755"/>
                <a:gd name="T27" fmla="*/ 112 h 115"/>
                <a:gd name="T28" fmla="*/ 23 w 2755"/>
                <a:gd name="T29" fmla="*/ 104 h 115"/>
                <a:gd name="T30" fmla="*/ 11 w 2755"/>
                <a:gd name="T31" fmla="*/ 92 h 115"/>
                <a:gd name="T32" fmla="*/ 4 w 2755"/>
                <a:gd name="T33" fmla="*/ 76 h 115"/>
                <a:gd name="T34" fmla="*/ 0 w 2755"/>
                <a:gd name="T35" fmla="*/ 57 h 115"/>
                <a:gd name="T36" fmla="*/ 4 w 2755"/>
                <a:gd name="T37" fmla="*/ 38 h 115"/>
                <a:gd name="T38" fmla="*/ 11 w 2755"/>
                <a:gd name="T39" fmla="*/ 22 h 115"/>
                <a:gd name="T40" fmla="*/ 23 w 2755"/>
                <a:gd name="T41" fmla="*/ 11 h 115"/>
                <a:gd name="T42" fmla="*/ 39 w 2755"/>
                <a:gd name="T43" fmla="*/ 2 h 115"/>
                <a:gd name="T44" fmla="*/ 58 w 2755"/>
                <a:gd name="T4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55" h="115">
                  <a:moveTo>
                    <a:pt x="58" y="0"/>
                  </a:moveTo>
                  <a:lnTo>
                    <a:pt x="2698" y="0"/>
                  </a:lnTo>
                  <a:lnTo>
                    <a:pt x="2718" y="2"/>
                  </a:lnTo>
                  <a:lnTo>
                    <a:pt x="2733" y="11"/>
                  </a:lnTo>
                  <a:lnTo>
                    <a:pt x="2745" y="22"/>
                  </a:lnTo>
                  <a:lnTo>
                    <a:pt x="2753" y="38"/>
                  </a:lnTo>
                  <a:lnTo>
                    <a:pt x="2755" y="57"/>
                  </a:lnTo>
                  <a:lnTo>
                    <a:pt x="2753" y="76"/>
                  </a:lnTo>
                  <a:lnTo>
                    <a:pt x="2745" y="92"/>
                  </a:lnTo>
                  <a:lnTo>
                    <a:pt x="2733" y="104"/>
                  </a:lnTo>
                  <a:lnTo>
                    <a:pt x="2718" y="112"/>
                  </a:lnTo>
                  <a:lnTo>
                    <a:pt x="2698" y="115"/>
                  </a:lnTo>
                  <a:lnTo>
                    <a:pt x="58" y="115"/>
                  </a:lnTo>
                  <a:lnTo>
                    <a:pt x="39" y="112"/>
                  </a:lnTo>
                  <a:lnTo>
                    <a:pt x="23" y="104"/>
                  </a:lnTo>
                  <a:lnTo>
                    <a:pt x="11" y="92"/>
                  </a:lnTo>
                  <a:lnTo>
                    <a:pt x="4" y="76"/>
                  </a:lnTo>
                  <a:lnTo>
                    <a:pt x="0" y="57"/>
                  </a:lnTo>
                  <a:lnTo>
                    <a:pt x="4" y="38"/>
                  </a:lnTo>
                  <a:lnTo>
                    <a:pt x="11" y="22"/>
                  </a:lnTo>
                  <a:lnTo>
                    <a:pt x="23" y="11"/>
                  </a:lnTo>
                  <a:lnTo>
                    <a:pt x="39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Freeform 390">
              <a:extLst>
                <a:ext uri="{FF2B5EF4-FFF2-40B4-BE49-F238E27FC236}">
                  <a16:creationId xmlns:a16="http://schemas.microsoft.com/office/drawing/2014/main" id="{B8394540-EED3-4CE0-9D11-1A3C77C61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475" y="3221037"/>
              <a:ext cx="438150" cy="17463"/>
            </a:xfrm>
            <a:custGeom>
              <a:avLst/>
              <a:gdLst>
                <a:gd name="T0" fmla="*/ 58 w 2755"/>
                <a:gd name="T1" fmla="*/ 0 h 115"/>
                <a:gd name="T2" fmla="*/ 2698 w 2755"/>
                <a:gd name="T3" fmla="*/ 0 h 115"/>
                <a:gd name="T4" fmla="*/ 2718 w 2755"/>
                <a:gd name="T5" fmla="*/ 3 h 115"/>
                <a:gd name="T6" fmla="*/ 2733 w 2755"/>
                <a:gd name="T7" fmla="*/ 11 h 115"/>
                <a:gd name="T8" fmla="*/ 2745 w 2755"/>
                <a:gd name="T9" fmla="*/ 23 h 115"/>
                <a:gd name="T10" fmla="*/ 2753 w 2755"/>
                <a:gd name="T11" fmla="*/ 39 h 115"/>
                <a:gd name="T12" fmla="*/ 2755 w 2755"/>
                <a:gd name="T13" fmla="*/ 58 h 115"/>
                <a:gd name="T14" fmla="*/ 2753 w 2755"/>
                <a:gd name="T15" fmla="*/ 77 h 115"/>
                <a:gd name="T16" fmla="*/ 2745 w 2755"/>
                <a:gd name="T17" fmla="*/ 93 h 115"/>
                <a:gd name="T18" fmla="*/ 2733 w 2755"/>
                <a:gd name="T19" fmla="*/ 104 h 115"/>
                <a:gd name="T20" fmla="*/ 2718 w 2755"/>
                <a:gd name="T21" fmla="*/ 113 h 115"/>
                <a:gd name="T22" fmla="*/ 2698 w 2755"/>
                <a:gd name="T23" fmla="*/ 115 h 115"/>
                <a:gd name="T24" fmla="*/ 58 w 2755"/>
                <a:gd name="T25" fmla="*/ 115 h 115"/>
                <a:gd name="T26" fmla="*/ 39 w 2755"/>
                <a:gd name="T27" fmla="*/ 113 h 115"/>
                <a:gd name="T28" fmla="*/ 23 w 2755"/>
                <a:gd name="T29" fmla="*/ 104 h 115"/>
                <a:gd name="T30" fmla="*/ 11 w 2755"/>
                <a:gd name="T31" fmla="*/ 93 h 115"/>
                <a:gd name="T32" fmla="*/ 4 w 2755"/>
                <a:gd name="T33" fmla="*/ 77 h 115"/>
                <a:gd name="T34" fmla="*/ 0 w 2755"/>
                <a:gd name="T35" fmla="*/ 58 h 115"/>
                <a:gd name="T36" fmla="*/ 4 w 2755"/>
                <a:gd name="T37" fmla="*/ 39 h 115"/>
                <a:gd name="T38" fmla="*/ 11 w 2755"/>
                <a:gd name="T39" fmla="*/ 23 h 115"/>
                <a:gd name="T40" fmla="*/ 23 w 2755"/>
                <a:gd name="T41" fmla="*/ 11 h 115"/>
                <a:gd name="T42" fmla="*/ 39 w 2755"/>
                <a:gd name="T43" fmla="*/ 3 h 115"/>
                <a:gd name="T44" fmla="*/ 58 w 2755"/>
                <a:gd name="T4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55" h="115">
                  <a:moveTo>
                    <a:pt x="58" y="0"/>
                  </a:moveTo>
                  <a:lnTo>
                    <a:pt x="2698" y="0"/>
                  </a:lnTo>
                  <a:lnTo>
                    <a:pt x="2718" y="3"/>
                  </a:lnTo>
                  <a:lnTo>
                    <a:pt x="2733" y="11"/>
                  </a:lnTo>
                  <a:lnTo>
                    <a:pt x="2745" y="23"/>
                  </a:lnTo>
                  <a:lnTo>
                    <a:pt x="2753" y="39"/>
                  </a:lnTo>
                  <a:lnTo>
                    <a:pt x="2755" y="58"/>
                  </a:lnTo>
                  <a:lnTo>
                    <a:pt x="2753" y="77"/>
                  </a:lnTo>
                  <a:lnTo>
                    <a:pt x="2745" y="93"/>
                  </a:lnTo>
                  <a:lnTo>
                    <a:pt x="2733" y="104"/>
                  </a:lnTo>
                  <a:lnTo>
                    <a:pt x="2718" y="113"/>
                  </a:lnTo>
                  <a:lnTo>
                    <a:pt x="2698" y="115"/>
                  </a:lnTo>
                  <a:lnTo>
                    <a:pt x="58" y="115"/>
                  </a:lnTo>
                  <a:lnTo>
                    <a:pt x="39" y="113"/>
                  </a:lnTo>
                  <a:lnTo>
                    <a:pt x="23" y="104"/>
                  </a:lnTo>
                  <a:lnTo>
                    <a:pt x="11" y="93"/>
                  </a:lnTo>
                  <a:lnTo>
                    <a:pt x="4" y="77"/>
                  </a:lnTo>
                  <a:lnTo>
                    <a:pt x="0" y="58"/>
                  </a:lnTo>
                  <a:lnTo>
                    <a:pt x="4" y="39"/>
                  </a:lnTo>
                  <a:lnTo>
                    <a:pt x="11" y="23"/>
                  </a:lnTo>
                  <a:lnTo>
                    <a:pt x="23" y="11"/>
                  </a:lnTo>
                  <a:lnTo>
                    <a:pt x="39" y="3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391">
              <a:extLst>
                <a:ext uri="{FF2B5EF4-FFF2-40B4-BE49-F238E27FC236}">
                  <a16:creationId xmlns:a16="http://schemas.microsoft.com/office/drawing/2014/main" id="{26C3AD5C-9C13-4B16-BFD8-07B3CC1785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0" y="2830513"/>
              <a:ext cx="90488" cy="163512"/>
            </a:xfrm>
            <a:custGeom>
              <a:avLst/>
              <a:gdLst>
                <a:gd name="T0" fmla="*/ 284 w 574"/>
                <a:gd name="T1" fmla="*/ 114 h 1029"/>
                <a:gd name="T2" fmla="*/ 283 w 574"/>
                <a:gd name="T3" fmla="*/ 114 h 1029"/>
                <a:gd name="T4" fmla="*/ 254 w 574"/>
                <a:gd name="T5" fmla="*/ 116 h 1029"/>
                <a:gd name="T6" fmla="*/ 206 w 574"/>
                <a:gd name="T7" fmla="*/ 133 h 1029"/>
                <a:gd name="T8" fmla="*/ 166 w 574"/>
                <a:gd name="T9" fmla="*/ 166 h 1029"/>
                <a:gd name="T10" fmla="*/ 134 w 574"/>
                <a:gd name="T11" fmla="*/ 208 h 1029"/>
                <a:gd name="T12" fmla="*/ 117 w 574"/>
                <a:gd name="T13" fmla="*/ 259 h 1029"/>
                <a:gd name="T14" fmla="*/ 115 w 574"/>
                <a:gd name="T15" fmla="*/ 743 h 1029"/>
                <a:gd name="T16" fmla="*/ 123 w 574"/>
                <a:gd name="T17" fmla="*/ 795 h 1029"/>
                <a:gd name="T18" fmla="*/ 148 w 574"/>
                <a:gd name="T19" fmla="*/ 842 h 1029"/>
                <a:gd name="T20" fmla="*/ 188 w 574"/>
                <a:gd name="T21" fmla="*/ 881 h 1029"/>
                <a:gd name="T22" fmla="*/ 236 w 574"/>
                <a:gd name="T23" fmla="*/ 906 h 1029"/>
                <a:gd name="T24" fmla="*/ 293 w 574"/>
                <a:gd name="T25" fmla="*/ 915 h 1029"/>
                <a:gd name="T26" fmla="*/ 328 w 574"/>
                <a:gd name="T27" fmla="*/ 912 h 1029"/>
                <a:gd name="T28" fmla="*/ 383 w 574"/>
                <a:gd name="T29" fmla="*/ 892 h 1029"/>
                <a:gd name="T30" fmla="*/ 425 w 574"/>
                <a:gd name="T31" fmla="*/ 854 h 1029"/>
                <a:gd name="T32" fmla="*/ 455 w 574"/>
                <a:gd name="T33" fmla="*/ 804 h 1029"/>
                <a:gd name="T34" fmla="*/ 465 w 574"/>
                <a:gd name="T35" fmla="*/ 743 h 1029"/>
                <a:gd name="T36" fmla="*/ 463 w 574"/>
                <a:gd name="T37" fmla="*/ 259 h 1029"/>
                <a:gd name="T38" fmla="*/ 446 w 574"/>
                <a:gd name="T39" fmla="*/ 210 h 1029"/>
                <a:gd name="T40" fmla="*/ 413 w 574"/>
                <a:gd name="T41" fmla="*/ 166 h 1029"/>
                <a:gd name="T42" fmla="*/ 367 w 574"/>
                <a:gd name="T43" fmla="*/ 133 h 1029"/>
                <a:gd name="T44" fmla="*/ 312 w 574"/>
                <a:gd name="T45" fmla="*/ 116 h 1029"/>
                <a:gd name="T46" fmla="*/ 287 w 574"/>
                <a:gd name="T47" fmla="*/ 0 h 1029"/>
                <a:gd name="T48" fmla="*/ 350 w 574"/>
                <a:gd name="T49" fmla="*/ 6 h 1029"/>
                <a:gd name="T50" fmla="*/ 411 w 574"/>
                <a:gd name="T51" fmla="*/ 27 h 1029"/>
                <a:gd name="T52" fmla="*/ 464 w 574"/>
                <a:gd name="T53" fmla="*/ 63 h 1029"/>
                <a:gd name="T54" fmla="*/ 511 w 574"/>
                <a:gd name="T55" fmla="*/ 109 h 1029"/>
                <a:gd name="T56" fmla="*/ 546 w 574"/>
                <a:gd name="T57" fmla="*/ 163 h 1029"/>
                <a:gd name="T58" fmla="*/ 567 w 574"/>
                <a:gd name="T59" fmla="*/ 222 h 1029"/>
                <a:gd name="T60" fmla="*/ 574 w 574"/>
                <a:gd name="T61" fmla="*/ 286 h 1029"/>
                <a:gd name="T62" fmla="*/ 571 w 574"/>
                <a:gd name="T63" fmla="*/ 786 h 1029"/>
                <a:gd name="T64" fmla="*/ 547 w 574"/>
                <a:gd name="T65" fmla="*/ 865 h 1029"/>
                <a:gd name="T66" fmla="*/ 503 w 574"/>
                <a:gd name="T67" fmla="*/ 931 h 1029"/>
                <a:gd name="T68" fmla="*/ 443 w 574"/>
                <a:gd name="T69" fmla="*/ 984 h 1029"/>
                <a:gd name="T70" fmla="*/ 372 w 574"/>
                <a:gd name="T71" fmla="*/ 1017 h 1029"/>
                <a:gd name="T72" fmla="*/ 293 w 574"/>
                <a:gd name="T73" fmla="*/ 1029 h 1029"/>
                <a:gd name="T74" fmla="*/ 226 w 574"/>
                <a:gd name="T75" fmla="*/ 1022 h 1029"/>
                <a:gd name="T76" fmla="*/ 164 w 574"/>
                <a:gd name="T77" fmla="*/ 1001 h 1029"/>
                <a:gd name="T78" fmla="*/ 110 w 574"/>
                <a:gd name="T79" fmla="*/ 966 h 1029"/>
                <a:gd name="T80" fmla="*/ 64 w 574"/>
                <a:gd name="T81" fmla="*/ 920 h 1029"/>
                <a:gd name="T82" fmla="*/ 28 w 574"/>
                <a:gd name="T83" fmla="*/ 866 h 1029"/>
                <a:gd name="T84" fmla="*/ 7 w 574"/>
                <a:gd name="T85" fmla="*/ 806 h 1029"/>
                <a:gd name="T86" fmla="*/ 0 w 574"/>
                <a:gd name="T87" fmla="*/ 743 h 1029"/>
                <a:gd name="T88" fmla="*/ 2 w 574"/>
                <a:gd name="T89" fmla="*/ 247 h 1029"/>
                <a:gd name="T90" fmla="*/ 22 w 574"/>
                <a:gd name="T91" fmla="*/ 175 h 1029"/>
                <a:gd name="T92" fmla="*/ 60 w 574"/>
                <a:gd name="T93" fmla="*/ 113 h 1029"/>
                <a:gd name="T94" fmla="*/ 110 w 574"/>
                <a:gd name="T95" fmla="*/ 63 h 1029"/>
                <a:gd name="T96" fmla="*/ 163 w 574"/>
                <a:gd name="T97" fmla="*/ 27 h 1029"/>
                <a:gd name="T98" fmla="*/ 224 w 574"/>
                <a:gd name="T99" fmla="*/ 6 h 1029"/>
                <a:gd name="T100" fmla="*/ 287 w 574"/>
                <a:gd name="T101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74" h="1029">
                  <a:moveTo>
                    <a:pt x="283" y="114"/>
                  </a:moveTo>
                  <a:lnTo>
                    <a:pt x="284" y="114"/>
                  </a:lnTo>
                  <a:lnTo>
                    <a:pt x="283" y="114"/>
                  </a:lnTo>
                  <a:lnTo>
                    <a:pt x="283" y="114"/>
                  </a:lnTo>
                  <a:close/>
                  <a:moveTo>
                    <a:pt x="281" y="114"/>
                  </a:moveTo>
                  <a:lnTo>
                    <a:pt x="254" y="116"/>
                  </a:lnTo>
                  <a:lnTo>
                    <a:pt x="229" y="122"/>
                  </a:lnTo>
                  <a:lnTo>
                    <a:pt x="206" y="133"/>
                  </a:lnTo>
                  <a:lnTo>
                    <a:pt x="185" y="147"/>
                  </a:lnTo>
                  <a:lnTo>
                    <a:pt x="166" y="166"/>
                  </a:lnTo>
                  <a:lnTo>
                    <a:pt x="148" y="185"/>
                  </a:lnTo>
                  <a:lnTo>
                    <a:pt x="134" y="208"/>
                  </a:lnTo>
                  <a:lnTo>
                    <a:pt x="123" y="231"/>
                  </a:lnTo>
                  <a:lnTo>
                    <a:pt x="117" y="259"/>
                  </a:lnTo>
                  <a:lnTo>
                    <a:pt x="115" y="286"/>
                  </a:lnTo>
                  <a:lnTo>
                    <a:pt x="115" y="743"/>
                  </a:lnTo>
                  <a:lnTo>
                    <a:pt x="117" y="770"/>
                  </a:lnTo>
                  <a:lnTo>
                    <a:pt x="123" y="795"/>
                  </a:lnTo>
                  <a:lnTo>
                    <a:pt x="134" y="819"/>
                  </a:lnTo>
                  <a:lnTo>
                    <a:pt x="148" y="842"/>
                  </a:lnTo>
                  <a:lnTo>
                    <a:pt x="166" y="863"/>
                  </a:lnTo>
                  <a:lnTo>
                    <a:pt x="188" y="881"/>
                  </a:lnTo>
                  <a:lnTo>
                    <a:pt x="211" y="896"/>
                  </a:lnTo>
                  <a:lnTo>
                    <a:pt x="236" y="906"/>
                  </a:lnTo>
                  <a:lnTo>
                    <a:pt x="263" y="913"/>
                  </a:lnTo>
                  <a:lnTo>
                    <a:pt x="293" y="915"/>
                  </a:lnTo>
                  <a:lnTo>
                    <a:pt x="299" y="915"/>
                  </a:lnTo>
                  <a:lnTo>
                    <a:pt x="328" y="912"/>
                  </a:lnTo>
                  <a:lnTo>
                    <a:pt x="356" y="904"/>
                  </a:lnTo>
                  <a:lnTo>
                    <a:pt x="383" y="892"/>
                  </a:lnTo>
                  <a:lnTo>
                    <a:pt x="406" y="875"/>
                  </a:lnTo>
                  <a:lnTo>
                    <a:pt x="425" y="854"/>
                  </a:lnTo>
                  <a:lnTo>
                    <a:pt x="442" y="830"/>
                  </a:lnTo>
                  <a:lnTo>
                    <a:pt x="455" y="804"/>
                  </a:lnTo>
                  <a:lnTo>
                    <a:pt x="462" y="774"/>
                  </a:lnTo>
                  <a:lnTo>
                    <a:pt x="465" y="743"/>
                  </a:lnTo>
                  <a:lnTo>
                    <a:pt x="465" y="286"/>
                  </a:lnTo>
                  <a:lnTo>
                    <a:pt x="463" y="259"/>
                  </a:lnTo>
                  <a:lnTo>
                    <a:pt x="457" y="234"/>
                  </a:lnTo>
                  <a:lnTo>
                    <a:pt x="446" y="210"/>
                  </a:lnTo>
                  <a:lnTo>
                    <a:pt x="432" y="187"/>
                  </a:lnTo>
                  <a:lnTo>
                    <a:pt x="413" y="166"/>
                  </a:lnTo>
                  <a:lnTo>
                    <a:pt x="391" y="147"/>
                  </a:lnTo>
                  <a:lnTo>
                    <a:pt x="367" y="133"/>
                  </a:lnTo>
                  <a:lnTo>
                    <a:pt x="340" y="122"/>
                  </a:lnTo>
                  <a:lnTo>
                    <a:pt x="312" y="116"/>
                  </a:lnTo>
                  <a:lnTo>
                    <a:pt x="281" y="114"/>
                  </a:lnTo>
                  <a:close/>
                  <a:moveTo>
                    <a:pt x="287" y="0"/>
                  </a:moveTo>
                  <a:lnTo>
                    <a:pt x="319" y="1"/>
                  </a:lnTo>
                  <a:lnTo>
                    <a:pt x="350" y="6"/>
                  </a:lnTo>
                  <a:lnTo>
                    <a:pt x="382" y="16"/>
                  </a:lnTo>
                  <a:lnTo>
                    <a:pt x="411" y="27"/>
                  </a:lnTo>
                  <a:lnTo>
                    <a:pt x="439" y="44"/>
                  </a:lnTo>
                  <a:lnTo>
                    <a:pt x="464" y="63"/>
                  </a:lnTo>
                  <a:lnTo>
                    <a:pt x="488" y="86"/>
                  </a:lnTo>
                  <a:lnTo>
                    <a:pt x="511" y="109"/>
                  </a:lnTo>
                  <a:lnTo>
                    <a:pt x="530" y="135"/>
                  </a:lnTo>
                  <a:lnTo>
                    <a:pt x="546" y="163"/>
                  </a:lnTo>
                  <a:lnTo>
                    <a:pt x="558" y="192"/>
                  </a:lnTo>
                  <a:lnTo>
                    <a:pt x="567" y="222"/>
                  </a:lnTo>
                  <a:lnTo>
                    <a:pt x="572" y="254"/>
                  </a:lnTo>
                  <a:lnTo>
                    <a:pt x="574" y="286"/>
                  </a:lnTo>
                  <a:lnTo>
                    <a:pt x="574" y="743"/>
                  </a:lnTo>
                  <a:lnTo>
                    <a:pt x="571" y="786"/>
                  </a:lnTo>
                  <a:lnTo>
                    <a:pt x="561" y="826"/>
                  </a:lnTo>
                  <a:lnTo>
                    <a:pt x="547" y="865"/>
                  </a:lnTo>
                  <a:lnTo>
                    <a:pt x="527" y="900"/>
                  </a:lnTo>
                  <a:lnTo>
                    <a:pt x="503" y="931"/>
                  </a:lnTo>
                  <a:lnTo>
                    <a:pt x="475" y="960"/>
                  </a:lnTo>
                  <a:lnTo>
                    <a:pt x="443" y="984"/>
                  </a:lnTo>
                  <a:lnTo>
                    <a:pt x="409" y="1003"/>
                  </a:lnTo>
                  <a:lnTo>
                    <a:pt x="372" y="1017"/>
                  </a:lnTo>
                  <a:lnTo>
                    <a:pt x="333" y="1026"/>
                  </a:lnTo>
                  <a:lnTo>
                    <a:pt x="293" y="1029"/>
                  </a:lnTo>
                  <a:lnTo>
                    <a:pt x="259" y="1027"/>
                  </a:lnTo>
                  <a:lnTo>
                    <a:pt x="226" y="1022"/>
                  </a:lnTo>
                  <a:lnTo>
                    <a:pt x="194" y="1014"/>
                  </a:lnTo>
                  <a:lnTo>
                    <a:pt x="164" y="1001"/>
                  </a:lnTo>
                  <a:lnTo>
                    <a:pt x="136" y="986"/>
                  </a:lnTo>
                  <a:lnTo>
                    <a:pt x="110" y="966"/>
                  </a:lnTo>
                  <a:lnTo>
                    <a:pt x="86" y="943"/>
                  </a:lnTo>
                  <a:lnTo>
                    <a:pt x="64" y="920"/>
                  </a:lnTo>
                  <a:lnTo>
                    <a:pt x="44" y="894"/>
                  </a:lnTo>
                  <a:lnTo>
                    <a:pt x="28" y="866"/>
                  </a:lnTo>
                  <a:lnTo>
                    <a:pt x="16" y="837"/>
                  </a:lnTo>
                  <a:lnTo>
                    <a:pt x="7" y="806"/>
                  </a:lnTo>
                  <a:lnTo>
                    <a:pt x="2" y="775"/>
                  </a:lnTo>
                  <a:lnTo>
                    <a:pt x="0" y="743"/>
                  </a:lnTo>
                  <a:lnTo>
                    <a:pt x="0" y="286"/>
                  </a:lnTo>
                  <a:lnTo>
                    <a:pt x="2" y="247"/>
                  </a:lnTo>
                  <a:lnTo>
                    <a:pt x="9" y="210"/>
                  </a:lnTo>
                  <a:lnTo>
                    <a:pt x="22" y="175"/>
                  </a:lnTo>
                  <a:lnTo>
                    <a:pt x="39" y="143"/>
                  </a:lnTo>
                  <a:lnTo>
                    <a:pt x="60" y="113"/>
                  </a:lnTo>
                  <a:lnTo>
                    <a:pt x="86" y="86"/>
                  </a:lnTo>
                  <a:lnTo>
                    <a:pt x="110" y="63"/>
                  </a:lnTo>
                  <a:lnTo>
                    <a:pt x="136" y="44"/>
                  </a:lnTo>
                  <a:lnTo>
                    <a:pt x="163" y="27"/>
                  </a:lnTo>
                  <a:lnTo>
                    <a:pt x="193" y="16"/>
                  </a:lnTo>
                  <a:lnTo>
                    <a:pt x="224" y="6"/>
                  </a:lnTo>
                  <a:lnTo>
                    <a:pt x="255" y="1"/>
                  </a:lnTo>
                  <a:lnTo>
                    <a:pt x="287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392">
              <a:extLst>
                <a:ext uri="{FF2B5EF4-FFF2-40B4-BE49-F238E27FC236}">
                  <a16:creationId xmlns:a16="http://schemas.microsoft.com/office/drawing/2014/main" id="{A3AEDB78-CCDA-45B6-AA85-565032698C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6975" y="2693988"/>
              <a:ext cx="547688" cy="244475"/>
            </a:xfrm>
            <a:custGeom>
              <a:avLst/>
              <a:gdLst>
                <a:gd name="T0" fmla="*/ 127 w 3446"/>
                <a:gd name="T1" fmla="*/ 784 h 1539"/>
                <a:gd name="T2" fmla="*/ 459 w 3446"/>
                <a:gd name="T3" fmla="*/ 1425 h 1539"/>
                <a:gd name="T4" fmla="*/ 461 w 3446"/>
                <a:gd name="T5" fmla="*/ 1107 h 1539"/>
                <a:gd name="T6" fmla="*/ 475 w 3446"/>
                <a:gd name="T7" fmla="*/ 1045 h 1539"/>
                <a:gd name="T8" fmla="*/ 503 w 3446"/>
                <a:gd name="T9" fmla="*/ 988 h 1539"/>
                <a:gd name="T10" fmla="*/ 545 w 3446"/>
                <a:gd name="T11" fmla="*/ 939 h 1539"/>
                <a:gd name="T12" fmla="*/ 595 w 3446"/>
                <a:gd name="T13" fmla="*/ 897 h 1539"/>
                <a:gd name="T14" fmla="*/ 652 w 3446"/>
                <a:gd name="T15" fmla="*/ 869 h 1539"/>
                <a:gd name="T16" fmla="*/ 714 w 3446"/>
                <a:gd name="T17" fmla="*/ 854 h 1539"/>
                <a:gd name="T18" fmla="*/ 789 w 3446"/>
                <a:gd name="T19" fmla="*/ 856 h 1539"/>
                <a:gd name="T20" fmla="*/ 868 w 3446"/>
                <a:gd name="T21" fmla="*/ 880 h 1539"/>
                <a:gd name="T22" fmla="*/ 936 w 3446"/>
                <a:gd name="T23" fmla="*/ 924 h 1539"/>
                <a:gd name="T24" fmla="*/ 987 w 3446"/>
                <a:gd name="T25" fmla="*/ 984 h 1539"/>
                <a:gd name="T26" fmla="*/ 1021 w 3446"/>
                <a:gd name="T27" fmla="*/ 1057 h 1539"/>
                <a:gd name="T28" fmla="*/ 1033 w 3446"/>
                <a:gd name="T29" fmla="*/ 1139 h 1539"/>
                <a:gd name="T30" fmla="*/ 3317 w 3446"/>
                <a:gd name="T31" fmla="*/ 750 h 1539"/>
                <a:gd name="T32" fmla="*/ 3217 w 3446"/>
                <a:gd name="T33" fmla="*/ 0 h 1539"/>
                <a:gd name="T34" fmla="*/ 3245 w 3446"/>
                <a:gd name="T35" fmla="*/ 8 h 1539"/>
                <a:gd name="T36" fmla="*/ 3266 w 3446"/>
                <a:gd name="T37" fmla="*/ 31 h 1539"/>
                <a:gd name="T38" fmla="*/ 3444 w 3446"/>
                <a:gd name="T39" fmla="*/ 790 h 1539"/>
                <a:gd name="T40" fmla="*/ 3445 w 3446"/>
                <a:gd name="T41" fmla="*/ 813 h 1539"/>
                <a:gd name="T42" fmla="*/ 3437 w 3446"/>
                <a:gd name="T43" fmla="*/ 836 h 1539"/>
                <a:gd name="T44" fmla="*/ 3423 w 3446"/>
                <a:gd name="T45" fmla="*/ 851 h 1539"/>
                <a:gd name="T46" fmla="*/ 3403 w 3446"/>
                <a:gd name="T47" fmla="*/ 858 h 1539"/>
                <a:gd name="T48" fmla="*/ 975 w 3446"/>
                <a:gd name="T49" fmla="*/ 1387 h 1539"/>
                <a:gd name="T50" fmla="*/ 947 w 3446"/>
                <a:gd name="T51" fmla="*/ 1373 h 1539"/>
                <a:gd name="T52" fmla="*/ 927 w 3446"/>
                <a:gd name="T53" fmla="*/ 1344 h 1539"/>
                <a:gd name="T54" fmla="*/ 924 w 3446"/>
                <a:gd name="T55" fmla="*/ 1139 h 1539"/>
                <a:gd name="T56" fmla="*/ 914 w 3446"/>
                <a:gd name="T57" fmla="*/ 1080 h 1539"/>
                <a:gd name="T58" fmla="*/ 884 w 3446"/>
                <a:gd name="T59" fmla="*/ 1029 h 1539"/>
                <a:gd name="T60" fmla="*/ 840 w 3446"/>
                <a:gd name="T61" fmla="*/ 992 h 1539"/>
                <a:gd name="T62" fmla="*/ 783 w 3446"/>
                <a:gd name="T63" fmla="*/ 970 h 1539"/>
                <a:gd name="T64" fmla="*/ 725 w 3446"/>
                <a:gd name="T65" fmla="*/ 969 h 1539"/>
                <a:gd name="T66" fmla="*/ 675 w 3446"/>
                <a:gd name="T67" fmla="*/ 986 h 1539"/>
                <a:gd name="T68" fmla="*/ 631 w 3446"/>
                <a:gd name="T69" fmla="*/ 1019 h 1539"/>
                <a:gd name="T70" fmla="*/ 599 w 3446"/>
                <a:gd name="T71" fmla="*/ 1052 h 1539"/>
                <a:gd name="T72" fmla="*/ 580 w 3446"/>
                <a:gd name="T73" fmla="*/ 1094 h 1539"/>
                <a:gd name="T74" fmla="*/ 574 w 3446"/>
                <a:gd name="T75" fmla="*/ 1139 h 1539"/>
                <a:gd name="T76" fmla="*/ 571 w 3446"/>
                <a:gd name="T77" fmla="*/ 1501 h 1539"/>
                <a:gd name="T78" fmla="*/ 552 w 3446"/>
                <a:gd name="T79" fmla="*/ 1528 h 1539"/>
                <a:gd name="T80" fmla="*/ 516 w 3446"/>
                <a:gd name="T81" fmla="*/ 1539 h 1539"/>
                <a:gd name="T82" fmla="*/ 213 w 3446"/>
                <a:gd name="T83" fmla="*/ 1537 h 1539"/>
                <a:gd name="T84" fmla="*/ 186 w 3446"/>
                <a:gd name="T85" fmla="*/ 1522 h 1539"/>
                <a:gd name="T86" fmla="*/ 173 w 3446"/>
                <a:gd name="T87" fmla="*/ 1493 h 1539"/>
                <a:gd name="T88" fmla="*/ 0 w 3446"/>
                <a:gd name="T89" fmla="*/ 741 h 1539"/>
                <a:gd name="T90" fmla="*/ 5 w 3446"/>
                <a:gd name="T91" fmla="*/ 719 h 1539"/>
                <a:gd name="T92" fmla="*/ 18 w 3446"/>
                <a:gd name="T93" fmla="*/ 701 h 1539"/>
                <a:gd name="T94" fmla="*/ 37 w 3446"/>
                <a:gd name="T95" fmla="*/ 689 h 1539"/>
                <a:gd name="T96" fmla="*/ 3202 w 3446"/>
                <a:gd name="T97" fmla="*/ 1 h 1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446" h="1539">
                  <a:moveTo>
                    <a:pt x="3168" y="121"/>
                  </a:moveTo>
                  <a:lnTo>
                    <a:pt x="127" y="784"/>
                  </a:lnTo>
                  <a:lnTo>
                    <a:pt x="275" y="1425"/>
                  </a:lnTo>
                  <a:lnTo>
                    <a:pt x="459" y="1425"/>
                  </a:lnTo>
                  <a:lnTo>
                    <a:pt x="459" y="1139"/>
                  </a:lnTo>
                  <a:lnTo>
                    <a:pt x="461" y="1107"/>
                  </a:lnTo>
                  <a:lnTo>
                    <a:pt x="466" y="1075"/>
                  </a:lnTo>
                  <a:lnTo>
                    <a:pt x="475" y="1045"/>
                  </a:lnTo>
                  <a:lnTo>
                    <a:pt x="487" y="1016"/>
                  </a:lnTo>
                  <a:lnTo>
                    <a:pt x="503" y="988"/>
                  </a:lnTo>
                  <a:lnTo>
                    <a:pt x="523" y="962"/>
                  </a:lnTo>
                  <a:lnTo>
                    <a:pt x="545" y="939"/>
                  </a:lnTo>
                  <a:lnTo>
                    <a:pt x="569" y="916"/>
                  </a:lnTo>
                  <a:lnTo>
                    <a:pt x="595" y="897"/>
                  </a:lnTo>
                  <a:lnTo>
                    <a:pt x="622" y="880"/>
                  </a:lnTo>
                  <a:lnTo>
                    <a:pt x="652" y="869"/>
                  </a:lnTo>
                  <a:lnTo>
                    <a:pt x="683" y="859"/>
                  </a:lnTo>
                  <a:lnTo>
                    <a:pt x="714" y="854"/>
                  </a:lnTo>
                  <a:lnTo>
                    <a:pt x="746" y="853"/>
                  </a:lnTo>
                  <a:lnTo>
                    <a:pt x="789" y="856"/>
                  </a:lnTo>
                  <a:lnTo>
                    <a:pt x="830" y="866"/>
                  </a:lnTo>
                  <a:lnTo>
                    <a:pt x="868" y="880"/>
                  </a:lnTo>
                  <a:lnTo>
                    <a:pt x="903" y="900"/>
                  </a:lnTo>
                  <a:lnTo>
                    <a:pt x="936" y="924"/>
                  </a:lnTo>
                  <a:lnTo>
                    <a:pt x="963" y="952"/>
                  </a:lnTo>
                  <a:lnTo>
                    <a:pt x="987" y="984"/>
                  </a:lnTo>
                  <a:lnTo>
                    <a:pt x="1007" y="1020"/>
                  </a:lnTo>
                  <a:lnTo>
                    <a:pt x="1021" y="1057"/>
                  </a:lnTo>
                  <a:lnTo>
                    <a:pt x="1030" y="1097"/>
                  </a:lnTo>
                  <a:lnTo>
                    <a:pt x="1033" y="1139"/>
                  </a:lnTo>
                  <a:lnTo>
                    <a:pt x="1033" y="1247"/>
                  </a:lnTo>
                  <a:lnTo>
                    <a:pt x="3317" y="750"/>
                  </a:lnTo>
                  <a:lnTo>
                    <a:pt x="3168" y="121"/>
                  </a:lnTo>
                  <a:close/>
                  <a:moveTo>
                    <a:pt x="3217" y="0"/>
                  </a:moveTo>
                  <a:lnTo>
                    <a:pt x="3232" y="2"/>
                  </a:lnTo>
                  <a:lnTo>
                    <a:pt x="3245" y="8"/>
                  </a:lnTo>
                  <a:lnTo>
                    <a:pt x="3257" y="18"/>
                  </a:lnTo>
                  <a:lnTo>
                    <a:pt x="3266" y="31"/>
                  </a:lnTo>
                  <a:lnTo>
                    <a:pt x="3271" y="47"/>
                  </a:lnTo>
                  <a:lnTo>
                    <a:pt x="3444" y="790"/>
                  </a:lnTo>
                  <a:lnTo>
                    <a:pt x="3446" y="802"/>
                  </a:lnTo>
                  <a:lnTo>
                    <a:pt x="3445" y="813"/>
                  </a:lnTo>
                  <a:lnTo>
                    <a:pt x="3442" y="824"/>
                  </a:lnTo>
                  <a:lnTo>
                    <a:pt x="3437" y="836"/>
                  </a:lnTo>
                  <a:lnTo>
                    <a:pt x="3431" y="844"/>
                  </a:lnTo>
                  <a:lnTo>
                    <a:pt x="3423" y="851"/>
                  </a:lnTo>
                  <a:lnTo>
                    <a:pt x="3412" y="856"/>
                  </a:lnTo>
                  <a:lnTo>
                    <a:pt x="3403" y="858"/>
                  </a:lnTo>
                  <a:lnTo>
                    <a:pt x="993" y="1384"/>
                  </a:lnTo>
                  <a:lnTo>
                    <a:pt x="975" y="1387"/>
                  </a:lnTo>
                  <a:lnTo>
                    <a:pt x="960" y="1382"/>
                  </a:lnTo>
                  <a:lnTo>
                    <a:pt x="947" y="1373"/>
                  </a:lnTo>
                  <a:lnTo>
                    <a:pt x="936" y="1361"/>
                  </a:lnTo>
                  <a:lnTo>
                    <a:pt x="927" y="1344"/>
                  </a:lnTo>
                  <a:lnTo>
                    <a:pt x="924" y="1327"/>
                  </a:lnTo>
                  <a:lnTo>
                    <a:pt x="924" y="1139"/>
                  </a:lnTo>
                  <a:lnTo>
                    <a:pt x="921" y="1108"/>
                  </a:lnTo>
                  <a:lnTo>
                    <a:pt x="914" y="1080"/>
                  </a:lnTo>
                  <a:lnTo>
                    <a:pt x="901" y="1053"/>
                  </a:lnTo>
                  <a:lnTo>
                    <a:pt x="884" y="1029"/>
                  </a:lnTo>
                  <a:lnTo>
                    <a:pt x="864" y="1008"/>
                  </a:lnTo>
                  <a:lnTo>
                    <a:pt x="840" y="992"/>
                  </a:lnTo>
                  <a:lnTo>
                    <a:pt x="813" y="978"/>
                  </a:lnTo>
                  <a:lnTo>
                    <a:pt x="783" y="970"/>
                  </a:lnTo>
                  <a:lnTo>
                    <a:pt x="752" y="967"/>
                  </a:lnTo>
                  <a:lnTo>
                    <a:pt x="725" y="969"/>
                  </a:lnTo>
                  <a:lnTo>
                    <a:pt x="699" y="975"/>
                  </a:lnTo>
                  <a:lnTo>
                    <a:pt x="675" y="986"/>
                  </a:lnTo>
                  <a:lnTo>
                    <a:pt x="652" y="1000"/>
                  </a:lnTo>
                  <a:lnTo>
                    <a:pt x="631" y="1019"/>
                  </a:lnTo>
                  <a:lnTo>
                    <a:pt x="613" y="1034"/>
                  </a:lnTo>
                  <a:lnTo>
                    <a:pt x="599" y="1052"/>
                  </a:lnTo>
                  <a:lnTo>
                    <a:pt x="588" y="1072"/>
                  </a:lnTo>
                  <a:lnTo>
                    <a:pt x="580" y="1094"/>
                  </a:lnTo>
                  <a:lnTo>
                    <a:pt x="575" y="1116"/>
                  </a:lnTo>
                  <a:lnTo>
                    <a:pt x="574" y="1139"/>
                  </a:lnTo>
                  <a:lnTo>
                    <a:pt x="574" y="1481"/>
                  </a:lnTo>
                  <a:lnTo>
                    <a:pt x="571" y="1501"/>
                  </a:lnTo>
                  <a:lnTo>
                    <a:pt x="564" y="1517"/>
                  </a:lnTo>
                  <a:lnTo>
                    <a:pt x="552" y="1528"/>
                  </a:lnTo>
                  <a:lnTo>
                    <a:pt x="535" y="1537"/>
                  </a:lnTo>
                  <a:lnTo>
                    <a:pt x="516" y="1539"/>
                  </a:lnTo>
                  <a:lnTo>
                    <a:pt x="230" y="1539"/>
                  </a:lnTo>
                  <a:lnTo>
                    <a:pt x="213" y="1537"/>
                  </a:lnTo>
                  <a:lnTo>
                    <a:pt x="199" y="1531"/>
                  </a:lnTo>
                  <a:lnTo>
                    <a:pt x="186" y="1522"/>
                  </a:lnTo>
                  <a:lnTo>
                    <a:pt x="178" y="1509"/>
                  </a:lnTo>
                  <a:lnTo>
                    <a:pt x="173" y="1493"/>
                  </a:lnTo>
                  <a:lnTo>
                    <a:pt x="0" y="750"/>
                  </a:lnTo>
                  <a:lnTo>
                    <a:pt x="0" y="741"/>
                  </a:lnTo>
                  <a:lnTo>
                    <a:pt x="1" y="730"/>
                  </a:lnTo>
                  <a:lnTo>
                    <a:pt x="5" y="719"/>
                  </a:lnTo>
                  <a:lnTo>
                    <a:pt x="12" y="709"/>
                  </a:lnTo>
                  <a:lnTo>
                    <a:pt x="18" y="701"/>
                  </a:lnTo>
                  <a:lnTo>
                    <a:pt x="26" y="694"/>
                  </a:lnTo>
                  <a:lnTo>
                    <a:pt x="37" y="689"/>
                  </a:lnTo>
                  <a:lnTo>
                    <a:pt x="46" y="687"/>
                  </a:lnTo>
                  <a:lnTo>
                    <a:pt x="3202" y="1"/>
                  </a:lnTo>
                  <a:lnTo>
                    <a:pt x="3217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Freeform 393">
              <a:extLst>
                <a:ext uri="{FF2B5EF4-FFF2-40B4-BE49-F238E27FC236}">
                  <a16:creationId xmlns:a16="http://schemas.microsoft.com/office/drawing/2014/main" id="{E8A53411-A0BF-48E5-BD06-BD27A91FD5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96025" y="2921000"/>
              <a:ext cx="528638" cy="107950"/>
            </a:xfrm>
            <a:custGeom>
              <a:avLst/>
              <a:gdLst>
                <a:gd name="T0" fmla="*/ 115 w 3334"/>
                <a:gd name="T1" fmla="*/ 571 h 685"/>
                <a:gd name="T2" fmla="*/ 3214 w 3334"/>
                <a:gd name="T3" fmla="*/ 114 h 685"/>
                <a:gd name="T4" fmla="*/ 918 w 3334"/>
                <a:gd name="T5" fmla="*/ 171 h 685"/>
                <a:gd name="T6" fmla="*/ 905 w 3334"/>
                <a:gd name="T7" fmla="*/ 254 h 685"/>
                <a:gd name="T8" fmla="*/ 871 w 3334"/>
                <a:gd name="T9" fmla="*/ 328 h 685"/>
                <a:gd name="T10" fmla="*/ 818 w 3334"/>
                <a:gd name="T11" fmla="*/ 388 h 685"/>
                <a:gd name="T12" fmla="*/ 751 w 3334"/>
                <a:gd name="T13" fmla="*/ 431 h 685"/>
                <a:gd name="T14" fmla="*/ 672 w 3334"/>
                <a:gd name="T15" fmla="*/ 454 h 685"/>
                <a:gd name="T16" fmla="*/ 599 w 3334"/>
                <a:gd name="T17" fmla="*/ 455 h 685"/>
                <a:gd name="T18" fmla="*/ 537 w 3334"/>
                <a:gd name="T19" fmla="*/ 442 h 685"/>
                <a:gd name="T20" fmla="*/ 480 w 3334"/>
                <a:gd name="T21" fmla="*/ 414 h 685"/>
                <a:gd name="T22" fmla="*/ 430 w 3334"/>
                <a:gd name="T23" fmla="*/ 371 h 685"/>
                <a:gd name="T24" fmla="*/ 388 w 3334"/>
                <a:gd name="T25" fmla="*/ 322 h 685"/>
                <a:gd name="T26" fmla="*/ 360 w 3334"/>
                <a:gd name="T27" fmla="*/ 265 h 685"/>
                <a:gd name="T28" fmla="*/ 346 w 3334"/>
                <a:gd name="T29" fmla="*/ 203 h 685"/>
                <a:gd name="T30" fmla="*/ 344 w 3334"/>
                <a:gd name="T31" fmla="*/ 114 h 685"/>
                <a:gd name="T32" fmla="*/ 58 w 3334"/>
                <a:gd name="T33" fmla="*/ 0 h 685"/>
                <a:gd name="T34" fmla="*/ 420 w 3334"/>
                <a:gd name="T35" fmla="*/ 2 h 685"/>
                <a:gd name="T36" fmla="*/ 449 w 3334"/>
                <a:gd name="T37" fmla="*/ 22 h 685"/>
                <a:gd name="T38" fmla="*/ 459 w 3334"/>
                <a:gd name="T39" fmla="*/ 56 h 685"/>
                <a:gd name="T40" fmla="*/ 461 w 3334"/>
                <a:gd name="T41" fmla="*/ 198 h 685"/>
                <a:gd name="T42" fmla="*/ 478 w 3334"/>
                <a:gd name="T43" fmla="*/ 247 h 685"/>
                <a:gd name="T44" fmla="*/ 510 w 3334"/>
                <a:gd name="T45" fmla="*/ 291 h 685"/>
                <a:gd name="T46" fmla="*/ 555 w 3334"/>
                <a:gd name="T47" fmla="*/ 324 h 685"/>
                <a:gd name="T48" fmla="*/ 607 w 3334"/>
                <a:gd name="T49" fmla="*/ 341 h 685"/>
                <a:gd name="T50" fmla="*/ 643 w 3334"/>
                <a:gd name="T51" fmla="*/ 343 h 685"/>
                <a:gd name="T52" fmla="*/ 700 w 3334"/>
                <a:gd name="T53" fmla="*/ 332 h 685"/>
                <a:gd name="T54" fmla="*/ 750 w 3334"/>
                <a:gd name="T55" fmla="*/ 303 h 685"/>
                <a:gd name="T56" fmla="*/ 786 w 3334"/>
                <a:gd name="T57" fmla="*/ 258 h 685"/>
                <a:gd name="T58" fmla="*/ 806 w 3334"/>
                <a:gd name="T59" fmla="*/ 202 h 685"/>
                <a:gd name="T60" fmla="*/ 809 w 3334"/>
                <a:gd name="T61" fmla="*/ 56 h 685"/>
                <a:gd name="T62" fmla="*/ 820 w 3334"/>
                <a:gd name="T63" fmla="*/ 22 h 685"/>
                <a:gd name="T64" fmla="*/ 847 w 3334"/>
                <a:gd name="T65" fmla="*/ 2 h 685"/>
                <a:gd name="T66" fmla="*/ 3276 w 3334"/>
                <a:gd name="T67" fmla="*/ 0 h 685"/>
                <a:gd name="T68" fmla="*/ 3312 w 3334"/>
                <a:gd name="T69" fmla="*/ 9 h 685"/>
                <a:gd name="T70" fmla="*/ 3332 w 3334"/>
                <a:gd name="T71" fmla="*/ 38 h 685"/>
                <a:gd name="T72" fmla="*/ 3334 w 3334"/>
                <a:gd name="T73" fmla="*/ 628 h 685"/>
                <a:gd name="T74" fmla="*/ 3319 w 3334"/>
                <a:gd name="T75" fmla="*/ 664 h 685"/>
                <a:gd name="T76" fmla="*/ 3290 w 3334"/>
                <a:gd name="T77" fmla="*/ 683 h 685"/>
                <a:gd name="T78" fmla="*/ 58 w 3334"/>
                <a:gd name="T79" fmla="*/ 685 h 685"/>
                <a:gd name="T80" fmla="*/ 22 w 3334"/>
                <a:gd name="T81" fmla="*/ 675 h 685"/>
                <a:gd name="T82" fmla="*/ 2 w 3334"/>
                <a:gd name="T83" fmla="*/ 648 h 685"/>
                <a:gd name="T84" fmla="*/ 0 w 3334"/>
                <a:gd name="T85" fmla="*/ 56 h 685"/>
                <a:gd name="T86" fmla="*/ 10 w 3334"/>
                <a:gd name="T87" fmla="*/ 22 h 685"/>
                <a:gd name="T88" fmla="*/ 38 w 3334"/>
                <a:gd name="T89" fmla="*/ 2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334" h="685">
                  <a:moveTo>
                    <a:pt x="115" y="114"/>
                  </a:moveTo>
                  <a:lnTo>
                    <a:pt x="115" y="571"/>
                  </a:lnTo>
                  <a:lnTo>
                    <a:pt x="3214" y="571"/>
                  </a:lnTo>
                  <a:lnTo>
                    <a:pt x="3214" y="114"/>
                  </a:lnTo>
                  <a:lnTo>
                    <a:pt x="918" y="114"/>
                  </a:lnTo>
                  <a:lnTo>
                    <a:pt x="918" y="171"/>
                  </a:lnTo>
                  <a:lnTo>
                    <a:pt x="915" y="214"/>
                  </a:lnTo>
                  <a:lnTo>
                    <a:pt x="905" y="254"/>
                  </a:lnTo>
                  <a:lnTo>
                    <a:pt x="891" y="293"/>
                  </a:lnTo>
                  <a:lnTo>
                    <a:pt x="871" y="328"/>
                  </a:lnTo>
                  <a:lnTo>
                    <a:pt x="847" y="359"/>
                  </a:lnTo>
                  <a:lnTo>
                    <a:pt x="818" y="388"/>
                  </a:lnTo>
                  <a:lnTo>
                    <a:pt x="786" y="412"/>
                  </a:lnTo>
                  <a:lnTo>
                    <a:pt x="751" y="431"/>
                  </a:lnTo>
                  <a:lnTo>
                    <a:pt x="713" y="445"/>
                  </a:lnTo>
                  <a:lnTo>
                    <a:pt x="672" y="454"/>
                  </a:lnTo>
                  <a:lnTo>
                    <a:pt x="631" y="457"/>
                  </a:lnTo>
                  <a:lnTo>
                    <a:pt x="599" y="455"/>
                  </a:lnTo>
                  <a:lnTo>
                    <a:pt x="568" y="450"/>
                  </a:lnTo>
                  <a:lnTo>
                    <a:pt x="537" y="442"/>
                  </a:lnTo>
                  <a:lnTo>
                    <a:pt x="507" y="429"/>
                  </a:lnTo>
                  <a:lnTo>
                    <a:pt x="480" y="414"/>
                  </a:lnTo>
                  <a:lnTo>
                    <a:pt x="454" y="394"/>
                  </a:lnTo>
                  <a:lnTo>
                    <a:pt x="430" y="371"/>
                  </a:lnTo>
                  <a:lnTo>
                    <a:pt x="408" y="348"/>
                  </a:lnTo>
                  <a:lnTo>
                    <a:pt x="388" y="322"/>
                  </a:lnTo>
                  <a:lnTo>
                    <a:pt x="372" y="294"/>
                  </a:lnTo>
                  <a:lnTo>
                    <a:pt x="360" y="265"/>
                  </a:lnTo>
                  <a:lnTo>
                    <a:pt x="351" y="234"/>
                  </a:lnTo>
                  <a:lnTo>
                    <a:pt x="346" y="203"/>
                  </a:lnTo>
                  <a:lnTo>
                    <a:pt x="344" y="171"/>
                  </a:lnTo>
                  <a:lnTo>
                    <a:pt x="344" y="114"/>
                  </a:lnTo>
                  <a:lnTo>
                    <a:pt x="115" y="114"/>
                  </a:lnTo>
                  <a:close/>
                  <a:moveTo>
                    <a:pt x="58" y="0"/>
                  </a:moveTo>
                  <a:lnTo>
                    <a:pt x="401" y="0"/>
                  </a:lnTo>
                  <a:lnTo>
                    <a:pt x="420" y="2"/>
                  </a:lnTo>
                  <a:lnTo>
                    <a:pt x="437" y="9"/>
                  </a:lnTo>
                  <a:lnTo>
                    <a:pt x="449" y="22"/>
                  </a:lnTo>
                  <a:lnTo>
                    <a:pt x="456" y="38"/>
                  </a:lnTo>
                  <a:lnTo>
                    <a:pt x="459" y="56"/>
                  </a:lnTo>
                  <a:lnTo>
                    <a:pt x="459" y="171"/>
                  </a:lnTo>
                  <a:lnTo>
                    <a:pt x="461" y="198"/>
                  </a:lnTo>
                  <a:lnTo>
                    <a:pt x="467" y="223"/>
                  </a:lnTo>
                  <a:lnTo>
                    <a:pt x="478" y="247"/>
                  </a:lnTo>
                  <a:lnTo>
                    <a:pt x="492" y="270"/>
                  </a:lnTo>
                  <a:lnTo>
                    <a:pt x="510" y="291"/>
                  </a:lnTo>
                  <a:lnTo>
                    <a:pt x="532" y="309"/>
                  </a:lnTo>
                  <a:lnTo>
                    <a:pt x="555" y="324"/>
                  </a:lnTo>
                  <a:lnTo>
                    <a:pt x="580" y="334"/>
                  </a:lnTo>
                  <a:lnTo>
                    <a:pt x="607" y="341"/>
                  </a:lnTo>
                  <a:lnTo>
                    <a:pt x="637" y="343"/>
                  </a:lnTo>
                  <a:lnTo>
                    <a:pt x="643" y="343"/>
                  </a:lnTo>
                  <a:lnTo>
                    <a:pt x="672" y="340"/>
                  </a:lnTo>
                  <a:lnTo>
                    <a:pt x="700" y="332"/>
                  </a:lnTo>
                  <a:lnTo>
                    <a:pt x="727" y="320"/>
                  </a:lnTo>
                  <a:lnTo>
                    <a:pt x="750" y="303"/>
                  </a:lnTo>
                  <a:lnTo>
                    <a:pt x="769" y="282"/>
                  </a:lnTo>
                  <a:lnTo>
                    <a:pt x="786" y="258"/>
                  </a:lnTo>
                  <a:lnTo>
                    <a:pt x="799" y="232"/>
                  </a:lnTo>
                  <a:lnTo>
                    <a:pt x="806" y="202"/>
                  </a:lnTo>
                  <a:lnTo>
                    <a:pt x="809" y="171"/>
                  </a:lnTo>
                  <a:lnTo>
                    <a:pt x="809" y="56"/>
                  </a:lnTo>
                  <a:lnTo>
                    <a:pt x="811" y="38"/>
                  </a:lnTo>
                  <a:lnTo>
                    <a:pt x="820" y="22"/>
                  </a:lnTo>
                  <a:lnTo>
                    <a:pt x="831" y="9"/>
                  </a:lnTo>
                  <a:lnTo>
                    <a:pt x="847" y="2"/>
                  </a:lnTo>
                  <a:lnTo>
                    <a:pt x="867" y="0"/>
                  </a:lnTo>
                  <a:lnTo>
                    <a:pt x="3276" y="0"/>
                  </a:lnTo>
                  <a:lnTo>
                    <a:pt x="3296" y="2"/>
                  </a:lnTo>
                  <a:lnTo>
                    <a:pt x="3312" y="9"/>
                  </a:lnTo>
                  <a:lnTo>
                    <a:pt x="3324" y="22"/>
                  </a:lnTo>
                  <a:lnTo>
                    <a:pt x="3332" y="38"/>
                  </a:lnTo>
                  <a:lnTo>
                    <a:pt x="3334" y="56"/>
                  </a:lnTo>
                  <a:lnTo>
                    <a:pt x="3334" y="628"/>
                  </a:lnTo>
                  <a:lnTo>
                    <a:pt x="3329" y="648"/>
                  </a:lnTo>
                  <a:lnTo>
                    <a:pt x="3319" y="664"/>
                  </a:lnTo>
                  <a:lnTo>
                    <a:pt x="3307" y="675"/>
                  </a:lnTo>
                  <a:lnTo>
                    <a:pt x="3290" y="683"/>
                  </a:lnTo>
                  <a:lnTo>
                    <a:pt x="3271" y="685"/>
                  </a:lnTo>
                  <a:lnTo>
                    <a:pt x="58" y="685"/>
                  </a:lnTo>
                  <a:lnTo>
                    <a:pt x="38" y="683"/>
                  </a:lnTo>
                  <a:lnTo>
                    <a:pt x="22" y="675"/>
                  </a:lnTo>
                  <a:lnTo>
                    <a:pt x="10" y="664"/>
                  </a:lnTo>
                  <a:lnTo>
                    <a:pt x="2" y="648"/>
                  </a:lnTo>
                  <a:lnTo>
                    <a:pt x="0" y="628"/>
                  </a:lnTo>
                  <a:lnTo>
                    <a:pt x="0" y="56"/>
                  </a:lnTo>
                  <a:lnTo>
                    <a:pt x="2" y="38"/>
                  </a:lnTo>
                  <a:lnTo>
                    <a:pt x="10" y="22"/>
                  </a:lnTo>
                  <a:lnTo>
                    <a:pt x="22" y="9"/>
                  </a:lnTo>
                  <a:lnTo>
                    <a:pt x="38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Freeform 394">
              <a:extLst>
                <a:ext uri="{FF2B5EF4-FFF2-40B4-BE49-F238E27FC236}">
                  <a16:creationId xmlns:a16="http://schemas.microsoft.com/office/drawing/2014/main" id="{14FD56F1-E4A2-46A0-A482-B621F37A5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6550" y="3048000"/>
              <a:ext cx="36513" cy="80962"/>
            </a:xfrm>
            <a:custGeom>
              <a:avLst/>
              <a:gdLst>
                <a:gd name="T0" fmla="*/ 177 w 229"/>
                <a:gd name="T1" fmla="*/ 0 h 515"/>
                <a:gd name="T2" fmla="*/ 195 w 229"/>
                <a:gd name="T3" fmla="*/ 6 h 515"/>
                <a:gd name="T4" fmla="*/ 209 w 229"/>
                <a:gd name="T5" fmla="*/ 16 h 515"/>
                <a:gd name="T6" fmla="*/ 221 w 229"/>
                <a:gd name="T7" fmla="*/ 27 h 515"/>
                <a:gd name="T8" fmla="*/ 227 w 229"/>
                <a:gd name="T9" fmla="*/ 41 h 515"/>
                <a:gd name="T10" fmla="*/ 229 w 229"/>
                <a:gd name="T11" fmla="*/ 57 h 515"/>
                <a:gd name="T12" fmla="*/ 229 w 229"/>
                <a:gd name="T13" fmla="*/ 457 h 515"/>
                <a:gd name="T14" fmla="*/ 226 w 229"/>
                <a:gd name="T15" fmla="*/ 477 h 515"/>
                <a:gd name="T16" fmla="*/ 219 w 229"/>
                <a:gd name="T17" fmla="*/ 493 h 515"/>
                <a:gd name="T18" fmla="*/ 206 w 229"/>
                <a:gd name="T19" fmla="*/ 504 h 515"/>
                <a:gd name="T20" fmla="*/ 191 w 229"/>
                <a:gd name="T21" fmla="*/ 513 h 515"/>
                <a:gd name="T22" fmla="*/ 172 w 229"/>
                <a:gd name="T23" fmla="*/ 515 h 515"/>
                <a:gd name="T24" fmla="*/ 152 w 229"/>
                <a:gd name="T25" fmla="*/ 513 h 515"/>
                <a:gd name="T26" fmla="*/ 136 w 229"/>
                <a:gd name="T27" fmla="*/ 504 h 515"/>
                <a:gd name="T28" fmla="*/ 125 w 229"/>
                <a:gd name="T29" fmla="*/ 493 h 515"/>
                <a:gd name="T30" fmla="*/ 117 w 229"/>
                <a:gd name="T31" fmla="*/ 477 h 515"/>
                <a:gd name="T32" fmla="*/ 114 w 229"/>
                <a:gd name="T33" fmla="*/ 457 h 515"/>
                <a:gd name="T34" fmla="*/ 114 w 229"/>
                <a:gd name="T35" fmla="*/ 195 h 515"/>
                <a:gd name="T36" fmla="*/ 97 w 229"/>
                <a:gd name="T37" fmla="*/ 211 h 515"/>
                <a:gd name="T38" fmla="*/ 82 w 229"/>
                <a:gd name="T39" fmla="*/ 223 h 515"/>
                <a:gd name="T40" fmla="*/ 65 w 229"/>
                <a:gd name="T41" fmla="*/ 228 h 515"/>
                <a:gd name="T42" fmla="*/ 48 w 229"/>
                <a:gd name="T43" fmla="*/ 228 h 515"/>
                <a:gd name="T44" fmla="*/ 32 w 229"/>
                <a:gd name="T45" fmla="*/ 223 h 515"/>
                <a:gd name="T46" fmla="*/ 17 w 229"/>
                <a:gd name="T47" fmla="*/ 211 h 515"/>
                <a:gd name="T48" fmla="*/ 6 w 229"/>
                <a:gd name="T49" fmla="*/ 197 h 515"/>
                <a:gd name="T50" fmla="*/ 0 w 229"/>
                <a:gd name="T51" fmla="*/ 180 h 515"/>
                <a:gd name="T52" fmla="*/ 0 w 229"/>
                <a:gd name="T53" fmla="*/ 164 h 515"/>
                <a:gd name="T54" fmla="*/ 6 w 229"/>
                <a:gd name="T55" fmla="*/ 147 h 515"/>
                <a:gd name="T56" fmla="*/ 17 w 229"/>
                <a:gd name="T57" fmla="*/ 131 h 515"/>
                <a:gd name="T58" fmla="*/ 131 w 229"/>
                <a:gd name="T59" fmla="*/ 18 h 515"/>
                <a:gd name="T60" fmla="*/ 146 w 229"/>
                <a:gd name="T61" fmla="*/ 6 h 515"/>
                <a:gd name="T62" fmla="*/ 161 w 229"/>
                <a:gd name="T63" fmla="*/ 1 h 515"/>
                <a:gd name="T64" fmla="*/ 177 w 229"/>
                <a:gd name="T65" fmla="*/ 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9" h="515">
                  <a:moveTo>
                    <a:pt x="177" y="0"/>
                  </a:moveTo>
                  <a:lnTo>
                    <a:pt x="195" y="6"/>
                  </a:lnTo>
                  <a:lnTo>
                    <a:pt x="209" y="16"/>
                  </a:lnTo>
                  <a:lnTo>
                    <a:pt x="221" y="27"/>
                  </a:lnTo>
                  <a:lnTo>
                    <a:pt x="227" y="41"/>
                  </a:lnTo>
                  <a:lnTo>
                    <a:pt x="229" y="57"/>
                  </a:lnTo>
                  <a:lnTo>
                    <a:pt x="229" y="457"/>
                  </a:lnTo>
                  <a:lnTo>
                    <a:pt x="226" y="477"/>
                  </a:lnTo>
                  <a:lnTo>
                    <a:pt x="219" y="493"/>
                  </a:lnTo>
                  <a:lnTo>
                    <a:pt x="206" y="504"/>
                  </a:lnTo>
                  <a:lnTo>
                    <a:pt x="191" y="513"/>
                  </a:lnTo>
                  <a:lnTo>
                    <a:pt x="172" y="515"/>
                  </a:lnTo>
                  <a:lnTo>
                    <a:pt x="152" y="513"/>
                  </a:lnTo>
                  <a:lnTo>
                    <a:pt x="136" y="504"/>
                  </a:lnTo>
                  <a:lnTo>
                    <a:pt x="125" y="493"/>
                  </a:lnTo>
                  <a:lnTo>
                    <a:pt x="117" y="477"/>
                  </a:lnTo>
                  <a:lnTo>
                    <a:pt x="114" y="457"/>
                  </a:lnTo>
                  <a:lnTo>
                    <a:pt x="114" y="195"/>
                  </a:lnTo>
                  <a:lnTo>
                    <a:pt x="97" y="211"/>
                  </a:lnTo>
                  <a:lnTo>
                    <a:pt x="82" y="223"/>
                  </a:lnTo>
                  <a:lnTo>
                    <a:pt x="65" y="228"/>
                  </a:lnTo>
                  <a:lnTo>
                    <a:pt x="48" y="228"/>
                  </a:lnTo>
                  <a:lnTo>
                    <a:pt x="32" y="223"/>
                  </a:lnTo>
                  <a:lnTo>
                    <a:pt x="17" y="211"/>
                  </a:lnTo>
                  <a:lnTo>
                    <a:pt x="6" y="197"/>
                  </a:lnTo>
                  <a:lnTo>
                    <a:pt x="0" y="180"/>
                  </a:lnTo>
                  <a:lnTo>
                    <a:pt x="0" y="164"/>
                  </a:lnTo>
                  <a:lnTo>
                    <a:pt x="6" y="147"/>
                  </a:lnTo>
                  <a:lnTo>
                    <a:pt x="17" y="131"/>
                  </a:lnTo>
                  <a:lnTo>
                    <a:pt x="131" y="18"/>
                  </a:lnTo>
                  <a:lnTo>
                    <a:pt x="146" y="6"/>
                  </a:lnTo>
                  <a:lnTo>
                    <a:pt x="161" y="1"/>
                  </a:lnTo>
                  <a:lnTo>
                    <a:pt x="177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Freeform 395">
              <a:extLst>
                <a:ext uri="{FF2B5EF4-FFF2-40B4-BE49-F238E27FC236}">
                  <a16:creationId xmlns:a16="http://schemas.microsoft.com/office/drawing/2014/main" id="{773E7096-542E-418F-BFEE-1408602D4A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5588" y="3046413"/>
              <a:ext cx="55563" cy="82550"/>
            </a:xfrm>
            <a:custGeom>
              <a:avLst/>
              <a:gdLst>
                <a:gd name="T0" fmla="*/ 132 w 350"/>
                <a:gd name="T1" fmla="*/ 120 h 520"/>
                <a:gd name="T2" fmla="*/ 127 w 350"/>
                <a:gd name="T3" fmla="*/ 121 h 520"/>
                <a:gd name="T4" fmla="*/ 121 w 350"/>
                <a:gd name="T5" fmla="*/ 124 h 520"/>
                <a:gd name="T6" fmla="*/ 117 w 350"/>
                <a:gd name="T7" fmla="*/ 129 h 520"/>
                <a:gd name="T8" fmla="*/ 115 w 350"/>
                <a:gd name="T9" fmla="*/ 136 h 520"/>
                <a:gd name="T10" fmla="*/ 115 w 350"/>
                <a:gd name="T11" fmla="*/ 394 h 520"/>
                <a:gd name="T12" fmla="*/ 116 w 350"/>
                <a:gd name="T13" fmla="*/ 399 h 520"/>
                <a:gd name="T14" fmla="*/ 119 w 350"/>
                <a:gd name="T15" fmla="*/ 405 h 520"/>
                <a:gd name="T16" fmla="*/ 124 w 350"/>
                <a:gd name="T17" fmla="*/ 409 h 520"/>
                <a:gd name="T18" fmla="*/ 132 w 350"/>
                <a:gd name="T19" fmla="*/ 411 h 520"/>
                <a:gd name="T20" fmla="*/ 218 w 350"/>
                <a:gd name="T21" fmla="*/ 411 h 520"/>
                <a:gd name="T22" fmla="*/ 224 w 350"/>
                <a:gd name="T23" fmla="*/ 410 h 520"/>
                <a:gd name="T24" fmla="*/ 229 w 350"/>
                <a:gd name="T25" fmla="*/ 407 h 520"/>
                <a:gd name="T26" fmla="*/ 233 w 350"/>
                <a:gd name="T27" fmla="*/ 402 h 520"/>
                <a:gd name="T28" fmla="*/ 235 w 350"/>
                <a:gd name="T29" fmla="*/ 394 h 520"/>
                <a:gd name="T30" fmla="*/ 235 w 350"/>
                <a:gd name="T31" fmla="*/ 136 h 520"/>
                <a:gd name="T32" fmla="*/ 234 w 350"/>
                <a:gd name="T33" fmla="*/ 131 h 520"/>
                <a:gd name="T34" fmla="*/ 231 w 350"/>
                <a:gd name="T35" fmla="*/ 126 h 520"/>
                <a:gd name="T36" fmla="*/ 226 w 350"/>
                <a:gd name="T37" fmla="*/ 122 h 520"/>
                <a:gd name="T38" fmla="*/ 218 w 350"/>
                <a:gd name="T39" fmla="*/ 120 h 520"/>
                <a:gd name="T40" fmla="*/ 132 w 350"/>
                <a:gd name="T41" fmla="*/ 120 h 520"/>
                <a:gd name="T42" fmla="*/ 132 w 350"/>
                <a:gd name="T43" fmla="*/ 0 h 520"/>
                <a:gd name="T44" fmla="*/ 218 w 350"/>
                <a:gd name="T45" fmla="*/ 0 h 520"/>
                <a:gd name="T46" fmla="*/ 246 w 350"/>
                <a:gd name="T47" fmla="*/ 2 h 520"/>
                <a:gd name="T48" fmla="*/ 271 w 350"/>
                <a:gd name="T49" fmla="*/ 9 h 520"/>
                <a:gd name="T50" fmla="*/ 293 w 350"/>
                <a:gd name="T51" fmla="*/ 22 h 520"/>
                <a:gd name="T52" fmla="*/ 312 w 350"/>
                <a:gd name="T53" fmla="*/ 37 h 520"/>
                <a:gd name="T54" fmla="*/ 328 w 350"/>
                <a:gd name="T55" fmla="*/ 56 h 520"/>
                <a:gd name="T56" fmla="*/ 340 w 350"/>
                <a:gd name="T57" fmla="*/ 79 h 520"/>
                <a:gd name="T58" fmla="*/ 347 w 350"/>
                <a:gd name="T59" fmla="*/ 104 h 520"/>
                <a:gd name="T60" fmla="*/ 350 w 350"/>
                <a:gd name="T61" fmla="*/ 131 h 520"/>
                <a:gd name="T62" fmla="*/ 350 w 350"/>
                <a:gd name="T63" fmla="*/ 388 h 520"/>
                <a:gd name="T64" fmla="*/ 346 w 350"/>
                <a:gd name="T65" fmla="*/ 415 h 520"/>
                <a:gd name="T66" fmla="*/ 336 w 350"/>
                <a:gd name="T67" fmla="*/ 440 h 520"/>
                <a:gd name="T68" fmla="*/ 324 w 350"/>
                <a:gd name="T69" fmla="*/ 462 h 520"/>
                <a:gd name="T70" fmla="*/ 307 w 350"/>
                <a:gd name="T71" fmla="*/ 482 h 520"/>
                <a:gd name="T72" fmla="*/ 287 w 350"/>
                <a:gd name="T73" fmla="*/ 498 h 520"/>
                <a:gd name="T74" fmla="*/ 264 w 350"/>
                <a:gd name="T75" fmla="*/ 509 h 520"/>
                <a:gd name="T76" fmla="*/ 239 w 350"/>
                <a:gd name="T77" fmla="*/ 518 h 520"/>
                <a:gd name="T78" fmla="*/ 212 w 350"/>
                <a:gd name="T79" fmla="*/ 520 h 520"/>
                <a:gd name="T80" fmla="*/ 126 w 350"/>
                <a:gd name="T81" fmla="*/ 520 h 520"/>
                <a:gd name="T82" fmla="*/ 101 w 350"/>
                <a:gd name="T83" fmla="*/ 518 h 520"/>
                <a:gd name="T84" fmla="*/ 77 w 350"/>
                <a:gd name="T85" fmla="*/ 509 h 520"/>
                <a:gd name="T86" fmla="*/ 56 w 350"/>
                <a:gd name="T87" fmla="*/ 498 h 520"/>
                <a:gd name="T88" fmla="*/ 37 w 350"/>
                <a:gd name="T89" fmla="*/ 482 h 520"/>
                <a:gd name="T90" fmla="*/ 22 w 350"/>
                <a:gd name="T91" fmla="*/ 462 h 520"/>
                <a:gd name="T92" fmla="*/ 10 w 350"/>
                <a:gd name="T93" fmla="*/ 440 h 520"/>
                <a:gd name="T94" fmla="*/ 3 w 350"/>
                <a:gd name="T95" fmla="*/ 415 h 520"/>
                <a:gd name="T96" fmla="*/ 0 w 350"/>
                <a:gd name="T97" fmla="*/ 388 h 520"/>
                <a:gd name="T98" fmla="*/ 0 w 350"/>
                <a:gd name="T99" fmla="*/ 131 h 520"/>
                <a:gd name="T100" fmla="*/ 3 w 350"/>
                <a:gd name="T101" fmla="*/ 104 h 520"/>
                <a:gd name="T102" fmla="*/ 10 w 350"/>
                <a:gd name="T103" fmla="*/ 79 h 520"/>
                <a:gd name="T104" fmla="*/ 22 w 350"/>
                <a:gd name="T105" fmla="*/ 56 h 520"/>
                <a:gd name="T106" fmla="*/ 39 w 350"/>
                <a:gd name="T107" fmla="*/ 37 h 520"/>
                <a:gd name="T108" fmla="*/ 57 w 350"/>
                <a:gd name="T109" fmla="*/ 22 h 520"/>
                <a:gd name="T110" fmla="*/ 80 w 350"/>
                <a:gd name="T111" fmla="*/ 9 h 520"/>
                <a:gd name="T112" fmla="*/ 104 w 350"/>
                <a:gd name="T113" fmla="*/ 2 h 520"/>
                <a:gd name="T114" fmla="*/ 132 w 350"/>
                <a:gd name="T115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50" h="520">
                  <a:moveTo>
                    <a:pt x="132" y="120"/>
                  </a:moveTo>
                  <a:lnTo>
                    <a:pt x="127" y="121"/>
                  </a:lnTo>
                  <a:lnTo>
                    <a:pt x="121" y="124"/>
                  </a:lnTo>
                  <a:lnTo>
                    <a:pt x="117" y="129"/>
                  </a:lnTo>
                  <a:lnTo>
                    <a:pt x="115" y="136"/>
                  </a:lnTo>
                  <a:lnTo>
                    <a:pt x="115" y="394"/>
                  </a:lnTo>
                  <a:lnTo>
                    <a:pt x="116" y="399"/>
                  </a:lnTo>
                  <a:lnTo>
                    <a:pt x="119" y="405"/>
                  </a:lnTo>
                  <a:lnTo>
                    <a:pt x="124" y="409"/>
                  </a:lnTo>
                  <a:lnTo>
                    <a:pt x="132" y="411"/>
                  </a:lnTo>
                  <a:lnTo>
                    <a:pt x="218" y="411"/>
                  </a:lnTo>
                  <a:lnTo>
                    <a:pt x="224" y="410"/>
                  </a:lnTo>
                  <a:lnTo>
                    <a:pt x="229" y="407"/>
                  </a:lnTo>
                  <a:lnTo>
                    <a:pt x="233" y="402"/>
                  </a:lnTo>
                  <a:lnTo>
                    <a:pt x="235" y="394"/>
                  </a:lnTo>
                  <a:lnTo>
                    <a:pt x="235" y="136"/>
                  </a:lnTo>
                  <a:lnTo>
                    <a:pt x="234" y="131"/>
                  </a:lnTo>
                  <a:lnTo>
                    <a:pt x="231" y="126"/>
                  </a:lnTo>
                  <a:lnTo>
                    <a:pt x="226" y="122"/>
                  </a:lnTo>
                  <a:lnTo>
                    <a:pt x="218" y="120"/>
                  </a:lnTo>
                  <a:lnTo>
                    <a:pt x="132" y="120"/>
                  </a:lnTo>
                  <a:close/>
                  <a:moveTo>
                    <a:pt x="132" y="0"/>
                  </a:moveTo>
                  <a:lnTo>
                    <a:pt x="218" y="0"/>
                  </a:lnTo>
                  <a:lnTo>
                    <a:pt x="246" y="2"/>
                  </a:lnTo>
                  <a:lnTo>
                    <a:pt x="271" y="9"/>
                  </a:lnTo>
                  <a:lnTo>
                    <a:pt x="293" y="22"/>
                  </a:lnTo>
                  <a:lnTo>
                    <a:pt x="312" y="37"/>
                  </a:lnTo>
                  <a:lnTo>
                    <a:pt x="328" y="56"/>
                  </a:lnTo>
                  <a:lnTo>
                    <a:pt x="340" y="79"/>
                  </a:lnTo>
                  <a:lnTo>
                    <a:pt x="347" y="104"/>
                  </a:lnTo>
                  <a:lnTo>
                    <a:pt x="350" y="131"/>
                  </a:lnTo>
                  <a:lnTo>
                    <a:pt x="350" y="388"/>
                  </a:lnTo>
                  <a:lnTo>
                    <a:pt x="346" y="415"/>
                  </a:lnTo>
                  <a:lnTo>
                    <a:pt x="336" y="440"/>
                  </a:lnTo>
                  <a:lnTo>
                    <a:pt x="324" y="462"/>
                  </a:lnTo>
                  <a:lnTo>
                    <a:pt x="307" y="482"/>
                  </a:lnTo>
                  <a:lnTo>
                    <a:pt x="287" y="498"/>
                  </a:lnTo>
                  <a:lnTo>
                    <a:pt x="264" y="509"/>
                  </a:lnTo>
                  <a:lnTo>
                    <a:pt x="239" y="518"/>
                  </a:lnTo>
                  <a:lnTo>
                    <a:pt x="212" y="520"/>
                  </a:lnTo>
                  <a:lnTo>
                    <a:pt x="126" y="520"/>
                  </a:lnTo>
                  <a:lnTo>
                    <a:pt x="101" y="518"/>
                  </a:lnTo>
                  <a:lnTo>
                    <a:pt x="77" y="509"/>
                  </a:lnTo>
                  <a:lnTo>
                    <a:pt x="56" y="498"/>
                  </a:lnTo>
                  <a:lnTo>
                    <a:pt x="37" y="482"/>
                  </a:lnTo>
                  <a:lnTo>
                    <a:pt x="22" y="462"/>
                  </a:lnTo>
                  <a:lnTo>
                    <a:pt x="10" y="440"/>
                  </a:lnTo>
                  <a:lnTo>
                    <a:pt x="3" y="415"/>
                  </a:lnTo>
                  <a:lnTo>
                    <a:pt x="0" y="388"/>
                  </a:lnTo>
                  <a:lnTo>
                    <a:pt x="0" y="131"/>
                  </a:lnTo>
                  <a:lnTo>
                    <a:pt x="3" y="104"/>
                  </a:lnTo>
                  <a:lnTo>
                    <a:pt x="10" y="79"/>
                  </a:lnTo>
                  <a:lnTo>
                    <a:pt x="22" y="56"/>
                  </a:lnTo>
                  <a:lnTo>
                    <a:pt x="39" y="37"/>
                  </a:lnTo>
                  <a:lnTo>
                    <a:pt x="57" y="22"/>
                  </a:lnTo>
                  <a:lnTo>
                    <a:pt x="80" y="9"/>
                  </a:lnTo>
                  <a:lnTo>
                    <a:pt x="104" y="2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0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D3FE25EA-6612-4F80-B358-9AC1938019BE}"/>
              </a:ext>
            </a:extLst>
          </p:cNvPr>
          <p:cNvGrpSpPr/>
          <p:nvPr/>
        </p:nvGrpSpPr>
        <p:grpSpPr>
          <a:xfrm>
            <a:off x="32015" y="9026707"/>
            <a:ext cx="382100" cy="271614"/>
            <a:chOff x="3769950" y="3970222"/>
            <a:chExt cx="513414" cy="364958"/>
          </a:xfrm>
          <a:solidFill>
            <a:schemeClr val="accent1">
              <a:lumMod val="75000"/>
            </a:schemeClr>
          </a:solidFill>
        </p:grpSpPr>
        <p:sp>
          <p:nvSpPr>
            <p:cNvPr id="39" name="object 30">
              <a:extLst>
                <a:ext uri="{FF2B5EF4-FFF2-40B4-BE49-F238E27FC236}">
                  <a16:creationId xmlns:a16="http://schemas.microsoft.com/office/drawing/2014/main" id="{0CAA1D82-A8CD-4338-B20F-1EFCA4E6F123}"/>
                </a:ext>
              </a:extLst>
            </p:cNvPr>
            <p:cNvSpPr/>
            <p:nvPr/>
          </p:nvSpPr>
          <p:spPr>
            <a:xfrm>
              <a:off x="3858639" y="4202641"/>
              <a:ext cx="424725" cy="132539"/>
            </a:xfrm>
            <a:custGeom>
              <a:avLst/>
              <a:gdLst/>
              <a:ahLst/>
              <a:cxnLst/>
              <a:rect l="l" t="t" r="r" b="b"/>
              <a:pathLst>
                <a:path w="358140" h="111760">
                  <a:moveTo>
                    <a:pt x="358127" y="111506"/>
                  </a:moveTo>
                  <a:lnTo>
                    <a:pt x="345109" y="96901"/>
                  </a:lnTo>
                  <a:lnTo>
                    <a:pt x="334314" y="85471"/>
                  </a:lnTo>
                  <a:lnTo>
                    <a:pt x="325577" y="75692"/>
                  </a:lnTo>
                  <a:lnTo>
                    <a:pt x="299326" y="43561"/>
                  </a:lnTo>
                  <a:lnTo>
                    <a:pt x="270446" y="18669"/>
                  </a:lnTo>
                  <a:lnTo>
                    <a:pt x="227380" y="0"/>
                  </a:lnTo>
                  <a:lnTo>
                    <a:pt x="213258" y="1778"/>
                  </a:lnTo>
                  <a:lnTo>
                    <a:pt x="190881" y="8890"/>
                  </a:lnTo>
                  <a:lnTo>
                    <a:pt x="182537" y="10033"/>
                  </a:lnTo>
                  <a:lnTo>
                    <a:pt x="174269" y="9779"/>
                  </a:lnTo>
                  <a:lnTo>
                    <a:pt x="155270" y="5461"/>
                  </a:lnTo>
                  <a:lnTo>
                    <a:pt x="144373" y="3937"/>
                  </a:lnTo>
                  <a:lnTo>
                    <a:pt x="133426" y="3302"/>
                  </a:lnTo>
                  <a:lnTo>
                    <a:pt x="116090" y="3175"/>
                  </a:lnTo>
                  <a:lnTo>
                    <a:pt x="110883" y="5334"/>
                  </a:lnTo>
                  <a:lnTo>
                    <a:pt x="107124" y="10287"/>
                  </a:lnTo>
                  <a:lnTo>
                    <a:pt x="108826" y="13716"/>
                  </a:lnTo>
                  <a:lnTo>
                    <a:pt x="115722" y="18542"/>
                  </a:lnTo>
                  <a:lnTo>
                    <a:pt x="125780" y="22733"/>
                  </a:lnTo>
                  <a:lnTo>
                    <a:pt x="136969" y="24638"/>
                  </a:lnTo>
                  <a:lnTo>
                    <a:pt x="127838" y="25908"/>
                  </a:lnTo>
                  <a:lnTo>
                    <a:pt x="109931" y="23622"/>
                  </a:lnTo>
                  <a:lnTo>
                    <a:pt x="91351" y="20447"/>
                  </a:lnTo>
                  <a:lnTo>
                    <a:pt x="55905" y="15875"/>
                  </a:lnTo>
                  <a:lnTo>
                    <a:pt x="44119" y="14351"/>
                  </a:lnTo>
                  <a:lnTo>
                    <a:pt x="36525" y="13081"/>
                  </a:lnTo>
                  <a:lnTo>
                    <a:pt x="31356" y="11938"/>
                  </a:lnTo>
                  <a:lnTo>
                    <a:pt x="26225" y="12192"/>
                  </a:lnTo>
                  <a:lnTo>
                    <a:pt x="18300" y="15875"/>
                  </a:lnTo>
                  <a:lnTo>
                    <a:pt x="17170" y="15875"/>
                  </a:lnTo>
                  <a:lnTo>
                    <a:pt x="10134" y="15367"/>
                  </a:lnTo>
                  <a:lnTo>
                    <a:pt x="6172" y="17653"/>
                  </a:lnTo>
                  <a:lnTo>
                    <a:pt x="0" y="24892"/>
                  </a:lnTo>
                  <a:lnTo>
                    <a:pt x="228" y="28321"/>
                  </a:lnTo>
                  <a:lnTo>
                    <a:pt x="2679" y="34671"/>
                  </a:lnTo>
                  <a:lnTo>
                    <a:pt x="5905" y="33782"/>
                  </a:lnTo>
                  <a:lnTo>
                    <a:pt x="27965" y="42672"/>
                  </a:lnTo>
                  <a:lnTo>
                    <a:pt x="38023" y="46101"/>
                  </a:lnTo>
                  <a:lnTo>
                    <a:pt x="97942" y="61849"/>
                  </a:lnTo>
                  <a:lnTo>
                    <a:pt x="104394" y="63246"/>
                  </a:lnTo>
                  <a:lnTo>
                    <a:pt x="110934" y="64389"/>
                  </a:lnTo>
                  <a:lnTo>
                    <a:pt x="116725" y="67564"/>
                  </a:lnTo>
                  <a:lnTo>
                    <a:pt x="126098" y="71882"/>
                  </a:lnTo>
                  <a:lnTo>
                    <a:pt x="135775" y="74676"/>
                  </a:lnTo>
                  <a:lnTo>
                    <a:pt x="145770" y="75946"/>
                  </a:lnTo>
                  <a:lnTo>
                    <a:pt x="168122" y="75692"/>
                  </a:lnTo>
                  <a:lnTo>
                    <a:pt x="180111" y="75692"/>
                  </a:lnTo>
                  <a:lnTo>
                    <a:pt x="223850" y="77851"/>
                  </a:lnTo>
                  <a:lnTo>
                    <a:pt x="267855" y="111633"/>
                  </a:lnTo>
                  <a:lnTo>
                    <a:pt x="358127" y="11150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0" name="Группа 39">
              <a:extLst>
                <a:ext uri="{FF2B5EF4-FFF2-40B4-BE49-F238E27FC236}">
                  <a16:creationId xmlns:a16="http://schemas.microsoft.com/office/drawing/2014/main" id="{2A8AAE6B-5564-458B-996C-92D68989F156}"/>
                </a:ext>
              </a:extLst>
            </p:cNvPr>
            <p:cNvGrpSpPr/>
            <p:nvPr/>
          </p:nvGrpSpPr>
          <p:grpSpPr>
            <a:xfrm>
              <a:off x="3769950" y="3970222"/>
              <a:ext cx="423863" cy="171449"/>
              <a:chOff x="5780441" y="-671496"/>
              <a:chExt cx="423863" cy="171449"/>
            </a:xfrm>
            <a:grpFill/>
          </p:grpSpPr>
          <p:sp>
            <p:nvSpPr>
              <p:cNvPr id="41" name="Freeform 194">
                <a:extLst>
                  <a:ext uri="{FF2B5EF4-FFF2-40B4-BE49-F238E27FC236}">
                    <a16:creationId xmlns:a16="http://schemas.microsoft.com/office/drawing/2014/main" id="{90F58C86-558A-4481-98FE-0177119F38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0441" y="-633400"/>
                <a:ext cx="215900" cy="133351"/>
              </a:xfrm>
              <a:custGeom>
                <a:avLst/>
                <a:gdLst>
                  <a:gd name="T0" fmla="*/ 508 w 1357"/>
                  <a:gd name="T1" fmla="*/ 0 h 840"/>
                  <a:gd name="T2" fmla="*/ 575 w 1357"/>
                  <a:gd name="T3" fmla="*/ 3 h 840"/>
                  <a:gd name="T4" fmla="*/ 640 w 1357"/>
                  <a:gd name="T5" fmla="*/ 11 h 840"/>
                  <a:gd name="T6" fmla="*/ 704 w 1357"/>
                  <a:gd name="T7" fmla="*/ 24 h 840"/>
                  <a:gd name="T8" fmla="*/ 766 w 1357"/>
                  <a:gd name="T9" fmla="*/ 43 h 840"/>
                  <a:gd name="T10" fmla="*/ 826 w 1357"/>
                  <a:gd name="T11" fmla="*/ 66 h 840"/>
                  <a:gd name="T12" fmla="*/ 884 w 1357"/>
                  <a:gd name="T13" fmla="*/ 94 h 840"/>
                  <a:gd name="T14" fmla="*/ 940 w 1357"/>
                  <a:gd name="T15" fmla="*/ 127 h 840"/>
                  <a:gd name="T16" fmla="*/ 992 w 1357"/>
                  <a:gd name="T17" fmla="*/ 164 h 840"/>
                  <a:gd name="T18" fmla="*/ 1042 w 1357"/>
                  <a:gd name="T19" fmla="*/ 205 h 840"/>
                  <a:gd name="T20" fmla="*/ 1088 w 1357"/>
                  <a:gd name="T21" fmla="*/ 250 h 840"/>
                  <a:gd name="T22" fmla="*/ 1130 w 1357"/>
                  <a:gd name="T23" fmla="*/ 300 h 840"/>
                  <a:gd name="T24" fmla="*/ 1169 w 1357"/>
                  <a:gd name="T25" fmla="*/ 353 h 840"/>
                  <a:gd name="T26" fmla="*/ 1203 w 1357"/>
                  <a:gd name="T27" fmla="*/ 409 h 840"/>
                  <a:gd name="T28" fmla="*/ 1349 w 1357"/>
                  <a:gd name="T29" fmla="*/ 675 h 840"/>
                  <a:gd name="T30" fmla="*/ 1356 w 1357"/>
                  <a:gd name="T31" fmla="*/ 693 h 840"/>
                  <a:gd name="T32" fmla="*/ 1357 w 1357"/>
                  <a:gd name="T33" fmla="*/ 710 h 840"/>
                  <a:gd name="T34" fmla="*/ 1352 w 1357"/>
                  <a:gd name="T35" fmla="*/ 728 h 840"/>
                  <a:gd name="T36" fmla="*/ 1342 w 1357"/>
                  <a:gd name="T37" fmla="*/ 743 h 840"/>
                  <a:gd name="T38" fmla="*/ 1327 w 1357"/>
                  <a:gd name="T39" fmla="*/ 755 h 840"/>
                  <a:gd name="T40" fmla="*/ 1309 w 1357"/>
                  <a:gd name="T41" fmla="*/ 762 h 840"/>
                  <a:gd name="T42" fmla="*/ 1011 w 1357"/>
                  <a:gd name="T43" fmla="*/ 824 h 840"/>
                  <a:gd name="T44" fmla="*/ 958 w 1357"/>
                  <a:gd name="T45" fmla="*/ 833 h 840"/>
                  <a:gd name="T46" fmla="*/ 903 w 1357"/>
                  <a:gd name="T47" fmla="*/ 838 h 840"/>
                  <a:gd name="T48" fmla="*/ 848 w 1357"/>
                  <a:gd name="T49" fmla="*/ 840 h 840"/>
                  <a:gd name="T50" fmla="*/ 782 w 1357"/>
                  <a:gd name="T51" fmla="*/ 837 h 840"/>
                  <a:gd name="T52" fmla="*/ 717 w 1357"/>
                  <a:gd name="T53" fmla="*/ 829 h 840"/>
                  <a:gd name="T54" fmla="*/ 654 w 1357"/>
                  <a:gd name="T55" fmla="*/ 816 h 840"/>
                  <a:gd name="T56" fmla="*/ 591 w 1357"/>
                  <a:gd name="T57" fmla="*/ 797 h 840"/>
                  <a:gd name="T58" fmla="*/ 530 w 1357"/>
                  <a:gd name="T59" fmla="*/ 774 h 840"/>
                  <a:gd name="T60" fmla="*/ 473 w 1357"/>
                  <a:gd name="T61" fmla="*/ 747 h 840"/>
                  <a:gd name="T62" fmla="*/ 417 w 1357"/>
                  <a:gd name="T63" fmla="*/ 714 h 840"/>
                  <a:gd name="T64" fmla="*/ 365 w 1357"/>
                  <a:gd name="T65" fmla="*/ 677 h 840"/>
                  <a:gd name="T66" fmla="*/ 315 w 1357"/>
                  <a:gd name="T67" fmla="*/ 635 h 840"/>
                  <a:gd name="T68" fmla="*/ 270 w 1357"/>
                  <a:gd name="T69" fmla="*/ 590 h 840"/>
                  <a:gd name="T70" fmla="*/ 226 w 1357"/>
                  <a:gd name="T71" fmla="*/ 541 h 840"/>
                  <a:gd name="T72" fmla="*/ 189 w 1357"/>
                  <a:gd name="T73" fmla="*/ 489 h 840"/>
                  <a:gd name="T74" fmla="*/ 154 w 1357"/>
                  <a:gd name="T75" fmla="*/ 432 h 840"/>
                  <a:gd name="T76" fmla="*/ 7 w 1357"/>
                  <a:gd name="T77" fmla="*/ 165 h 840"/>
                  <a:gd name="T78" fmla="*/ 1 w 1357"/>
                  <a:gd name="T79" fmla="*/ 149 h 840"/>
                  <a:gd name="T80" fmla="*/ 0 w 1357"/>
                  <a:gd name="T81" fmla="*/ 130 h 840"/>
                  <a:gd name="T82" fmla="*/ 6 w 1357"/>
                  <a:gd name="T83" fmla="*/ 112 h 840"/>
                  <a:gd name="T84" fmla="*/ 16 w 1357"/>
                  <a:gd name="T85" fmla="*/ 97 h 840"/>
                  <a:gd name="T86" fmla="*/ 30 w 1357"/>
                  <a:gd name="T87" fmla="*/ 86 h 840"/>
                  <a:gd name="T88" fmla="*/ 48 w 1357"/>
                  <a:gd name="T89" fmla="*/ 79 h 840"/>
                  <a:gd name="T90" fmla="*/ 346 w 1357"/>
                  <a:gd name="T91" fmla="*/ 16 h 840"/>
                  <a:gd name="T92" fmla="*/ 400 w 1357"/>
                  <a:gd name="T93" fmla="*/ 8 h 840"/>
                  <a:gd name="T94" fmla="*/ 454 w 1357"/>
                  <a:gd name="T95" fmla="*/ 2 h 840"/>
                  <a:gd name="T96" fmla="*/ 508 w 1357"/>
                  <a:gd name="T97" fmla="*/ 0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357" h="840">
                    <a:moveTo>
                      <a:pt x="508" y="0"/>
                    </a:moveTo>
                    <a:lnTo>
                      <a:pt x="575" y="3"/>
                    </a:lnTo>
                    <a:lnTo>
                      <a:pt x="640" y="11"/>
                    </a:lnTo>
                    <a:lnTo>
                      <a:pt x="704" y="24"/>
                    </a:lnTo>
                    <a:lnTo>
                      <a:pt x="766" y="43"/>
                    </a:lnTo>
                    <a:lnTo>
                      <a:pt x="826" y="66"/>
                    </a:lnTo>
                    <a:lnTo>
                      <a:pt x="884" y="94"/>
                    </a:lnTo>
                    <a:lnTo>
                      <a:pt x="940" y="127"/>
                    </a:lnTo>
                    <a:lnTo>
                      <a:pt x="992" y="164"/>
                    </a:lnTo>
                    <a:lnTo>
                      <a:pt x="1042" y="205"/>
                    </a:lnTo>
                    <a:lnTo>
                      <a:pt x="1088" y="250"/>
                    </a:lnTo>
                    <a:lnTo>
                      <a:pt x="1130" y="300"/>
                    </a:lnTo>
                    <a:lnTo>
                      <a:pt x="1169" y="353"/>
                    </a:lnTo>
                    <a:lnTo>
                      <a:pt x="1203" y="409"/>
                    </a:lnTo>
                    <a:lnTo>
                      <a:pt x="1349" y="675"/>
                    </a:lnTo>
                    <a:lnTo>
                      <a:pt x="1356" y="693"/>
                    </a:lnTo>
                    <a:lnTo>
                      <a:pt x="1357" y="710"/>
                    </a:lnTo>
                    <a:lnTo>
                      <a:pt x="1352" y="728"/>
                    </a:lnTo>
                    <a:lnTo>
                      <a:pt x="1342" y="743"/>
                    </a:lnTo>
                    <a:lnTo>
                      <a:pt x="1327" y="755"/>
                    </a:lnTo>
                    <a:lnTo>
                      <a:pt x="1309" y="762"/>
                    </a:lnTo>
                    <a:lnTo>
                      <a:pt x="1011" y="824"/>
                    </a:lnTo>
                    <a:lnTo>
                      <a:pt x="958" y="833"/>
                    </a:lnTo>
                    <a:lnTo>
                      <a:pt x="903" y="838"/>
                    </a:lnTo>
                    <a:lnTo>
                      <a:pt x="848" y="840"/>
                    </a:lnTo>
                    <a:lnTo>
                      <a:pt x="782" y="837"/>
                    </a:lnTo>
                    <a:lnTo>
                      <a:pt x="717" y="829"/>
                    </a:lnTo>
                    <a:lnTo>
                      <a:pt x="654" y="816"/>
                    </a:lnTo>
                    <a:lnTo>
                      <a:pt x="591" y="797"/>
                    </a:lnTo>
                    <a:lnTo>
                      <a:pt x="530" y="774"/>
                    </a:lnTo>
                    <a:lnTo>
                      <a:pt x="473" y="747"/>
                    </a:lnTo>
                    <a:lnTo>
                      <a:pt x="417" y="714"/>
                    </a:lnTo>
                    <a:lnTo>
                      <a:pt x="365" y="677"/>
                    </a:lnTo>
                    <a:lnTo>
                      <a:pt x="315" y="635"/>
                    </a:lnTo>
                    <a:lnTo>
                      <a:pt x="270" y="590"/>
                    </a:lnTo>
                    <a:lnTo>
                      <a:pt x="226" y="541"/>
                    </a:lnTo>
                    <a:lnTo>
                      <a:pt x="189" y="489"/>
                    </a:lnTo>
                    <a:lnTo>
                      <a:pt x="154" y="432"/>
                    </a:lnTo>
                    <a:lnTo>
                      <a:pt x="7" y="165"/>
                    </a:lnTo>
                    <a:lnTo>
                      <a:pt x="1" y="149"/>
                    </a:lnTo>
                    <a:lnTo>
                      <a:pt x="0" y="130"/>
                    </a:lnTo>
                    <a:lnTo>
                      <a:pt x="6" y="112"/>
                    </a:lnTo>
                    <a:lnTo>
                      <a:pt x="16" y="97"/>
                    </a:lnTo>
                    <a:lnTo>
                      <a:pt x="30" y="86"/>
                    </a:lnTo>
                    <a:lnTo>
                      <a:pt x="48" y="79"/>
                    </a:lnTo>
                    <a:lnTo>
                      <a:pt x="346" y="16"/>
                    </a:lnTo>
                    <a:lnTo>
                      <a:pt x="400" y="8"/>
                    </a:lnTo>
                    <a:lnTo>
                      <a:pt x="454" y="2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Freeform 195">
                <a:extLst>
                  <a:ext uri="{FF2B5EF4-FFF2-40B4-BE49-F238E27FC236}">
                    <a16:creationId xmlns:a16="http://schemas.microsoft.com/office/drawing/2014/main" id="{406D90E4-F752-474A-B340-7FE53B37FF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2854" y="-671496"/>
                <a:ext cx="171450" cy="171449"/>
              </a:xfrm>
              <a:custGeom>
                <a:avLst/>
                <a:gdLst>
                  <a:gd name="T0" fmla="*/ 1015 w 1082"/>
                  <a:gd name="T1" fmla="*/ 0 h 1076"/>
                  <a:gd name="T2" fmla="*/ 1032 w 1082"/>
                  <a:gd name="T3" fmla="*/ 1 h 1076"/>
                  <a:gd name="T4" fmla="*/ 1050 w 1082"/>
                  <a:gd name="T5" fmla="*/ 6 h 1076"/>
                  <a:gd name="T6" fmla="*/ 1066 w 1082"/>
                  <a:gd name="T7" fmla="*/ 17 h 1076"/>
                  <a:gd name="T8" fmla="*/ 1077 w 1082"/>
                  <a:gd name="T9" fmla="*/ 32 h 1076"/>
                  <a:gd name="T10" fmla="*/ 1082 w 1082"/>
                  <a:gd name="T11" fmla="*/ 49 h 1076"/>
                  <a:gd name="T12" fmla="*/ 1082 w 1082"/>
                  <a:gd name="T13" fmla="*/ 68 h 1076"/>
                  <a:gd name="T14" fmla="*/ 1037 w 1082"/>
                  <a:gd name="T15" fmla="*/ 368 h 1076"/>
                  <a:gd name="T16" fmla="*/ 1023 w 1082"/>
                  <a:gd name="T17" fmla="*/ 435 h 1076"/>
                  <a:gd name="T18" fmla="*/ 1006 w 1082"/>
                  <a:gd name="T19" fmla="*/ 501 h 1076"/>
                  <a:gd name="T20" fmla="*/ 981 w 1082"/>
                  <a:gd name="T21" fmla="*/ 564 h 1076"/>
                  <a:gd name="T22" fmla="*/ 952 w 1082"/>
                  <a:gd name="T23" fmla="*/ 625 h 1076"/>
                  <a:gd name="T24" fmla="*/ 918 w 1082"/>
                  <a:gd name="T25" fmla="*/ 681 h 1076"/>
                  <a:gd name="T26" fmla="*/ 880 w 1082"/>
                  <a:gd name="T27" fmla="*/ 735 h 1076"/>
                  <a:gd name="T28" fmla="*/ 837 w 1082"/>
                  <a:gd name="T29" fmla="*/ 786 h 1076"/>
                  <a:gd name="T30" fmla="*/ 790 w 1082"/>
                  <a:gd name="T31" fmla="*/ 832 h 1076"/>
                  <a:gd name="T32" fmla="*/ 740 w 1082"/>
                  <a:gd name="T33" fmla="*/ 874 h 1076"/>
                  <a:gd name="T34" fmla="*/ 686 w 1082"/>
                  <a:gd name="T35" fmla="*/ 913 h 1076"/>
                  <a:gd name="T36" fmla="*/ 628 w 1082"/>
                  <a:gd name="T37" fmla="*/ 946 h 1076"/>
                  <a:gd name="T38" fmla="*/ 567 w 1082"/>
                  <a:gd name="T39" fmla="*/ 975 h 1076"/>
                  <a:gd name="T40" fmla="*/ 504 w 1082"/>
                  <a:gd name="T41" fmla="*/ 999 h 1076"/>
                  <a:gd name="T42" fmla="*/ 439 w 1082"/>
                  <a:gd name="T43" fmla="*/ 1018 h 1076"/>
                  <a:gd name="T44" fmla="*/ 370 w 1082"/>
                  <a:gd name="T45" fmla="*/ 1031 h 1076"/>
                  <a:gd name="T46" fmla="*/ 68 w 1082"/>
                  <a:gd name="T47" fmla="*/ 1075 h 1076"/>
                  <a:gd name="T48" fmla="*/ 64 w 1082"/>
                  <a:gd name="T49" fmla="*/ 1076 h 1076"/>
                  <a:gd name="T50" fmla="*/ 59 w 1082"/>
                  <a:gd name="T51" fmla="*/ 1076 h 1076"/>
                  <a:gd name="T52" fmla="*/ 44 w 1082"/>
                  <a:gd name="T53" fmla="*/ 1074 h 1076"/>
                  <a:gd name="T54" fmla="*/ 29 w 1082"/>
                  <a:gd name="T55" fmla="*/ 1068 h 1076"/>
                  <a:gd name="T56" fmla="*/ 17 w 1082"/>
                  <a:gd name="T57" fmla="*/ 1058 h 1076"/>
                  <a:gd name="T58" fmla="*/ 6 w 1082"/>
                  <a:gd name="T59" fmla="*/ 1044 h 1076"/>
                  <a:gd name="T60" fmla="*/ 0 w 1082"/>
                  <a:gd name="T61" fmla="*/ 1026 h 1076"/>
                  <a:gd name="T62" fmla="*/ 0 w 1082"/>
                  <a:gd name="T63" fmla="*/ 1008 h 1076"/>
                  <a:gd name="T64" fmla="*/ 46 w 1082"/>
                  <a:gd name="T65" fmla="*/ 708 h 1076"/>
                  <a:gd name="T66" fmla="*/ 58 w 1082"/>
                  <a:gd name="T67" fmla="*/ 639 h 1076"/>
                  <a:gd name="T68" fmla="*/ 77 w 1082"/>
                  <a:gd name="T69" fmla="*/ 574 h 1076"/>
                  <a:gd name="T70" fmla="*/ 101 w 1082"/>
                  <a:gd name="T71" fmla="*/ 511 h 1076"/>
                  <a:gd name="T72" fmla="*/ 130 w 1082"/>
                  <a:gd name="T73" fmla="*/ 451 h 1076"/>
                  <a:gd name="T74" fmla="*/ 163 w 1082"/>
                  <a:gd name="T75" fmla="*/ 394 h 1076"/>
                  <a:gd name="T76" fmla="*/ 202 w 1082"/>
                  <a:gd name="T77" fmla="*/ 340 h 1076"/>
                  <a:gd name="T78" fmla="*/ 246 w 1082"/>
                  <a:gd name="T79" fmla="*/ 290 h 1076"/>
                  <a:gd name="T80" fmla="*/ 292 w 1082"/>
                  <a:gd name="T81" fmla="*/ 243 h 1076"/>
                  <a:gd name="T82" fmla="*/ 342 w 1082"/>
                  <a:gd name="T83" fmla="*/ 201 h 1076"/>
                  <a:gd name="T84" fmla="*/ 396 w 1082"/>
                  <a:gd name="T85" fmla="*/ 163 h 1076"/>
                  <a:gd name="T86" fmla="*/ 454 w 1082"/>
                  <a:gd name="T87" fmla="*/ 130 h 1076"/>
                  <a:gd name="T88" fmla="*/ 514 w 1082"/>
                  <a:gd name="T89" fmla="*/ 100 h 1076"/>
                  <a:gd name="T90" fmla="*/ 578 w 1082"/>
                  <a:gd name="T91" fmla="*/ 77 h 1076"/>
                  <a:gd name="T92" fmla="*/ 644 w 1082"/>
                  <a:gd name="T93" fmla="*/ 58 h 1076"/>
                  <a:gd name="T94" fmla="*/ 713 w 1082"/>
                  <a:gd name="T95" fmla="*/ 45 h 1076"/>
                  <a:gd name="T96" fmla="*/ 1015 w 1082"/>
                  <a:gd name="T97" fmla="*/ 0 h 10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82" h="1076">
                    <a:moveTo>
                      <a:pt x="1015" y="0"/>
                    </a:moveTo>
                    <a:lnTo>
                      <a:pt x="1032" y="1"/>
                    </a:lnTo>
                    <a:lnTo>
                      <a:pt x="1050" y="6"/>
                    </a:lnTo>
                    <a:lnTo>
                      <a:pt x="1066" y="17"/>
                    </a:lnTo>
                    <a:lnTo>
                      <a:pt x="1077" y="32"/>
                    </a:lnTo>
                    <a:lnTo>
                      <a:pt x="1082" y="49"/>
                    </a:lnTo>
                    <a:lnTo>
                      <a:pt x="1082" y="68"/>
                    </a:lnTo>
                    <a:lnTo>
                      <a:pt x="1037" y="368"/>
                    </a:lnTo>
                    <a:lnTo>
                      <a:pt x="1023" y="435"/>
                    </a:lnTo>
                    <a:lnTo>
                      <a:pt x="1006" y="501"/>
                    </a:lnTo>
                    <a:lnTo>
                      <a:pt x="981" y="564"/>
                    </a:lnTo>
                    <a:lnTo>
                      <a:pt x="952" y="625"/>
                    </a:lnTo>
                    <a:lnTo>
                      <a:pt x="918" y="681"/>
                    </a:lnTo>
                    <a:lnTo>
                      <a:pt x="880" y="735"/>
                    </a:lnTo>
                    <a:lnTo>
                      <a:pt x="837" y="786"/>
                    </a:lnTo>
                    <a:lnTo>
                      <a:pt x="790" y="832"/>
                    </a:lnTo>
                    <a:lnTo>
                      <a:pt x="740" y="874"/>
                    </a:lnTo>
                    <a:lnTo>
                      <a:pt x="686" y="913"/>
                    </a:lnTo>
                    <a:lnTo>
                      <a:pt x="628" y="946"/>
                    </a:lnTo>
                    <a:lnTo>
                      <a:pt x="567" y="975"/>
                    </a:lnTo>
                    <a:lnTo>
                      <a:pt x="504" y="999"/>
                    </a:lnTo>
                    <a:lnTo>
                      <a:pt x="439" y="1018"/>
                    </a:lnTo>
                    <a:lnTo>
                      <a:pt x="370" y="1031"/>
                    </a:lnTo>
                    <a:lnTo>
                      <a:pt x="68" y="1075"/>
                    </a:lnTo>
                    <a:lnTo>
                      <a:pt x="64" y="1076"/>
                    </a:lnTo>
                    <a:lnTo>
                      <a:pt x="59" y="1076"/>
                    </a:lnTo>
                    <a:lnTo>
                      <a:pt x="44" y="1074"/>
                    </a:lnTo>
                    <a:lnTo>
                      <a:pt x="29" y="1068"/>
                    </a:lnTo>
                    <a:lnTo>
                      <a:pt x="17" y="1058"/>
                    </a:lnTo>
                    <a:lnTo>
                      <a:pt x="6" y="1044"/>
                    </a:lnTo>
                    <a:lnTo>
                      <a:pt x="0" y="1026"/>
                    </a:lnTo>
                    <a:lnTo>
                      <a:pt x="0" y="1008"/>
                    </a:lnTo>
                    <a:lnTo>
                      <a:pt x="46" y="708"/>
                    </a:lnTo>
                    <a:lnTo>
                      <a:pt x="58" y="639"/>
                    </a:lnTo>
                    <a:lnTo>
                      <a:pt x="77" y="574"/>
                    </a:lnTo>
                    <a:lnTo>
                      <a:pt x="101" y="511"/>
                    </a:lnTo>
                    <a:lnTo>
                      <a:pt x="130" y="451"/>
                    </a:lnTo>
                    <a:lnTo>
                      <a:pt x="163" y="394"/>
                    </a:lnTo>
                    <a:lnTo>
                      <a:pt x="202" y="340"/>
                    </a:lnTo>
                    <a:lnTo>
                      <a:pt x="246" y="290"/>
                    </a:lnTo>
                    <a:lnTo>
                      <a:pt x="292" y="243"/>
                    </a:lnTo>
                    <a:lnTo>
                      <a:pt x="342" y="201"/>
                    </a:lnTo>
                    <a:lnTo>
                      <a:pt x="396" y="163"/>
                    </a:lnTo>
                    <a:lnTo>
                      <a:pt x="454" y="130"/>
                    </a:lnTo>
                    <a:lnTo>
                      <a:pt x="514" y="100"/>
                    </a:lnTo>
                    <a:lnTo>
                      <a:pt x="578" y="77"/>
                    </a:lnTo>
                    <a:lnTo>
                      <a:pt x="644" y="58"/>
                    </a:lnTo>
                    <a:lnTo>
                      <a:pt x="713" y="45"/>
                    </a:lnTo>
                    <a:lnTo>
                      <a:pt x="101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43" name="Freeform 172">
            <a:extLst>
              <a:ext uri="{FF2B5EF4-FFF2-40B4-BE49-F238E27FC236}">
                <a16:creationId xmlns:a16="http://schemas.microsoft.com/office/drawing/2014/main" id="{DC39FD0D-1D58-4FE8-A019-17148C4160A1}"/>
              </a:ext>
            </a:extLst>
          </p:cNvPr>
          <p:cNvSpPr>
            <a:spLocks noEditPoints="1"/>
          </p:cNvSpPr>
          <p:nvPr/>
        </p:nvSpPr>
        <p:spPr bwMode="auto">
          <a:xfrm>
            <a:off x="101717" y="8521751"/>
            <a:ext cx="241940" cy="267979"/>
          </a:xfrm>
          <a:custGeom>
            <a:avLst/>
            <a:gdLst>
              <a:gd name="T0" fmla="*/ 1876 w 2897"/>
              <a:gd name="T1" fmla="*/ 2760 h 3206"/>
              <a:gd name="T2" fmla="*/ 1751 w 2897"/>
              <a:gd name="T3" fmla="*/ 2833 h 3206"/>
              <a:gd name="T4" fmla="*/ 1625 w 2897"/>
              <a:gd name="T5" fmla="*/ 2891 h 3206"/>
              <a:gd name="T6" fmla="*/ 1570 w 2897"/>
              <a:gd name="T7" fmla="*/ 2945 h 3206"/>
              <a:gd name="T8" fmla="*/ 1524 w 2897"/>
              <a:gd name="T9" fmla="*/ 2881 h 3206"/>
              <a:gd name="T10" fmla="*/ 1618 w 2897"/>
              <a:gd name="T11" fmla="*/ 2804 h 3206"/>
              <a:gd name="T12" fmla="*/ 1783 w 2897"/>
              <a:gd name="T13" fmla="*/ 2754 h 3206"/>
              <a:gd name="T14" fmla="*/ 1543 w 2897"/>
              <a:gd name="T15" fmla="*/ 2527 h 3206"/>
              <a:gd name="T16" fmla="*/ 1550 w 2897"/>
              <a:gd name="T17" fmla="*/ 2570 h 3206"/>
              <a:gd name="T18" fmla="*/ 1591 w 2897"/>
              <a:gd name="T19" fmla="*/ 2641 h 3206"/>
              <a:gd name="T20" fmla="*/ 1654 w 2897"/>
              <a:gd name="T21" fmla="*/ 2594 h 3206"/>
              <a:gd name="T22" fmla="*/ 1608 w 2897"/>
              <a:gd name="T23" fmla="*/ 2541 h 3206"/>
              <a:gd name="T24" fmla="*/ 1246 w 2897"/>
              <a:gd name="T25" fmla="*/ 2393 h 3206"/>
              <a:gd name="T26" fmla="*/ 1328 w 2897"/>
              <a:gd name="T27" fmla="*/ 2415 h 3206"/>
              <a:gd name="T28" fmla="*/ 1358 w 2897"/>
              <a:gd name="T29" fmla="*/ 2490 h 3206"/>
              <a:gd name="T30" fmla="*/ 1330 w 2897"/>
              <a:gd name="T31" fmla="*/ 2563 h 3206"/>
              <a:gd name="T32" fmla="*/ 1333 w 2897"/>
              <a:gd name="T33" fmla="*/ 2599 h 3206"/>
              <a:gd name="T34" fmla="*/ 1403 w 2897"/>
              <a:gd name="T35" fmla="*/ 2627 h 3206"/>
              <a:gd name="T36" fmla="*/ 1500 w 2897"/>
              <a:gd name="T37" fmla="*/ 2636 h 3206"/>
              <a:gd name="T38" fmla="*/ 1466 w 2897"/>
              <a:gd name="T39" fmla="*/ 2539 h 3206"/>
              <a:gd name="T40" fmla="*/ 1498 w 2897"/>
              <a:gd name="T41" fmla="*/ 2467 h 3206"/>
              <a:gd name="T42" fmla="*/ 1608 w 2897"/>
              <a:gd name="T43" fmla="*/ 2456 h 3206"/>
              <a:gd name="T44" fmla="*/ 1713 w 2897"/>
              <a:gd name="T45" fmla="*/ 2542 h 3206"/>
              <a:gd name="T46" fmla="*/ 1726 w 2897"/>
              <a:gd name="T47" fmla="*/ 2642 h 3206"/>
              <a:gd name="T48" fmla="*/ 1687 w 2897"/>
              <a:gd name="T49" fmla="*/ 2707 h 3206"/>
              <a:gd name="T50" fmla="*/ 1533 w 2897"/>
              <a:gd name="T51" fmla="*/ 2790 h 3206"/>
              <a:gd name="T52" fmla="*/ 1456 w 2897"/>
              <a:gd name="T53" fmla="*/ 2830 h 3206"/>
              <a:gd name="T54" fmla="*/ 1419 w 2897"/>
              <a:gd name="T55" fmla="*/ 2809 h 3206"/>
              <a:gd name="T56" fmla="*/ 1418 w 2897"/>
              <a:gd name="T57" fmla="*/ 2766 h 3206"/>
              <a:gd name="T58" fmla="*/ 1368 w 2897"/>
              <a:gd name="T59" fmla="*/ 2697 h 3206"/>
              <a:gd name="T60" fmla="*/ 1261 w 2897"/>
              <a:gd name="T61" fmla="*/ 2629 h 3206"/>
              <a:gd name="T62" fmla="*/ 1264 w 2897"/>
              <a:gd name="T63" fmla="*/ 2523 h 3206"/>
              <a:gd name="T64" fmla="*/ 1284 w 2897"/>
              <a:gd name="T65" fmla="*/ 2474 h 3206"/>
              <a:gd name="T66" fmla="*/ 1227 w 2897"/>
              <a:gd name="T67" fmla="*/ 2468 h 3206"/>
              <a:gd name="T68" fmla="*/ 1179 w 2897"/>
              <a:gd name="T69" fmla="*/ 2495 h 3206"/>
              <a:gd name="T70" fmla="*/ 1200 w 2897"/>
              <a:gd name="T71" fmla="*/ 2598 h 3206"/>
              <a:gd name="T72" fmla="*/ 1262 w 2897"/>
              <a:gd name="T73" fmla="*/ 2718 h 3206"/>
              <a:gd name="T74" fmla="*/ 1187 w 2897"/>
              <a:gd name="T75" fmla="*/ 2741 h 3206"/>
              <a:gd name="T76" fmla="*/ 1128 w 2897"/>
              <a:gd name="T77" fmla="*/ 2622 h 3206"/>
              <a:gd name="T78" fmla="*/ 1104 w 2897"/>
              <a:gd name="T79" fmla="*/ 2489 h 3206"/>
              <a:gd name="T80" fmla="*/ 1145 w 2897"/>
              <a:gd name="T81" fmla="*/ 2415 h 3206"/>
              <a:gd name="T82" fmla="*/ 1746 w 2897"/>
              <a:gd name="T83" fmla="*/ 2009 h 3206"/>
              <a:gd name="T84" fmla="*/ 1746 w 2897"/>
              <a:gd name="T85" fmla="*/ 2009 h 3206"/>
              <a:gd name="T86" fmla="*/ 386 w 2897"/>
              <a:gd name="T87" fmla="*/ 1553 h 3206"/>
              <a:gd name="T88" fmla="*/ 2446 w 2897"/>
              <a:gd name="T89" fmla="*/ 1310 h 3206"/>
              <a:gd name="T90" fmla="*/ 386 w 2897"/>
              <a:gd name="T91" fmla="*/ 1287 h 3206"/>
              <a:gd name="T92" fmla="*/ 2611 w 2897"/>
              <a:gd name="T93" fmla="*/ 1145 h 3206"/>
              <a:gd name="T94" fmla="*/ 386 w 2897"/>
              <a:gd name="T95" fmla="*/ 1025 h 3206"/>
              <a:gd name="T96" fmla="*/ 386 w 2897"/>
              <a:gd name="T97" fmla="*/ 769 h 3206"/>
              <a:gd name="T98" fmla="*/ 695 w 2897"/>
              <a:gd name="T99" fmla="*/ 379 h 3206"/>
              <a:gd name="T100" fmla="*/ 2248 w 2897"/>
              <a:gd name="T101" fmla="*/ 151 h 3206"/>
              <a:gd name="T102" fmla="*/ 2283 w 2897"/>
              <a:gd name="T103" fmla="*/ 2257 h 3206"/>
              <a:gd name="T104" fmla="*/ 0 w 2897"/>
              <a:gd name="T105" fmla="*/ 3206 h 3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897" h="3206">
                <a:moveTo>
                  <a:pt x="1876" y="2760"/>
                </a:moveTo>
                <a:lnTo>
                  <a:pt x="1951" y="2769"/>
                </a:lnTo>
                <a:lnTo>
                  <a:pt x="1942" y="2846"/>
                </a:lnTo>
                <a:lnTo>
                  <a:pt x="1867" y="2836"/>
                </a:lnTo>
                <a:lnTo>
                  <a:pt x="1876" y="2760"/>
                </a:lnTo>
                <a:close/>
                <a:moveTo>
                  <a:pt x="1783" y="2754"/>
                </a:moveTo>
                <a:lnTo>
                  <a:pt x="1824" y="2755"/>
                </a:lnTo>
                <a:lnTo>
                  <a:pt x="1818" y="2830"/>
                </a:lnTo>
                <a:lnTo>
                  <a:pt x="1783" y="2830"/>
                </a:lnTo>
                <a:lnTo>
                  <a:pt x="1751" y="2833"/>
                </a:lnTo>
                <a:lnTo>
                  <a:pt x="1721" y="2841"/>
                </a:lnTo>
                <a:lnTo>
                  <a:pt x="1692" y="2851"/>
                </a:lnTo>
                <a:lnTo>
                  <a:pt x="1667" y="2863"/>
                </a:lnTo>
                <a:lnTo>
                  <a:pt x="1645" y="2876"/>
                </a:lnTo>
                <a:lnTo>
                  <a:pt x="1625" y="2891"/>
                </a:lnTo>
                <a:lnTo>
                  <a:pt x="1609" y="2904"/>
                </a:lnTo>
                <a:lnTo>
                  <a:pt x="1594" y="2918"/>
                </a:lnTo>
                <a:lnTo>
                  <a:pt x="1583" y="2929"/>
                </a:lnTo>
                <a:lnTo>
                  <a:pt x="1575" y="2939"/>
                </a:lnTo>
                <a:lnTo>
                  <a:pt x="1570" y="2945"/>
                </a:lnTo>
                <a:lnTo>
                  <a:pt x="1568" y="2947"/>
                </a:lnTo>
                <a:lnTo>
                  <a:pt x="1506" y="2903"/>
                </a:lnTo>
                <a:lnTo>
                  <a:pt x="1508" y="2900"/>
                </a:lnTo>
                <a:lnTo>
                  <a:pt x="1515" y="2892"/>
                </a:lnTo>
                <a:lnTo>
                  <a:pt x="1524" y="2881"/>
                </a:lnTo>
                <a:lnTo>
                  <a:pt x="1537" y="2868"/>
                </a:lnTo>
                <a:lnTo>
                  <a:pt x="1552" y="2853"/>
                </a:lnTo>
                <a:lnTo>
                  <a:pt x="1571" y="2836"/>
                </a:lnTo>
                <a:lnTo>
                  <a:pt x="1593" y="2820"/>
                </a:lnTo>
                <a:lnTo>
                  <a:pt x="1618" y="2804"/>
                </a:lnTo>
                <a:lnTo>
                  <a:pt x="1645" y="2788"/>
                </a:lnTo>
                <a:lnTo>
                  <a:pt x="1676" y="2776"/>
                </a:lnTo>
                <a:lnTo>
                  <a:pt x="1709" y="2764"/>
                </a:lnTo>
                <a:lnTo>
                  <a:pt x="1745" y="2757"/>
                </a:lnTo>
                <a:lnTo>
                  <a:pt x="1783" y="2754"/>
                </a:lnTo>
                <a:close/>
                <a:moveTo>
                  <a:pt x="1563" y="2524"/>
                </a:moveTo>
                <a:lnTo>
                  <a:pt x="1561" y="2524"/>
                </a:lnTo>
                <a:lnTo>
                  <a:pt x="1559" y="2524"/>
                </a:lnTo>
                <a:lnTo>
                  <a:pt x="1548" y="2526"/>
                </a:lnTo>
                <a:lnTo>
                  <a:pt x="1543" y="2527"/>
                </a:lnTo>
                <a:lnTo>
                  <a:pt x="1542" y="2528"/>
                </a:lnTo>
                <a:lnTo>
                  <a:pt x="1541" y="2535"/>
                </a:lnTo>
                <a:lnTo>
                  <a:pt x="1542" y="2544"/>
                </a:lnTo>
                <a:lnTo>
                  <a:pt x="1545" y="2556"/>
                </a:lnTo>
                <a:lnTo>
                  <a:pt x="1550" y="2570"/>
                </a:lnTo>
                <a:lnTo>
                  <a:pt x="1558" y="2585"/>
                </a:lnTo>
                <a:lnTo>
                  <a:pt x="1567" y="2600"/>
                </a:lnTo>
                <a:lnTo>
                  <a:pt x="1577" y="2615"/>
                </a:lnTo>
                <a:lnTo>
                  <a:pt x="1594" y="2638"/>
                </a:lnTo>
                <a:lnTo>
                  <a:pt x="1591" y="2641"/>
                </a:lnTo>
                <a:lnTo>
                  <a:pt x="1596" y="2641"/>
                </a:lnTo>
                <a:lnTo>
                  <a:pt x="1600" y="2640"/>
                </a:lnTo>
                <a:lnTo>
                  <a:pt x="1651" y="2600"/>
                </a:lnTo>
                <a:lnTo>
                  <a:pt x="1656" y="2604"/>
                </a:lnTo>
                <a:lnTo>
                  <a:pt x="1654" y="2594"/>
                </a:lnTo>
                <a:lnTo>
                  <a:pt x="1651" y="2587"/>
                </a:lnTo>
                <a:lnTo>
                  <a:pt x="1647" y="2581"/>
                </a:lnTo>
                <a:lnTo>
                  <a:pt x="1637" y="2565"/>
                </a:lnTo>
                <a:lnTo>
                  <a:pt x="1623" y="2552"/>
                </a:lnTo>
                <a:lnTo>
                  <a:pt x="1608" y="2541"/>
                </a:lnTo>
                <a:lnTo>
                  <a:pt x="1592" y="2532"/>
                </a:lnTo>
                <a:lnTo>
                  <a:pt x="1576" y="2525"/>
                </a:lnTo>
                <a:lnTo>
                  <a:pt x="1563" y="2524"/>
                </a:lnTo>
                <a:close/>
                <a:moveTo>
                  <a:pt x="1219" y="2392"/>
                </a:moveTo>
                <a:lnTo>
                  <a:pt x="1246" y="2393"/>
                </a:lnTo>
                <a:lnTo>
                  <a:pt x="1263" y="2394"/>
                </a:lnTo>
                <a:lnTo>
                  <a:pt x="1281" y="2397"/>
                </a:lnTo>
                <a:lnTo>
                  <a:pt x="1297" y="2401"/>
                </a:lnTo>
                <a:lnTo>
                  <a:pt x="1313" y="2406"/>
                </a:lnTo>
                <a:lnTo>
                  <a:pt x="1328" y="2415"/>
                </a:lnTo>
                <a:lnTo>
                  <a:pt x="1340" y="2425"/>
                </a:lnTo>
                <a:lnTo>
                  <a:pt x="1351" y="2438"/>
                </a:lnTo>
                <a:lnTo>
                  <a:pt x="1358" y="2455"/>
                </a:lnTo>
                <a:lnTo>
                  <a:pt x="1360" y="2472"/>
                </a:lnTo>
                <a:lnTo>
                  <a:pt x="1358" y="2490"/>
                </a:lnTo>
                <a:lnTo>
                  <a:pt x="1354" y="2507"/>
                </a:lnTo>
                <a:lnTo>
                  <a:pt x="1348" y="2522"/>
                </a:lnTo>
                <a:lnTo>
                  <a:pt x="1340" y="2538"/>
                </a:lnTo>
                <a:lnTo>
                  <a:pt x="1335" y="2550"/>
                </a:lnTo>
                <a:lnTo>
                  <a:pt x="1330" y="2563"/>
                </a:lnTo>
                <a:lnTo>
                  <a:pt x="1327" y="2574"/>
                </a:lnTo>
                <a:lnTo>
                  <a:pt x="1325" y="2585"/>
                </a:lnTo>
                <a:lnTo>
                  <a:pt x="1327" y="2592"/>
                </a:lnTo>
                <a:lnTo>
                  <a:pt x="1329" y="2595"/>
                </a:lnTo>
                <a:lnTo>
                  <a:pt x="1333" y="2599"/>
                </a:lnTo>
                <a:lnTo>
                  <a:pt x="1339" y="2604"/>
                </a:lnTo>
                <a:lnTo>
                  <a:pt x="1350" y="2610"/>
                </a:lnTo>
                <a:lnTo>
                  <a:pt x="1362" y="2615"/>
                </a:lnTo>
                <a:lnTo>
                  <a:pt x="1380" y="2621"/>
                </a:lnTo>
                <a:lnTo>
                  <a:pt x="1403" y="2627"/>
                </a:lnTo>
                <a:lnTo>
                  <a:pt x="1431" y="2633"/>
                </a:lnTo>
                <a:lnTo>
                  <a:pt x="1466" y="2638"/>
                </a:lnTo>
                <a:lnTo>
                  <a:pt x="1496" y="2641"/>
                </a:lnTo>
                <a:lnTo>
                  <a:pt x="1498" y="2638"/>
                </a:lnTo>
                <a:lnTo>
                  <a:pt x="1500" y="2636"/>
                </a:lnTo>
                <a:lnTo>
                  <a:pt x="1492" y="2620"/>
                </a:lnTo>
                <a:lnTo>
                  <a:pt x="1482" y="2602"/>
                </a:lnTo>
                <a:lnTo>
                  <a:pt x="1474" y="2582"/>
                </a:lnTo>
                <a:lnTo>
                  <a:pt x="1469" y="2561"/>
                </a:lnTo>
                <a:lnTo>
                  <a:pt x="1466" y="2539"/>
                </a:lnTo>
                <a:lnTo>
                  <a:pt x="1467" y="2518"/>
                </a:lnTo>
                <a:lnTo>
                  <a:pt x="1473" y="2497"/>
                </a:lnTo>
                <a:lnTo>
                  <a:pt x="1478" y="2487"/>
                </a:lnTo>
                <a:lnTo>
                  <a:pt x="1487" y="2476"/>
                </a:lnTo>
                <a:lnTo>
                  <a:pt x="1498" y="2467"/>
                </a:lnTo>
                <a:lnTo>
                  <a:pt x="1512" y="2459"/>
                </a:lnTo>
                <a:lnTo>
                  <a:pt x="1530" y="2452"/>
                </a:lnTo>
                <a:lnTo>
                  <a:pt x="1552" y="2448"/>
                </a:lnTo>
                <a:lnTo>
                  <a:pt x="1581" y="2449"/>
                </a:lnTo>
                <a:lnTo>
                  <a:pt x="1608" y="2456"/>
                </a:lnTo>
                <a:lnTo>
                  <a:pt x="1634" y="2467"/>
                </a:lnTo>
                <a:lnTo>
                  <a:pt x="1658" y="2483"/>
                </a:lnTo>
                <a:lnTo>
                  <a:pt x="1680" y="2500"/>
                </a:lnTo>
                <a:lnTo>
                  <a:pt x="1699" y="2521"/>
                </a:lnTo>
                <a:lnTo>
                  <a:pt x="1713" y="2542"/>
                </a:lnTo>
                <a:lnTo>
                  <a:pt x="1723" y="2562"/>
                </a:lnTo>
                <a:lnTo>
                  <a:pt x="1730" y="2583"/>
                </a:lnTo>
                <a:lnTo>
                  <a:pt x="1732" y="2604"/>
                </a:lnTo>
                <a:lnTo>
                  <a:pt x="1731" y="2623"/>
                </a:lnTo>
                <a:lnTo>
                  <a:pt x="1726" y="2642"/>
                </a:lnTo>
                <a:lnTo>
                  <a:pt x="1727" y="2643"/>
                </a:lnTo>
                <a:lnTo>
                  <a:pt x="1729" y="2644"/>
                </a:lnTo>
                <a:lnTo>
                  <a:pt x="1757" y="2663"/>
                </a:lnTo>
                <a:lnTo>
                  <a:pt x="1715" y="2726"/>
                </a:lnTo>
                <a:lnTo>
                  <a:pt x="1687" y="2707"/>
                </a:lnTo>
                <a:lnTo>
                  <a:pt x="1679" y="2702"/>
                </a:lnTo>
                <a:lnTo>
                  <a:pt x="1671" y="2698"/>
                </a:lnTo>
                <a:lnTo>
                  <a:pt x="1654" y="2705"/>
                </a:lnTo>
                <a:lnTo>
                  <a:pt x="1634" y="2710"/>
                </a:lnTo>
                <a:lnTo>
                  <a:pt x="1533" y="2790"/>
                </a:lnTo>
                <a:lnTo>
                  <a:pt x="1518" y="2801"/>
                </a:lnTo>
                <a:lnTo>
                  <a:pt x="1503" y="2812"/>
                </a:lnTo>
                <a:lnTo>
                  <a:pt x="1488" y="2822"/>
                </a:lnTo>
                <a:lnTo>
                  <a:pt x="1472" y="2828"/>
                </a:lnTo>
                <a:lnTo>
                  <a:pt x="1456" y="2830"/>
                </a:lnTo>
                <a:lnTo>
                  <a:pt x="1446" y="2829"/>
                </a:lnTo>
                <a:lnTo>
                  <a:pt x="1435" y="2825"/>
                </a:lnTo>
                <a:lnTo>
                  <a:pt x="1427" y="2819"/>
                </a:lnTo>
                <a:lnTo>
                  <a:pt x="1422" y="2813"/>
                </a:lnTo>
                <a:lnTo>
                  <a:pt x="1419" y="2809"/>
                </a:lnTo>
                <a:lnTo>
                  <a:pt x="1416" y="2803"/>
                </a:lnTo>
                <a:lnTo>
                  <a:pt x="1413" y="2797"/>
                </a:lnTo>
                <a:lnTo>
                  <a:pt x="1412" y="2788"/>
                </a:lnTo>
                <a:lnTo>
                  <a:pt x="1414" y="2779"/>
                </a:lnTo>
                <a:lnTo>
                  <a:pt x="1418" y="2766"/>
                </a:lnTo>
                <a:lnTo>
                  <a:pt x="1424" y="2751"/>
                </a:lnTo>
                <a:lnTo>
                  <a:pt x="1433" y="2733"/>
                </a:lnTo>
                <a:lnTo>
                  <a:pt x="1447" y="2711"/>
                </a:lnTo>
                <a:lnTo>
                  <a:pt x="1405" y="2705"/>
                </a:lnTo>
                <a:lnTo>
                  <a:pt x="1368" y="2697"/>
                </a:lnTo>
                <a:lnTo>
                  <a:pt x="1337" y="2687"/>
                </a:lnTo>
                <a:lnTo>
                  <a:pt x="1311" y="2675"/>
                </a:lnTo>
                <a:lnTo>
                  <a:pt x="1290" y="2662"/>
                </a:lnTo>
                <a:lnTo>
                  <a:pt x="1273" y="2646"/>
                </a:lnTo>
                <a:lnTo>
                  <a:pt x="1261" y="2629"/>
                </a:lnTo>
                <a:lnTo>
                  <a:pt x="1251" y="2607"/>
                </a:lnTo>
                <a:lnTo>
                  <a:pt x="1249" y="2585"/>
                </a:lnTo>
                <a:lnTo>
                  <a:pt x="1251" y="2563"/>
                </a:lnTo>
                <a:lnTo>
                  <a:pt x="1257" y="2543"/>
                </a:lnTo>
                <a:lnTo>
                  <a:pt x="1264" y="2523"/>
                </a:lnTo>
                <a:lnTo>
                  <a:pt x="1272" y="2505"/>
                </a:lnTo>
                <a:lnTo>
                  <a:pt x="1276" y="2498"/>
                </a:lnTo>
                <a:lnTo>
                  <a:pt x="1280" y="2489"/>
                </a:lnTo>
                <a:lnTo>
                  <a:pt x="1283" y="2481"/>
                </a:lnTo>
                <a:lnTo>
                  <a:pt x="1284" y="2474"/>
                </a:lnTo>
                <a:lnTo>
                  <a:pt x="1281" y="2474"/>
                </a:lnTo>
                <a:lnTo>
                  <a:pt x="1272" y="2472"/>
                </a:lnTo>
                <a:lnTo>
                  <a:pt x="1260" y="2470"/>
                </a:lnTo>
                <a:lnTo>
                  <a:pt x="1241" y="2468"/>
                </a:lnTo>
                <a:lnTo>
                  <a:pt x="1227" y="2468"/>
                </a:lnTo>
                <a:lnTo>
                  <a:pt x="1214" y="2468"/>
                </a:lnTo>
                <a:lnTo>
                  <a:pt x="1201" y="2470"/>
                </a:lnTo>
                <a:lnTo>
                  <a:pt x="1191" y="2475"/>
                </a:lnTo>
                <a:lnTo>
                  <a:pt x="1184" y="2483"/>
                </a:lnTo>
                <a:lnTo>
                  <a:pt x="1179" y="2495"/>
                </a:lnTo>
                <a:lnTo>
                  <a:pt x="1178" y="2511"/>
                </a:lnTo>
                <a:lnTo>
                  <a:pt x="1179" y="2530"/>
                </a:lnTo>
                <a:lnTo>
                  <a:pt x="1185" y="2551"/>
                </a:lnTo>
                <a:lnTo>
                  <a:pt x="1191" y="2573"/>
                </a:lnTo>
                <a:lnTo>
                  <a:pt x="1200" y="2598"/>
                </a:lnTo>
                <a:lnTo>
                  <a:pt x="1211" y="2622"/>
                </a:lnTo>
                <a:lnTo>
                  <a:pt x="1222" y="2647"/>
                </a:lnTo>
                <a:lnTo>
                  <a:pt x="1235" y="2673"/>
                </a:lnTo>
                <a:lnTo>
                  <a:pt x="1248" y="2697"/>
                </a:lnTo>
                <a:lnTo>
                  <a:pt x="1262" y="2718"/>
                </a:lnTo>
                <a:lnTo>
                  <a:pt x="1276" y="2739"/>
                </a:lnTo>
                <a:lnTo>
                  <a:pt x="1212" y="2782"/>
                </a:lnTo>
                <a:lnTo>
                  <a:pt x="1206" y="2772"/>
                </a:lnTo>
                <a:lnTo>
                  <a:pt x="1197" y="2758"/>
                </a:lnTo>
                <a:lnTo>
                  <a:pt x="1187" y="2741"/>
                </a:lnTo>
                <a:lnTo>
                  <a:pt x="1175" y="2722"/>
                </a:lnTo>
                <a:lnTo>
                  <a:pt x="1164" y="2699"/>
                </a:lnTo>
                <a:lnTo>
                  <a:pt x="1151" y="2675"/>
                </a:lnTo>
                <a:lnTo>
                  <a:pt x="1140" y="2649"/>
                </a:lnTo>
                <a:lnTo>
                  <a:pt x="1128" y="2622"/>
                </a:lnTo>
                <a:lnTo>
                  <a:pt x="1119" y="2594"/>
                </a:lnTo>
                <a:lnTo>
                  <a:pt x="1110" y="2567"/>
                </a:lnTo>
                <a:lnTo>
                  <a:pt x="1105" y="2540"/>
                </a:lnTo>
                <a:lnTo>
                  <a:pt x="1103" y="2514"/>
                </a:lnTo>
                <a:lnTo>
                  <a:pt x="1104" y="2489"/>
                </a:lnTo>
                <a:lnTo>
                  <a:pt x="1108" y="2466"/>
                </a:lnTo>
                <a:lnTo>
                  <a:pt x="1118" y="2444"/>
                </a:lnTo>
                <a:lnTo>
                  <a:pt x="1125" y="2433"/>
                </a:lnTo>
                <a:lnTo>
                  <a:pt x="1134" y="2424"/>
                </a:lnTo>
                <a:lnTo>
                  <a:pt x="1145" y="2415"/>
                </a:lnTo>
                <a:lnTo>
                  <a:pt x="1160" y="2406"/>
                </a:lnTo>
                <a:lnTo>
                  <a:pt x="1176" y="2399"/>
                </a:lnTo>
                <a:lnTo>
                  <a:pt x="1196" y="2395"/>
                </a:lnTo>
                <a:lnTo>
                  <a:pt x="1219" y="2392"/>
                </a:lnTo>
                <a:close/>
                <a:moveTo>
                  <a:pt x="1746" y="2009"/>
                </a:moveTo>
                <a:lnTo>
                  <a:pt x="2032" y="2295"/>
                </a:lnTo>
                <a:lnTo>
                  <a:pt x="2002" y="2326"/>
                </a:lnTo>
                <a:lnTo>
                  <a:pt x="1634" y="2407"/>
                </a:lnTo>
                <a:lnTo>
                  <a:pt x="1715" y="2041"/>
                </a:lnTo>
                <a:lnTo>
                  <a:pt x="1746" y="2009"/>
                </a:lnTo>
                <a:close/>
                <a:moveTo>
                  <a:pt x="386" y="1553"/>
                </a:moveTo>
                <a:lnTo>
                  <a:pt x="1965" y="1553"/>
                </a:lnTo>
                <a:lnTo>
                  <a:pt x="1965" y="1639"/>
                </a:lnTo>
                <a:lnTo>
                  <a:pt x="386" y="1639"/>
                </a:lnTo>
                <a:lnTo>
                  <a:pt x="386" y="1553"/>
                </a:lnTo>
                <a:close/>
                <a:moveTo>
                  <a:pt x="2446" y="1310"/>
                </a:moveTo>
                <a:lnTo>
                  <a:pt x="2733" y="1596"/>
                </a:lnTo>
                <a:lnTo>
                  <a:pt x="2081" y="2245"/>
                </a:lnTo>
                <a:lnTo>
                  <a:pt x="1796" y="1960"/>
                </a:lnTo>
                <a:lnTo>
                  <a:pt x="2446" y="1310"/>
                </a:lnTo>
                <a:close/>
                <a:moveTo>
                  <a:pt x="386" y="1287"/>
                </a:moveTo>
                <a:lnTo>
                  <a:pt x="1965" y="1287"/>
                </a:lnTo>
                <a:lnTo>
                  <a:pt x="1965" y="1373"/>
                </a:lnTo>
                <a:lnTo>
                  <a:pt x="386" y="1373"/>
                </a:lnTo>
                <a:lnTo>
                  <a:pt x="386" y="1287"/>
                </a:lnTo>
                <a:close/>
                <a:moveTo>
                  <a:pt x="2611" y="1145"/>
                </a:moveTo>
                <a:lnTo>
                  <a:pt x="2897" y="1431"/>
                </a:lnTo>
                <a:lnTo>
                  <a:pt x="2762" y="1565"/>
                </a:lnTo>
                <a:lnTo>
                  <a:pt x="2477" y="1279"/>
                </a:lnTo>
                <a:lnTo>
                  <a:pt x="2611" y="1145"/>
                </a:lnTo>
                <a:close/>
                <a:moveTo>
                  <a:pt x="386" y="1025"/>
                </a:moveTo>
                <a:lnTo>
                  <a:pt x="1965" y="1025"/>
                </a:lnTo>
                <a:lnTo>
                  <a:pt x="1965" y="1111"/>
                </a:lnTo>
                <a:lnTo>
                  <a:pt x="386" y="1111"/>
                </a:lnTo>
                <a:lnTo>
                  <a:pt x="386" y="1025"/>
                </a:lnTo>
                <a:close/>
                <a:moveTo>
                  <a:pt x="386" y="769"/>
                </a:moveTo>
                <a:lnTo>
                  <a:pt x="1965" y="769"/>
                </a:lnTo>
                <a:lnTo>
                  <a:pt x="1965" y="855"/>
                </a:lnTo>
                <a:lnTo>
                  <a:pt x="386" y="855"/>
                </a:lnTo>
                <a:lnTo>
                  <a:pt x="386" y="769"/>
                </a:lnTo>
                <a:close/>
                <a:moveTo>
                  <a:pt x="695" y="379"/>
                </a:moveTo>
                <a:lnTo>
                  <a:pt x="1705" y="379"/>
                </a:lnTo>
                <a:lnTo>
                  <a:pt x="1705" y="529"/>
                </a:lnTo>
                <a:lnTo>
                  <a:pt x="695" y="529"/>
                </a:lnTo>
                <a:lnTo>
                  <a:pt x="695" y="379"/>
                </a:lnTo>
                <a:close/>
                <a:moveTo>
                  <a:pt x="0" y="0"/>
                </a:moveTo>
                <a:lnTo>
                  <a:pt x="2400" y="0"/>
                </a:lnTo>
                <a:lnTo>
                  <a:pt x="2400" y="1245"/>
                </a:lnTo>
                <a:lnTo>
                  <a:pt x="2248" y="1397"/>
                </a:lnTo>
                <a:lnTo>
                  <a:pt x="2248" y="151"/>
                </a:lnTo>
                <a:lnTo>
                  <a:pt x="151" y="151"/>
                </a:lnTo>
                <a:lnTo>
                  <a:pt x="151" y="3055"/>
                </a:lnTo>
                <a:lnTo>
                  <a:pt x="2248" y="3055"/>
                </a:lnTo>
                <a:lnTo>
                  <a:pt x="2248" y="2290"/>
                </a:lnTo>
                <a:lnTo>
                  <a:pt x="2283" y="2257"/>
                </a:lnTo>
                <a:lnTo>
                  <a:pt x="2306" y="2232"/>
                </a:lnTo>
                <a:lnTo>
                  <a:pt x="2306" y="2233"/>
                </a:lnTo>
                <a:lnTo>
                  <a:pt x="2400" y="2138"/>
                </a:lnTo>
                <a:lnTo>
                  <a:pt x="2400" y="3206"/>
                </a:lnTo>
                <a:lnTo>
                  <a:pt x="0" y="320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4" name="Group 53">
            <a:extLst>
              <a:ext uri="{FF2B5EF4-FFF2-40B4-BE49-F238E27FC236}">
                <a16:creationId xmlns:a16="http://schemas.microsoft.com/office/drawing/2014/main" id="{BD9EFBD7-9833-49F1-B3A4-9363ABAB08C7}"/>
              </a:ext>
            </a:extLst>
          </p:cNvPr>
          <p:cNvGrpSpPr/>
          <p:nvPr/>
        </p:nvGrpSpPr>
        <p:grpSpPr>
          <a:xfrm>
            <a:off x="88376" y="6264439"/>
            <a:ext cx="286591" cy="297685"/>
            <a:chOff x="10055225" y="1909763"/>
            <a:chExt cx="492125" cy="568325"/>
          </a:xfrm>
          <a:solidFill>
            <a:schemeClr val="accent1">
              <a:lumMod val="75000"/>
            </a:schemeClr>
          </a:solidFill>
        </p:grpSpPr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2B7ECDF4-1E24-45FD-BECA-714CF5AE2B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55225" y="1909763"/>
              <a:ext cx="492125" cy="568325"/>
            </a:xfrm>
            <a:custGeom>
              <a:avLst/>
              <a:gdLst>
                <a:gd name="T0" fmla="*/ 1274 w 3099"/>
                <a:gd name="T1" fmla="*/ 745 h 3580"/>
                <a:gd name="T2" fmla="*/ 939 w 3099"/>
                <a:gd name="T3" fmla="*/ 867 h 3580"/>
                <a:gd name="T4" fmla="*/ 654 w 3099"/>
                <a:gd name="T5" fmla="*/ 1071 h 3580"/>
                <a:gd name="T6" fmla="*/ 433 w 3099"/>
                <a:gd name="T7" fmla="*/ 1342 h 3580"/>
                <a:gd name="T8" fmla="*/ 289 w 3099"/>
                <a:gd name="T9" fmla="*/ 1665 h 3580"/>
                <a:gd name="T10" fmla="*/ 238 w 3099"/>
                <a:gd name="T11" fmla="*/ 2029 h 3580"/>
                <a:gd name="T12" fmla="*/ 289 w 3099"/>
                <a:gd name="T13" fmla="*/ 2392 h 3580"/>
                <a:gd name="T14" fmla="*/ 433 w 3099"/>
                <a:gd name="T15" fmla="*/ 2715 h 3580"/>
                <a:gd name="T16" fmla="*/ 654 w 3099"/>
                <a:gd name="T17" fmla="*/ 2987 h 3580"/>
                <a:gd name="T18" fmla="*/ 939 w 3099"/>
                <a:gd name="T19" fmla="*/ 3191 h 3580"/>
                <a:gd name="T20" fmla="*/ 1274 w 3099"/>
                <a:gd name="T21" fmla="*/ 3312 h 3580"/>
                <a:gd name="T22" fmla="*/ 1643 w 3099"/>
                <a:gd name="T23" fmla="*/ 3338 h 3580"/>
                <a:gd name="T24" fmla="*/ 1997 w 3099"/>
                <a:gd name="T25" fmla="*/ 3262 h 3580"/>
                <a:gd name="T26" fmla="*/ 2309 w 3099"/>
                <a:gd name="T27" fmla="*/ 3098 h 3580"/>
                <a:gd name="T28" fmla="*/ 2565 w 3099"/>
                <a:gd name="T29" fmla="*/ 2859 h 3580"/>
                <a:gd name="T30" fmla="*/ 2749 w 3099"/>
                <a:gd name="T31" fmla="*/ 2559 h 3580"/>
                <a:gd name="T32" fmla="*/ 2847 w 3099"/>
                <a:gd name="T33" fmla="*/ 2214 h 3580"/>
                <a:gd name="T34" fmla="*/ 2847 w 3099"/>
                <a:gd name="T35" fmla="*/ 1843 h 3580"/>
                <a:gd name="T36" fmla="*/ 2749 w 3099"/>
                <a:gd name="T37" fmla="*/ 1498 h 3580"/>
                <a:gd name="T38" fmla="*/ 2565 w 3099"/>
                <a:gd name="T39" fmla="*/ 1199 h 3580"/>
                <a:gd name="T40" fmla="*/ 2309 w 3099"/>
                <a:gd name="T41" fmla="*/ 959 h 3580"/>
                <a:gd name="T42" fmla="*/ 1997 w 3099"/>
                <a:gd name="T43" fmla="*/ 795 h 3580"/>
                <a:gd name="T44" fmla="*/ 1643 w 3099"/>
                <a:gd name="T45" fmla="*/ 719 h 3580"/>
                <a:gd name="T46" fmla="*/ 1497 w 3099"/>
                <a:gd name="T47" fmla="*/ 251 h 3580"/>
                <a:gd name="T48" fmla="*/ 1433 w 3099"/>
                <a:gd name="T49" fmla="*/ 331 h 3580"/>
                <a:gd name="T50" fmla="*/ 1456 w 3099"/>
                <a:gd name="T51" fmla="*/ 433 h 3580"/>
                <a:gd name="T52" fmla="*/ 1549 w 3099"/>
                <a:gd name="T53" fmla="*/ 477 h 3580"/>
                <a:gd name="T54" fmla="*/ 1643 w 3099"/>
                <a:gd name="T55" fmla="*/ 433 h 3580"/>
                <a:gd name="T56" fmla="*/ 1665 w 3099"/>
                <a:gd name="T57" fmla="*/ 331 h 3580"/>
                <a:gd name="T58" fmla="*/ 1601 w 3099"/>
                <a:gd name="T59" fmla="*/ 251 h 3580"/>
                <a:gd name="T60" fmla="*/ 1598 w 3099"/>
                <a:gd name="T61" fmla="*/ 3 h 3580"/>
                <a:gd name="T62" fmla="*/ 1768 w 3099"/>
                <a:gd name="T63" fmla="*/ 75 h 3580"/>
                <a:gd name="T64" fmla="*/ 1879 w 3099"/>
                <a:gd name="T65" fmla="*/ 219 h 3580"/>
                <a:gd name="T66" fmla="*/ 1905 w 3099"/>
                <a:gd name="T67" fmla="*/ 398 h 3580"/>
                <a:gd name="T68" fmla="*/ 1967 w 3099"/>
                <a:gd name="T69" fmla="*/ 535 h 3580"/>
                <a:gd name="T70" fmla="*/ 2319 w 3099"/>
                <a:gd name="T71" fmla="*/ 682 h 3580"/>
                <a:gd name="T72" fmla="*/ 2620 w 3099"/>
                <a:gd name="T73" fmla="*/ 908 h 3580"/>
                <a:gd name="T74" fmla="*/ 2858 w 3099"/>
                <a:gd name="T75" fmla="*/ 1200 h 3580"/>
                <a:gd name="T76" fmla="*/ 3022 w 3099"/>
                <a:gd name="T77" fmla="*/ 1544 h 3580"/>
                <a:gd name="T78" fmla="*/ 3096 w 3099"/>
                <a:gd name="T79" fmla="*/ 1928 h 3580"/>
                <a:gd name="T80" fmla="*/ 3070 w 3099"/>
                <a:gd name="T81" fmla="*/ 2329 h 3580"/>
                <a:gd name="T82" fmla="*/ 2947 w 3099"/>
                <a:gd name="T83" fmla="*/ 2698 h 3580"/>
                <a:gd name="T84" fmla="*/ 2741 w 3099"/>
                <a:gd name="T85" fmla="*/ 3019 h 3580"/>
                <a:gd name="T86" fmla="*/ 2464 w 3099"/>
                <a:gd name="T87" fmla="*/ 3281 h 3580"/>
                <a:gd name="T88" fmla="*/ 2130 w 3099"/>
                <a:gd name="T89" fmla="*/ 3467 h 3580"/>
                <a:gd name="T90" fmla="*/ 1751 w 3099"/>
                <a:gd name="T91" fmla="*/ 3567 h 3580"/>
                <a:gd name="T92" fmla="*/ 1348 w 3099"/>
                <a:gd name="T93" fmla="*/ 3567 h 3580"/>
                <a:gd name="T94" fmla="*/ 970 w 3099"/>
                <a:gd name="T95" fmla="*/ 3467 h 3580"/>
                <a:gd name="T96" fmla="*/ 635 w 3099"/>
                <a:gd name="T97" fmla="*/ 3281 h 3580"/>
                <a:gd name="T98" fmla="*/ 359 w 3099"/>
                <a:gd name="T99" fmla="*/ 3019 h 3580"/>
                <a:gd name="T100" fmla="*/ 152 w 3099"/>
                <a:gd name="T101" fmla="*/ 2698 h 3580"/>
                <a:gd name="T102" fmla="*/ 29 w 3099"/>
                <a:gd name="T103" fmla="*/ 2329 h 3580"/>
                <a:gd name="T104" fmla="*/ 3 w 3099"/>
                <a:gd name="T105" fmla="*/ 1928 h 3580"/>
                <a:gd name="T106" fmla="*/ 78 w 3099"/>
                <a:gd name="T107" fmla="*/ 1544 h 3580"/>
                <a:gd name="T108" fmla="*/ 240 w 3099"/>
                <a:gd name="T109" fmla="*/ 1200 h 3580"/>
                <a:gd name="T110" fmla="*/ 479 w 3099"/>
                <a:gd name="T111" fmla="*/ 908 h 3580"/>
                <a:gd name="T112" fmla="*/ 780 w 3099"/>
                <a:gd name="T113" fmla="*/ 682 h 3580"/>
                <a:gd name="T114" fmla="*/ 1132 w 3099"/>
                <a:gd name="T115" fmla="*/ 535 h 3580"/>
                <a:gd name="T116" fmla="*/ 1194 w 3099"/>
                <a:gd name="T117" fmla="*/ 398 h 3580"/>
                <a:gd name="T118" fmla="*/ 1220 w 3099"/>
                <a:gd name="T119" fmla="*/ 219 h 3580"/>
                <a:gd name="T120" fmla="*/ 1332 w 3099"/>
                <a:gd name="T121" fmla="*/ 75 h 3580"/>
                <a:gd name="T122" fmla="*/ 1501 w 3099"/>
                <a:gd name="T123" fmla="*/ 3 h 3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99" h="3580">
                  <a:moveTo>
                    <a:pt x="1549" y="716"/>
                  </a:moveTo>
                  <a:lnTo>
                    <a:pt x="1456" y="719"/>
                  </a:lnTo>
                  <a:lnTo>
                    <a:pt x="1364" y="729"/>
                  </a:lnTo>
                  <a:lnTo>
                    <a:pt x="1274" y="745"/>
                  </a:lnTo>
                  <a:lnTo>
                    <a:pt x="1187" y="767"/>
                  </a:lnTo>
                  <a:lnTo>
                    <a:pt x="1102" y="795"/>
                  </a:lnTo>
                  <a:lnTo>
                    <a:pt x="1020" y="828"/>
                  </a:lnTo>
                  <a:lnTo>
                    <a:pt x="939" y="867"/>
                  </a:lnTo>
                  <a:lnTo>
                    <a:pt x="863" y="910"/>
                  </a:lnTo>
                  <a:lnTo>
                    <a:pt x="790" y="959"/>
                  </a:lnTo>
                  <a:lnTo>
                    <a:pt x="720" y="1012"/>
                  </a:lnTo>
                  <a:lnTo>
                    <a:pt x="654" y="1071"/>
                  </a:lnTo>
                  <a:lnTo>
                    <a:pt x="593" y="1133"/>
                  </a:lnTo>
                  <a:lnTo>
                    <a:pt x="535" y="1199"/>
                  </a:lnTo>
                  <a:lnTo>
                    <a:pt x="481" y="1268"/>
                  </a:lnTo>
                  <a:lnTo>
                    <a:pt x="433" y="1342"/>
                  </a:lnTo>
                  <a:lnTo>
                    <a:pt x="389" y="1418"/>
                  </a:lnTo>
                  <a:lnTo>
                    <a:pt x="351" y="1498"/>
                  </a:lnTo>
                  <a:lnTo>
                    <a:pt x="317" y="1581"/>
                  </a:lnTo>
                  <a:lnTo>
                    <a:pt x="289" y="1665"/>
                  </a:lnTo>
                  <a:lnTo>
                    <a:pt x="268" y="1753"/>
                  </a:lnTo>
                  <a:lnTo>
                    <a:pt x="251" y="1843"/>
                  </a:lnTo>
                  <a:lnTo>
                    <a:pt x="242" y="1935"/>
                  </a:lnTo>
                  <a:lnTo>
                    <a:pt x="238" y="2029"/>
                  </a:lnTo>
                  <a:lnTo>
                    <a:pt x="242" y="2122"/>
                  </a:lnTo>
                  <a:lnTo>
                    <a:pt x="251" y="2214"/>
                  </a:lnTo>
                  <a:lnTo>
                    <a:pt x="268" y="2304"/>
                  </a:lnTo>
                  <a:lnTo>
                    <a:pt x="289" y="2392"/>
                  </a:lnTo>
                  <a:lnTo>
                    <a:pt x="317" y="2477"/>
                  </a:lnTo>
                  <a:lnTo>
                    <a:pt x="351" y="2559"/>
                  </a:lnTo>
                  <a:lnTo>
                    <a:pt x="389" y="2639"/>
                  </a:lnTo>
                  <a:lnTo>
                    <a:pt x="433" y="2715"/>
                  </a:lnTo>
                  <a:lnTo>
                    <a:pt x="481" y="2789"/>
                  </a:lnTo>
                  <a:lnTo>
                    <a:pt x="535" y="2859"/>
                  </a:lnTo>
                  <a:lnTo>
                    <a:pt x="593" y="2925"/>
                  </a:lnTo>
                  <a:lnTo>
                    <a:pt x="654" y="2987"/>
                  </a:lnTo>
                  <a:lnTo>
                    <a:pt x="720" y="3045"/>
                  </a:lnTo>
                  <a:lnTo>
                    <a:pt x="790" y="3098"/>
                  </a:lnTo>
                  <a:lnTo>
                    <a:pt x="863" y="3147"/>
                  </a:lnTo>
                  <a:lnTo>
                    <a:pt x="939" y="3191"/>
                  </a:lnTo>
                  <a:lnTo>
                    <a:pt x="1020" y="3230"/>
                  </a:lnTo>
                  <a:lnTo>
                    <a:pt x="1102" y="3262"/>
                  </a:lnTo>
                  <a:lnTo>
                    <a:pt x="1187" y="3290"/>
                  </a:lnTo>
                  <a:lnTo>
                    <a:pt x="1274" y="3312"/>
                  </a:lnTo>
                  <a:lnTo>
                    <a:pt x="1364" y="3328"/>
                  </a:lnTo>
                  <a:lnTo>
                    <a:pt x="1456" y="3338"/>
                  </a:lnTo>
                  <a:lnTo>
                    <a:pt x="1549" y="3341"/>
                  </a:lnTo>
                  <a:lnTo>
                    <a:pt x="1643" y="3338"/>
                  </a:lnTo>
                  <a:lnTo>
                    <a:pt x="1735" y="3328"/>
                  </a:lnTo>
                  <a:lnTo>
                    <a:pt x="1825" y="3312"/>
                  </a:lnTo>
                  <a:lnTo>
                    <a:pt x="1912" y="3290"/>
                  </a:lnTo>
                  <a:lnTo>
                    <a:pt x="1997" y="3262"/>
                  </a:lnTo>
                  <a:lnTo>
                    <a:pt x="2079" y="3230"/>
                  </a:lnTo>
                  <a:lnTo>
                    <a:pt x="2159" y="3191"/>
                  </a:lnTo>
                  <a:lnTo>
                    <a:pt x="2236" y="3147"/>
                  </a:lnTo>
                  <a:lnTo>
                    <a:pt x="2309" y="3098"/>
                  </a:lnTo>
                  <a:lnTo>
                    <a:pt x="2378" y="3045"/>
                  </a:lnTo>
                  <a:lnTo>
                    <a:pt x="2444" y="2987"/>
                  </a:lnTo>
                  <a:lnTo>
                    <a:pt x="2506" y="2925"/>
                  </a:lnTo>
                  <a:lnTo>
                    <a:pt x="2565" y="2859"/>
                  </a:lnTo>
                  <a:lnTo>
                    <a:pt x="2618" y="2789"/>
                  </a:lnTo>
                  <a:lnTo>
                    <a:pt x="2667" y="2715"/>
                  </a:lnTo>
                  <a:lnTo>
                    <a:pt x="2710" y="2639"/>
                  </a:lnTo>
                  <a:lnTo>
                    <a:pt x="2749" y="2559"/>
                  </a:lnTo>
                  <a:lnTo>
                    <a:pt x="2781" y="2477"/>
                  </a:lnTo>
                  <a:lnTo>
                    <a:pt x="2810" y="2392"/>
                  </a:lnTo>
                  <a:lnTo>
                    <a:pt x="2831" y="2304"/>
                  </a:lnTo>
                  <a:lnTo>
                    <a:pt x="2847" y="2214"/>
                  </a:lnTo>
                  <a:lnTo>
                    <a:pt x="2857" y="2122"/>
                  </a:lnTo>
                  <a:lnTo>
                    <a:pt x="2860" y="2029"/>
                  </a:lnTo>
                  <a:lnTo>
                    <a:pt x="2857" y="1935"/>
                  </a:lnTo>
                  <a:lnTo>
                    <a:pt x="2847" y="1843"/>
                  </a:lnTo>
                  <a:lnTo>
                    <a:pt x="2831" y="1753"/>
                  </a:lnTo>
                  <a:lnTo>
                    <a:pt x="2810" y="1665"/>
                  </a:lnTo>
                  <a:lnTo>
                    <a:pt x="2781" y="1581"/>
                  </a:lnTo>
                  <a:lnTo>
                    <a:pt x="2749" y="1498"/>
                  </a:lnTo>
                  <a:lnTo>
                    <a:pt x="2710" y="1418"/>
                  </a:lnTo>
                  <a:lnTo>
                    <a:pt x="2667" y="1342"/>
                  </a:lnTo>
                  <a:lnTo>
                    <a:pt x="2618" y="1268"/>
                  </a:lnTo>
                  <a:lnTo>
                    <a:pt x="2565" y="1199"/>
                  </a:lnTo>
                  <a:lnTo>
                    <a:pt x="2506" y="1133"/>
                  </a:lnTo>
                  <a:lnTo>
                    <a:pt x="2444" y="1071"/>
                  </a:lnTo>
                  <a:lnTo>
                    <a:pt x="2378" y="1012"/>
                  </a:lnTo>
                  <a:lnTo>
                    <a:pt x="2309" y="959"/>
                  </a:lnTo>
                  <a:lnTo>
                    <a:pt x="2236" y="910"/>
                  </a:lnTo>
                  <a:lnTo>
                    <a:pt x="2159" y="867"/>
                  </a:lnTo>
                  <a:lnTo>
                    <a:pt x="2079" y="828"/>
                  </a:lnTo>
                  <a:lnTo>
                    <a:pt x="1997" y="795"/>
                  </a:lnTo>
                  <a:lnTo>
                    <a:pt x="1912" y="767"/>
                  </a:lnTo>
                  <a:lnTo>
                    <a:pt x="1825" y="745"/>
                  </a:lnTo>
                  <a:lnTo>
                    <a:pt x="1735" y="729"/>
                  </a:lnTo>
                  <a:lnTo>
                    <a:pt x="1643" y="719"/>
                  </a:lnTo>
                  <a:lnTo>
                    <a:pt x="1549" y="716"/>
                  </a:lnTo>
                  <a:close/>
                  <a:moveTo>
                    <a:pt x="1549" y="239"/>
                  </a:moveTo>
                  <a:lnTo>
                    <a:pt x="1522" y="242"/>
                  </a:lnTo>
                  <a:lnTo>
                    <a:pt x="1497" y="251"/>
                  </a:lnTo>
                  <a:lnTo>
                    <a:pt x="1475" y="265"/>
                  </a:lnTo>
                  <a:lnTo>
                    <a:pt x="1456" y="283"/>
                  </a:lnTo>
                  <a:lnTo>
                    <a:pt x="1442" y="306"/>
                  </a:lnTo>
                  <a:lnTo>
                    <a:pt x="1433" y="331"/>
                  </a:lnTo>
                  <a:lnTo>
                    <a:pt x="1430" y="358"/>
                  </a:lnTo>
                  <a:lnTo>
                    <a:pt x="1433" y="385"/>
                  </a:lnTo>
                  <a:lnTo>
                    <a:pt x="1442" y="410"/>
                  </a:lnTo>
                  <a:lnTo>
                    <a:pt x="1456" y="433"/>
                  </a:lnTo>
                  <a:lnTo>
                    <a:pt x="1475" y="451"/>
                  </a:lnTo>
                  <a:lnTo>
                    <a:pt x="1497" y="465"/>
                  </a:lnTo>
                  <a:lnTo>
                    <a:pt x="1522" y="474"/>
                  </a:lnTo>
                  <a:lnTo>
                    <a:pt x="1549" y="477"/>
                  </a:lnTo>
                  <a:lnTo>
                    <a:pt x="1576" y="474"/>
                  </a:lnTo>
                  <a:lnTo>
                    <a:pt x="1601" y="465"/>
                  </a:lnTo>
                  <a:lnTo>
                    <a:pt x="1624" y="451"/>
                  </a:lnTo>
                  <a:lnTo>
                    <a:pt x="1643" y="433"/>
                  </a:lnTo>
                  <a:lnTo>
                    <a:pt x="1657" y="410"/>
                  </a:lnTo>
                  <a:lnTo>
                    <a:pt x="1665" y="385"/>
                  </a:lnTo>
                  <a:lnTo>
                    <a:pt x="1669" y="358"/>
                  </a:lnTo>
                  <a:lnTo>
                    <a:pt x="1665" y="331"/>
                  </a:lnTo>
                  <a:lnTo>
                    <a:pt x="1657" y="306"/>
                  </a:lnTo>
                  <a:lnTo>
                    <a:pt x="1643" y="283"/>
                  </a:lnTo>
                  <a:lnTo>
                    <a:pt x="1624" y="265"/>
                  </a:lnTo>
                  <a:lnTo>
                    <a:pt x="1601" y="251"/>
                  </a:lnTo>
                  <a:lnTo>
                    <a:pt x="1576" y="242"/>
                  </a:lnTo>
                  <a:lnTo>
                    <a:pt x="1549" y="239"/>
                  </a:lnTo>
                  <a:close/>
                  <a:moveTo>
                    <a:pt x="1549" y="0"/>
                  </a:moveTo>
                  <a:lnTo>
                    <a:pt x="1598" y="3"/>
                  </a:lnTo>
                  <a:lnTo>
                    <a:pt x="1645" y="13"/>
                  </a:lnTo>
                  <a:lnTo>
                    <a:pt x="1688" y="28"/>
                  </a:lnTo>
                  <a:lnTo>
                    <a:pt x="1730" y="49"/>
                  </a:lnTo>
                  <a:lnTo>
                    <a:pt x="1768" y="75"/>
                  </a:lnTo>
                  <a:lnTo>
                    <a:pt x="1802" y="105"/>
                  </a:lnTo>
                  <a:lnTo>
                    <a:pt x="1832" y="139"/>
                  </a:lnTo>
                  <a:lnTo>
                    <a:pt x="1858" y="178"/>
                  </a:lnTo>
                  <a:lnTo>
                    <a:pt x="1879" y="219"/>
                  </a:lnTo>
                  <a:lnTo>
                    <a:pt x="1894" y="263"/>
                  </a:lnTo>
                  <a:lnTo>
                    <a:pt x="1904" y="309"/>
                  </a:lnTo>
                  <a:lnTo>
                    <a:pt x="1907" y="358"/>
                  </a:lnTo>
                  <a:lnTo>
                    <a:pt x="1905" y="398"/>
                  </a:lnTo>
                  <a:lnTo>
                    <a:pt x="1898" y="438"/>
                  </a:lnTo>
                  <a:lnTo>
                    <a:pt x="1887" y="475"/>
                  </a:lnTo>
                  <a:lnTo>
                    <a:pt x="1872" y="511"/>
                  </a:lnTo>
                  <a:lnTo>
                    <a:pt x="1967" y="535"/>
                  </a:lnTo>
                  <a:lnTo>
                    <a:pt x="2059" y="563"/>
                  </a:lnTo>
                  <a:lnTo>
                    <a:pt x="2149" y="598"/>
                  </a:lnTo>
                  <a:lnTo>
                    <a:pt x="2235" y="638"/>
                  </a:lnTo>
                  <a:lnTo>
                    <a:pt x="2319" y="682"/>
                  </a:lnTo>
                  <a:lnTo>
                    <a:pt x="2399" y="732"/>
                  </a:lnTo>
                  <a:lnTo>
                    <a:pt x="2477" y="787"/>
                  </a:lnTo>
                  <a:lnTo>
                    <a:pt x="2551" y="845"/>
                  </a:lnTo>
                  <a:lnTo>
                    <a:pt x="2620" y="908"/>
                  </a:lnTo>
                  <a:lnTo>
                    <a:pt x="2686" y="975"/>
                  </a:lnTo>
                  <a:lnTo>
                    <a:pt x="2748" y="1047"/>
                  </a:lnTo>
                  <a:lnTo>
                    <a:pt x="2806" y="1122"/>
                  </a:lnTo>
                  <a:lnTo>
                    <a:pt x="2858" y="1200"/>
                  </a:lnTo>
                  <a:lnTo>
                    <a:pt x="2907" y="1281"/>
                  </a:lnTo>
                  <a:lnTo>
                    <a:pt x="2950" y="1366"/>
                  </a:lnTo>
                  <a:lnTo>
                    <a:pt x="2988" y="1454"/>
                  </a:lnTo>
                  <a:lnTo>
                    <a:pt x="3022" y="1544"/>
                  </a:lnTo>
                  <a:lnTo>
                    <a:pt x="3049" y="1637"/>
                  </a:lnTo>
                  <a:lnTo>
                    <a:pt x="3071" y="1731"/>
                  </a:lnTo>
                  <a:lnTo>
                    <a:pt x="3086" y="1829"/>
                  </a:lnTo>
                  <a:lnTo>
                    <a:pt x="3096" y="1928"/>
                  </a:lnTo>
                  <a:lnTo>
                    <a:pt x="3099" y="2029"/>
                  </a:lnTo>
                  <a:lnTo>
                    <a:pt x="3096" y="2131"/>
                  </a:lnTo>
                  <a:lnTo>
                    <a:pt x="3086" y="2230"/>
                  </a:lnTo>
                  <a:lnTo>
                    <a:pt x="3070" y="2329"/>
                  </a:lnTo>
                  <a:lnTo>
                    <a:pt x="3048" y="2425"/>
                  </a:lnTo>
                  <a:lnTo>
                    <a:pt x="3020" y="2519"/>
                  </a:lnTo>
                  <a:lnTo>
                    <a:pt x="2986" y="2609"/>
                  </a:lnTo>
                  <a:lnTo>
                    <a:pt x="2947" y="2698"/>
                  </a:lnTo>
                  <a:lnTo>
                    <a:pt x="2903" y="2784"/>
                  </a:lnTo>
                  <a:lnTo>
                    <a:pt x="2854" y="2865"/>
                  </a:lnTo>
                  <a:lnTo>
                    <a:pt x="2800" y="2944"/>
                  </a:lnTo>
                  <a:lnTo>
                    <a:pt x="2741" y="3019"/>
                  </a:lnTo>
                  <a:lnTo>
                    <a:pt x="2677" y="3091"/>
                  </a:lnTo>
                  <a:lnTo>
                    <a:pt x="2610" y="3158"/>
                  </a:lnTo>
                  <a:lnTo>
                    <a:pt x="2539" y="3222"/>
                  </a:lnTo>
                  <a:lnTo>
                    <a:pt x="2464" y="3281"/>
                  </a:lnTo>
                  <a:lnTo>
                    <a:pt x="2385" y="3335"/>
                  </a:lnTo>
                  <a:lnTo>
                    <a:pt x="2304" y="3384"/>
                  </a:lnTo>
                  <a:lnTo>
                    <a:pt x="2218" y="3428"/>
                  </a:lnTo>
                  <a:lnTo>
                    <a:pt x="2130" y="3467"/>
                  </a:lnTo>
                  <a:lnTo>
                    <a:pt x="2039" y="3501"/>
                  </a:lnTo>
                  <a:lnTo>
                    <a:pt x="1945" y="3529"/>
                  </a:lnTo>
                  <a:lnTo>
                    <a:pt x="1850" y="3551"/>
                  </a:lnTo>
                  <a:lnTo>
                    <a:pt x="1751" y="3567"/>
                  </a:lnTo>
                  <a:lnTo>
                    <a:pt x="1651" y="3577"/>
                  </a:lnTo>
                  <a:lnTo>
                    <a:pt x="1549" y="3580"/>
                  </a:lnTo>
                  <a:lnTo>
                    <a:pt x="1448" y="3577"/>
                  </a:lnTo>
                  <a:lnTo>
                    <a:pt x="1348" y="3567"/>
                  </a:lnTo>
                  <a:lnTo>
                    <a:pt x="1249" y="3551"/>
                  </a:lnTo>
                  <a:lnTo>
                    <a:pt x="1154" y="3529"/>
                  </a:lnTo>
                  <a:lnTo>
                    <a:pt x="1061" y="3501"/>
                  </a:lnTo>
                  <a:lnTo>
                    <a:pt x="970" y="3467"/>
                  </a:lnTo>
                  <a:lnTo>
                    <a:pt x="881" y="3428"/>
                  </a:lnTo>
                  <a:lnTo>
                    <a:pt x="796" y="3384"/>
                  </a:lnTo>
                  <a:lnTo>
                    <a:pt x="714" y="3335"/>
                  </a:lnTo>
                  <a:lnTo>
                    <a:pt x="635" y="3281"/>
                  </a:lnTo>
                  <a:lnTo>
                    <a:pt x="560" y="3222"/>
                  </a:lnTo>
                  <a:lnTo>
                    <a:pt x="489" y="3158"/>
                  </a:lnTo>
                  <a:lnTo>
                    <a:pt x="421" y="3091"/>
                  </a:lnTo>
                  <a:lnTo>
                    <a:pt x="359" y="3019"/>
                  </a:lnTo>
                  <a:lnTo>
                    <a:pt x="299" y="2944"/>
                  </a:lnTo>
                  <a:lnTo>
                    <a:pt x="245" y="2865"/>
                  </a:lnTo>
                  <a:lnTo>
                    <a:pt x="196" y="2784"/>
                  </a:lnTo>
                  <a:lnTo>
                    <a:pt x="152" y="2698"/>
                  </a:lnTo>
                  <a:lnTo>
                    <a:pt x="113" y="2609"/>
                  </a:lnTo>
                  <a:lnTo>
                    <a:pt x="79" y="2519"/>
                  </a:lnTo>
                  <a:lnTo>
                    <a:pt x="51" y="2425"/>
                  </a:lnTo>
                  <a:lnTo>
                    <a:pt x="29" y="2329"/>
                  </a:lnTo>
                  <a:lnTo>
                    <a:pt x="13" y="2230"/>
                  </a:lnTo>
                  <a:lnTo>
                    <a:pt x="3" y="2131"/>
                  </a:lnTo>
                  <a:lnTo>
                    <a:pt x="0" y="2029"/>
                  </a:lnTo>
                  <a:lnTo>
                    <a:pt x="3" y="1928"/>
                  </a:lnTo>
                  <a:lnTo>
                    <a:pt x="13" y="1829"/>
                  </a:lnTo>
                  <a:lnTo>
                    <a:pt x="28" y="1731"/>
                  </a:lnTo>
                  <a:lnTo>
                    <a:pt x="50" y="1637"/>
                  </a:lnTo>
                  <a:lnTo>
                    <a:pt x="78" y="1544"/>
                  </a:lnTo>
                  <a:lnTo>
                    <a:pt x="110" y="1454"/>
                  </a:lnTo>
                  <a:lnTo>
                    <a:pt x="148" y="1366"/>
                  </a:lnTo>
                  <a:lnTo>
                    <a:pt x="192" y="1281"/>
                  </a:lnTo>
                  <a:lnTo>
                    <a:pt x="240" y="1200"/>
                  </a:lnTo>
                  <a:lnTo>
                    <a:pt x="294" y="1122"/>
                  </a:lnTo>
                  <a:lnTo>
                    <a:pt x="351" y="1047"/>
                  </a:lnTo>
                  <a:lnTo>
                    <a:pt x="413" y="975"/>
                  </a:lnTo>
                  <a:lnTo>
                    <a:pt x="479" y="908"/>
                  </a:lnTo>
                  <a:lnTo>
                    <a:pt x="549" y="845"/>
                  </a:lnTo>
                  <a:lnTo>
                    <a:pt x="623" y="787"/>
                  </a:lnTo>
                  <a:lnTo>
                    <a:pt x="700" y="732"/>
                  </a:lnTo>
                  <a:lnTo>
                    <a:pt x="780" y="682"/>
                  </a:lnTo>
                  <a:lnTo>
                    <a:pt x="865" y="638"/>
                  </a:lnTo>
                  <a:lnTo>
                    <a:pt x="951" y="598"/>
                  </a:lnTo>
                  <a:lnTo>
                    <a:pt x="1040" y="563"/>
                  </a:lnTo>
                  <a:lnTo>
                    <a:pt x="1132" y="535"/>
                  </a:lnTo>
                  <a:lnTo>
                    <a:pt x="1226" y="511"/>
                  </a:lnTo>
                  <a:lnTo>
                    <a:pt x="1211" y="475"/>
                  </a:lnTo>
                  <a:lnTo>
                    <a:pt x="1200" y="438"/>
                  </a:lnTo>
                  <a:lnTo>
                    <a:pt x="1194" y="398"/>
                  </a:lnTo>
                  <a:lnTo>
                    <a:pt x="1192" y="358"/>
                  </a:lnTo>
                  <a:lnTo>
                    <a:pt x="1195" y="309"/>
                  </a:lnTo>
                  <a:lnTo>
                    <a:pt x="1205" y="263"/>
                  </a:lnTo>
                  <a:lnTo>
                    <a:pt x="1220" y="219"/>
                  </a:lnTo>
                  <a:lnTo>
                    <a:pt x="1241" y="178"/>
                  </a:lnTo>
                  <a:lnTo>
                    <a:pt x="1267" y="139"/>
                  </a:lnTo>
                  <a:lnTo>
                    <a:pt x="1297" y="105"/>
                  </a:lnTo>
                  <a:lnTo>
                    <a:pt x="1332" y="75"/>
                  </a:lnTo>
                  <a:lnTo>
                    <a:pt x="1370" y="49"/>
                  </a:lnTo>
                  <a:lnTo>
                    <a:pt x="1411" y="28"/>
                  </a:lnTo>
                  <a:lnTo>
                    <a:pt x="1455" y="13"/>
                  </a:lnTo>
                  <a:lnTo>
                    <a:pt x="1501" y="3"/>
                  </a:lnTo>
                  <a:lnTo>
                    <a:pt x="15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89E7AF60-1361-4740-93B1-876FD2649F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76" y="2043113"/>
              <a:ext cx="377825" cy="377824"/>
            </a:xfrm>
            <a:custGeom>
              <a:avLst/>
              <a:gdLst>
                <a:gd name="T0" fmla="*/ 932 w 2384"/>
                <a:gd name="T1" fmla="*/ 401 h 2387"/>
                <a:gd name="T2" fmla="*/ 739 w 2384"/>
                <a:gd name="T3" fmla="*/ 493 h 2387"/>
                <a:gd name="T4" fmla="*/ 578 w 2384"/>
                <a:gd name="T5" fmla="*/ 628 h 2387"/>
                <a:gd name="T6" fmla="*/ 457 w 2384"/>
                <a:gd name="T7" fmla="*/ 801 h 2387"/>
                <a:gd name="T8" fmla="*/ 381 w 2384"/>
                <a:gd name="T9" fmla="*/ 1003 h 2387"/>
                <a:gd name="T10" fmla="*/ 477 w 2384"/>
                <a:gd name="T11" fmla="*/ 1313 h 2387"/>
                <a:gd name="T12" fmla="*/ 400 w 2384"/>
                <a:gd name="T13" fmla="*/ 1455 h 2387"/>
                <a:gd name="T14" fmla="*/ 492 w 2384"/>
                <a:gd name="T15" fmla="*/ 1647 h 2387"/>
                <a:gd name="T16" fmla="*/ 628 w 2384"/>
                <a:gd name="T17" fmla="*/ 1809 h 2387"/>
                <a:gd name="T18" fmla="*/ 800 w 2384"/>
                <a:gd name="T19" fmla="*/ 1931 h 2387"/>
                <a:gd name="T20" fmla="*/ 1002 w 2384"/>
                <a:gd name="T21" fmla="*/ 2007 h 2387"/>
                <a:gd name="T22" fmla="*/ 1312 w 2384"/>
                <a:gd name="T23" fmla="*/ 1910 h 2387"/>
                <a:gd name="T24" fmla="*/ 1454 w 2384"/>
                <a:gd name="T25" fmla="*/ 1987 h 2387"/>
                <a:gd name="T26" fmla="*/ 1645 w 2384"/>
                <a:gd name="T27" fmla="*/ 1894 h 2387"/>
                <a:gd name="T28" fmla="*/ 1807 w 2384"/>
                <a:gd name="T29" fmla="*/ 1759 h 2387"/>
                <a:gd name="T30" fmla="*/ 1929 w 2384"/>
                <a:gd name="T31" fmla="*/ 1586 h 2387"/>
                <a:gd name="T32" fmla="*/ 2005 w 2384"/>
                <a:gd name="T33" fmla="*/ 1385 h 2387"/>
                <a:gd name="T34" fmla="*/ 1908 w 2384"/>
                <a:gd name="T35" fmla="*/ 1074 h 2387"/>
                <a:gd name="T36" fmla="*/ 1986 w 2384"/>
                <a:gd name="T37" fmla="*/ 932 h 2387"/>
                <a:gd name="T38" fmla="*/ 1893 w 2384"/>
                <a:gd name="T39" fmla="*/ 740 h 2387"/>
                <a:gd name="T40" fmla="*/ 1757 w 2384"/>
                <a:gd name="T41" fmla="*/ 579 h 2387"/>
                <a:gd name="T42" fmla="*/ 1585 w 2384"/>
                <a:gd name="T43" fmla="*/ 456 h 2387"/>
                <a:gd name="T44" fmla="*/ 1384 w 2384"/>
                <a:gd name="T45" fmla="*/ 380 h 2387"/>
                <a:gd name="T46" fmla="*/ 1073 w 2384"/>
                <a:gd name="T47" fmla="*/ 478 h 2387"/>
                <a:gd name="T48" fmla="*/ 1312 w 2384"/>
                <a:gd name="T49" fmla="*/ 0 h 2387"/>
                <a:gd name="T50" fmla="*/ 1473 w 2384"/>
                <a:gd name="T51" fmla="*/ 157 h 2387"/>
                <a:gd name="T52" fmla="*/ 1697 w 2384"/>
                <a:gd name="T53" fmla="*/ 246 h 2387"/>
                <a:gd name="T54" fmla="*/ 1892 w 2384"/>
                <a:gd name="T55" fmla="*/ 381 h 2387"/>
                <a:gd name="T56" fmla="*/ 2054 w 2384"/>
                <a:gd name="T57" fmla="*/ 555 h 2387"/>
                <a:gd name="T58" fmla="*/ 2174 w 2384"/>
                <a:gd name="T59" fmla="*/ 761 h 2387"/>
                <a:gd name="T60" fmla="*/ 2247 w 2384"/>
                <a:gd name="T61" fmla="*/ 993 h 2387"/>
                <a:gd name="T62" fmla="*/ 2384 w 2384"/>
                <a:gd name="T63" fmla="*/ 1313 h 2387"/>
                <a:gd name="T64" fmla="*/ 2228 w 2384"/>
                <a:gd name="T65" fmla="*/ 1475 h 2387"/>
                <a:gd name="T66" fmla="*/ 2139 w 2384"/>
                <a:gd name="T67" fmla="*/ 1698 h 2387"/>
                <a:gd name="T68" fmla="*/ 2004 w 2384"/>
                <a:gd name="T69" fmla="*/ 1894 h 2387"/>
                <a:gd name="T70" fmla="*/ 1831 w 2384"/>
                <a:gd name="T71" fmla="*/ 2056 h 2387"/>
                <a:gd name="T72" fmla="*/ 1625 w 2384"/>
                <a:gd name="T73" fmla="*/ 2177 h 2387"/>
                <a:gd name="T74" fmla="*/ 1394 w 2384"/>
                <a:gd name="T75" fmla="*/ 2249 h 2387"/>
                <a:gd name="T76" fmla="*/ 1073 w 2384"/>
                <a:gd name="T77" fmla="*/ 2387 h 2387"/>
                <a:gd name="T78" fmla="*/ 912 w 2384"/>
                <a:gd name="T79" fmla="*/ 2231 h 2387"/>
                <a:gd name="T80" fmla="*/ 689 w 2384"/>
                <a:gd name="T81" fmla="*/ 2142 h 2387"/>
                <a:gd name="T82" fmla="*/ 492 w 2384"/>
                <a:gd name="T83" fmla="*/ 2006 h 2387"/>
                <a:gd name="T84" fmla="*/ 331 w 2384"/>
                <a:gd name="T85" fmla="*/ 1833 h 2387"/>
                <a:gd name="T86" fmla="*/ 211 w 2384"/>
                <a:gd name="T87" fmla="*/ 1627 h 2387"/>
                <a:gd name="T88" fmla="*/ 139 w 2384"/>
                <a:gd name="T89" fmla="*/ 1394 h 2387"/>
                <a:gd name="T90" fmla="*/ 0 w 2384"/>
                <a:gd name="T91" fmla="*/ 1074 h 2387"/>
                <a:gd name="T92" fmla="*/ 158 w 2384"/>
                <a:gd name="T93" fmla="*/ 913 h 2387"/>
                <a:gd name="T94" fmla="*/ 246 w 2384"/>
                <a:gd name="T95" fmla="*/ 689 h 2387"/>
                <a:gd name="T96" fmla="*/ 381 w 2384"/>
                <a:gd name="T97" fmla="*/ 493 h 2387"/>
                <a:gd name="T98" fmla="*/ 554 w 2384"/>
                <a:gd name="T99" fmla="*/ 331 h 2387"/>
                <a:gd name="T100" fmla="*/ 760 w 2384"/>
                <a:gd name="T101" fmla="*/ 211 h 2387"/>
                <a:gd name="T102" fmla="*/ 992 w 2384"/>
                <a:gd name="T103" fmla="*/ 138 h 2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84" h="2387">
                  <a:moveTo>
                    <a:pt x="1073" y="367"/>
                  </a:moveTo>
                  <a:lnTo>
                    <a:pt x="1002" y="380"/>
                  </a:lnTo>
                  <a:lnTo>
                    <a:pt x="932" y="401"/>
                  </a:lnTo>
                  <a:lnTo>
                    <a:pt x="865" y="426"/>
                  </a:lnTo>
                  <a:lnTo>
                    <a:pt x="800" y="456"/>
                  </a:lnTo>
                  <a:lnTo>
                    <a:pt x="739" y="493"/>
                  </a:lnTo>
                  <a:lnTo>
                    <a:pt x="682" y="533"/>
                  </a:lnTo>
                  <a:lnTo>
                    <a:pt x="628" y="579"/>
                  </a:lnTo>
                  <a:lnTo>
                    <a:pt x="578" y="628"/>
                  </a:lnTo>
                  <a:lnTo>
                    <a:pt x="533" y="683"/>
                  </a:lnTo>
                  <a:lnTo>
                    <a:pt x="492" y="740"/>
                  </a:lnTo>
                  <a:lnTo>
                    <a:pt x="457" y="801"/>
                  </a:lnTo>
                  <a:lnTo>
                    <a:pt x="425" y="866"/>
                  </a:lnTo>
                  <a:lnTo>
                    <a:pt x="400" y="932"/>
                  </a:lnTo>
                  <a:lnTo>
                    <a:pt x="381" y="1003"/>
                  </a:lnTo>
                  <a:lnTo>
                    <a:pt x="367" y="1074"/>
                  </a:lnTo>
                  <a:lnTo>
                    <a:pt x="477" y="1074"/>
                  </a:lnTo>
                  <a:lnTo>
                    <a:pt x="477" y="1313"/>
                  </a:lnTo>
                  <a:lnTo>
                    <a:pt x="367" y="1313"/>
                  </a:lnTo>
                  <a:lnTo>
                    <a:pt x="381" y="1385"/>
                  </a:lnTo>
                  <a:lnTo>
                    <a:pt x="400" y="1455"/>
                  </a:lnTo>
                  <a:lnTo>
                    <a:pt x="425" y="1521"/>
                  </a:lnTo>
                  <a:lnTo>
                    <a:pt x="457" y="1586"/>
                  </a:lnTo>
                  <a:lnTo>
                    <a:pt x="492" y="1647"/>
                  </a:lnTo>
                  <a:lnTo>
                    <a:pt x="533" y="1705"/>
                  </a:lnTo>
                  <a:lnTo>
                    <a:pt x="578" y="1759"/>
                  </a:lnTo>
                  <a:lnTo>
                    <a:pt x="628" y="1809"/>
                  </a:lnTo>
                  <a:lnTo>
                    <a:pt x="682" y="1854"/>
                  </a:lnTo>
                  <a:lnTo>
                    <a:pt x="739" y="1894"/>
                  </a:lnTo>
                  <a:lnTo>
                    <a:pt x="800" y="1931"/>
                  </a:lnTo>
                  <a:lnTo>
                    <a:pt x="865" y="1962"/>
                  </a:lnTo>
                  <a:lnTo>
                    <a:pt x="932" y="1987"/>
                  </a:lnTo>
                  <a:lnTo>
                    <a:pt x="1002" y="2007"/>
                  </a:lnTo>
                  <a:lnTo>
                    <a:pt x="1073" y="2020"/>
                  </a:lnTo>
                  <a:lnTo>
                    <a:pt x="1073" y="1910"/>
                  </a:lnTo>
                  <a:lnTo>
                    <a:pt x="1312" y="1910"/>
                  </a:lnTo>
                  <a:lnTo>
                    <a:pt x="1312" y="2020"/>
                  </a:lnTo>
                  <a:lnTo>
                    <a:pt x="1384" y="2007"/>
                  </a:lnTo>
                  <a:lnTo>
                    <a:pt x="1454" y="1987"/>
                  </a:lnTo>
                  <a:lnTo>
                    <a:pt x="1521" y="1962"/>
                  </a:lnTo>
                  <a:lnTo>
                    <a:pt x="1585" y="1931"/>
                  </a:lnTo>
                  <a:lnTo>
                    <a:pt x="1645" y="1894"/>
                  </a:lnTo>
                  <a:lnTo>
                    <a:pt x="1703" y="1854"/>
                  </a:lnTo>
                  <a:lnTo>
                    <a:pt x="1757" y="1809"/>
                  </a:lnTo>
                  <a:lnTo>
                    <a:pt x="1807" y="1759"/>
                  </a:lnTo>
                  <a:lnTo>
                    <a:pt x="1852" y="1705"/>
                  </a:lnTo>
                  <a:lnTo>
                    <a:pt x="1893" y="1647"/>
                  </a:lnTo>
                  <a:lnTo>
                    <a:pt x="1929" y="1586"/>
                  </a:lnTo>
                  <a:lnTo>
                    <a:pt x="1960" y="1521"/>
                  </a:lnTo>
                  <a:lnTo>
                    <a:pt x="1986" y="1455"/>
                  </a:lnTo>
                  <a:lnTo>
                    <a:pt x="2005" y="1385"/>
                  </a:lnTo>
                  <a:lnTo>
                    <a:pt x="2018" y="1313"/>
                  </a:lnTo>
                  <a:lnTo>
                    <a:pt x="1908" y="1313"/>
                  </a:lnTo>
                  <a:lnTo>
                    <a:pt x="1908" y="1074"/>
                  </a:lnTo>
                  <a:lnTo>
                    <a:pt x="2018" y="1074"/>
                  </a:lnTo>
                  <a:lnTo>
                    <a:pt x="2005" y="1003"/>
                  </a:lnTo>
                  <a:lnTo>
                    <a:pt x="1986" y="932"/>
                  </a:lnTo>
                  <a:lnTo>
                    <a:pt x="1960" y="866"/>
                  </a:lnTo>
                  <a:lnTo>
                    <a:pt x="1929" y="801"/>
                  </a:lnTo>
                  <a:lnTo>
                    <a:pt x="1893" y="740"/>
                  </a:lnTo>
                  <a:lnTo>
                    <a:pt x="1852" y="683"/>
                  </a:lnTo>
                  <a:lnTo>
                    <a:pt x="1807" y="628"/>
                  </a:lnTo>
                  <a:lnTo>
                    <a:pt x="1757" y="579"/>
                  </a:lnTo>
                  <a:lnTo>
                    <a:pt x="1703" y="533"/>
                  </a:lnTo>
                  <a:lnTo>
                    <a:pt x="1645" y="493"/>
                  </a:lnTo>
                  <a:lnTo>
                    <a:pt x="1585" y="456"/>
                  </a:lnTo>
                  <a:lnTo>
                    <a:pt x="1521" y="426"/>
                  </a:lnTo>
                  <a:lnTo>
                    <a:pt x="1454" y="401"/>
                  </a:lnTo>
                  <a:lnTo>
                    <a:pt x="1384" y="380"/>
                  </a:lnTo>
                  <a:lnTo>
                    <a:pt x="1312" y="367"/>
                  </a:lnTo>
                  <a:lnTo>
                    <a:pt x="1312" y="478"/>
                  </a:lnTo>
                  <a:lnTo>
                    <a:pt x="1073" y="478"/>
                  </a:lnTo>
                  <a:lnTo>
                    <a:pt x="1073" y="367"/>
                  </a:lnTo>
                  <a:close/>
                  <a:moveTo>
                    <a:pt x="1073" y="0"/>
                  </a:moveTo>
                  <a:lnTo>
                    <a:pt x="1312" y="0"/>
                  </a:lnTo>
                  <a:lnTo>
                    <a:pt x="1312" y="126"/>
                  </a:lnTo>
                  <a:lnTo>
                    <a:pt x="1394" y="138"/>
                  </a:lnTo>
                  <a:lnTo>
                    <a:pt x="1473" y="157"/>
                  </a:lnTo>
                  <a:lnTo>
                    <a:pt x="1550" y="182"/>
                  </a:lnTo>
                  <a:lnTo>
                    <a:pt x="1625" y="211"/>
                  </a:lnTo>
                  <a:lnTo>
                    <a:pt x="1697" y="246"/>
                  </a:lnTo>
                  <a:lnTo>
                    <a:pt x="1766" y="286"/>
                  </a:lnTo>
                  <a:lnTo>
                    <a:pt x="1831" y="331"/>
                  </a:lnTo>
                  <a:lnTo>
                    <a:pt x="1892" y="381"/>
                  </a:lnTo>
                  <a:lnTo>
                    <a:pt x="1951" y="434"/>
                  </a:lnTo>
                  <a:lnTo>
                    <a:pt x="2004" y="493"/>
                  </a:lnTo>
                  <a:lnTo>
                    <a:pt x="2054" y="555"/>
                  </a:lnTo>
                  <a:lnTo>
                    <a:pt x="2099" y="620"/>
                  </a:lnTo>
                  <a:lnTo>
                    <a:pt x="2139" y="689"/>
                  </a:lnTo>
                  <a:lnTo>
                    <a:pt x="2174" y="761"/>
                  </a:lnTo>
                  <a:lnTo>
                    <a:pt x="2203" y="836"/>
                  </a:lnTo>
                  <a:lnTo>
                    <a:pt x="2228" y="913"/>
                  </a:lnTo>
                  <a:lnTo>
                    <a:pt x="2247" y="993"/>
                  </a:lnTo>
                  <a:lnTo>
                    <a:pt x="2259" y="1074"/>
                  </a:lnTo>
                  <a:lnTo>
                    <a:pt x="2384" y="1074"/>
                  </a:lnTo>
                  <a:lnTo>
                    <a:pt x="2384" y="1313"/>
                  </a:lnTo>
                  <a:lnTo>
                    <a:pt x="2259" y="1313"/>
                  </a:lnTo>
                  <a:lnTo>
                    <a:pt x="2247" y="1394"/>
                  </a:lnTo>
                  <a:lnTo>
                    <a:pt x="2228" y="1475"/>
                  </a:lnTo>
                  <a:lnTo>
                    <a:pt x="2203" y="1552"/>
                  </a:lnTo>
                  <a:lnTo>
                    <a:pt x="2174" y="1627"/>
                  </a:lnTo>
                  <a:lnTo>
                    <a:pt x="2139" y="1698"/>
                  </a:lnTo>
                  <a:lnTo>
                    <a:pt x="2099" y="1768"/>
                  </a:lnTo>
                  <a:lnTo>
                    <a:pt x="2054" y="1833"/>
                  </a:lnTo>
                  <a:lnTo>
                    <a:pt x="2004" y="1894"/>
                  </a:lnTo>
                  <a:lnTo>
                    <a:pt x="1951" y="1953"/>
                  </a:lnTo>
                  <a:lnTo>
                    <a:pt x="1892" y="2006"/>
                  </a:lnTo>
                  <a:lnTo>
                    <a:pt x="1831" y="2056"/>
                  </a:lnTo>
                  <a:lnTo>
                    <a:pt x="1766" y="2102"/>
                  </a:lnTo>
                  <a:lnTo>
                    <a:pt x="1697" y="2142"/>
                  </a:lnTo>
                  <a:lnTo>
                    <a:pt x="1625" y="2177"/>
                  </a:lnTo>
                  <a:lnTo>
                    <a:pt x="1550" y="2206"/>
                  </a:lnTo>
                  <a:lnTo>
                    <a:pt x="1473" y="2231"/>
                  </a:lnTo>
                  <a:lnTo>
                    <a:pt x="1394" y="2249"/>
                  </a:lnTo>
                  <a:lnTo>
                    <a:pt x="1312" y="2261"/>
                  </a:lnTo>
                  <a:lnTo>
                    <a:pt x="1312" y="2387"/>
                  </a:lnTo>
                  <a:lnTo>
                    <a:pt x="1073" y="2387"/>
                  </a:lnTo>
                  <a:lnTo>
                    <a:pt x="1073" y="2261"/>
                  </a:lnTo>
                  <a:lnTo>
                    <a:pt x="992" y="2249"/>
                  </a:lnTo>
                  <a:lnTo>
                    <a:pt x="912" y="2231"/>
                  </a:lnTo>
                  <a:lnTo>
                    <a:pt x="835" y="2206"/>
                  </a:lnTo>
                  <a:lnTo>
                    <a:pt x="760" y="2177"/>
                  </a:lnTo>
                  <a:lnTo>
                    <a:pt x="689" y="2142"/>
                  </a:lnTo>
                  <a:lnTo>
                    <a:pt x="619" y="2102"/>
                  </a:lnTo>
                  <a:lnTo>
                    <a:pt x="554" y="2056"/>
                  </a:lnTo>
                  <a:lnTo>
                    <a:pt x="492" y="2006"/>
                  </a:lnTo>
                  <a:lnTo>
                    <a:pt x="434" y="1953"/>
                  </a:lnTo>
                  <a:lnTo>
                    <a:pt x="381" y="1894"/>
                  </a:lnTo>
                  <a:lnTo>
                    <a:pt x="331" y="1833"/>
                  </a:lnTo>
                  <a:lnTo>
                    <a:pt x="287" y="1768"/>
                  </a:lnTo>
                  <a:lnTo>
                    <a:pt x="246" y="1698"/>
                  </a:lnTo>
                  <a:lnTo>
                    <a:pt x="211" y="1627"/>
                  </a:lnTo>
                  <a:lnTo>
                    <a:pt x="181" y="1552"/>
                  </a:lnTo>
                  <a:lnTo>
                    <a:pt x="158" y="1475"/>
                  </a:lnTo>
                  <a:lnTo>
                    <a:pt x="139" y="1394"/>
                  </a:lnTo>
                  <a:lnTo>
                    <a:pt x="126" y="1313"/>
                  </a:lnTo>
                  <a:lnTo>
                    <a:pt x="0" y="1313"/>
                  </a:lnTo>
                  <a:lnTo>
                    <a:pt x="0" y="1074"/>
                  </a:lnTo>
                  <a:lnTo>
                    <a:pt x="126" y="1074"/>
                  </a:lnTo>
                  <a:lnTo>
                    <a:pt x="139" y="993"/>
                  </a:lnTo>
                  <a:lnTo>
                    <a:pt x="158" y="913"/>
                  </a:lnTo>
                  <a:lnTo>
                    <a:pt x="181" y="836"/>
                  </a:lnTo>
                  <a:lnTo>
                    <a:pt x="211" y="761"/>
                  </a:lnTo>
                  <a:lnTo>
                    <a:pt x="246" y="689"/>
                  </a:lnTo>
                  <a:lnTo>
                    <a:pt x="287" y="620"/>
                  </a:lnTo>
                  <a:lnTo>
                    <a:pt x="331" y="555"/>
                  </a:lnTo>
                  <a:lnTo>
                    <a:pt x="381" y="493"/>
                  </a:lnTo>
                  <a:lnTo>
                    <a:pt x="434" y="434"/>
                  </a:lnTo>
                  <a:lnTo>
                    <a:pt x="492" y="381"/>
                  </a:lnTo>
                  <a:lnTo>
                    <a:pt x="554" y="331"/>
                  </a:lnTo>
                  <a:lnTo>
                    <a:pt x="619" y="286"/>
                  </a:lnTo>
                  <a:lnTo>
                    <a:pt x="689" y="246"/>
                  </a:lnTo>
                  <a:lnTo>
                    <a:pt x="760" y="211"/>
                  </a:lnTo>
                  <a:lnTo>
                    <a:pt x="835" y="182"/>
                  </a:lnTo>
                  <a:lnTo>
                    <a:pt x="912" y="157"/>
                  </a:lnTo>
                  <a:lnTo>
                    <a:pt x="992" y="138"/>
                  </a:lnTo>
                  <a:lnTo>
                    <a:pt x="1073" y="126"/>
                  </a:lnTo>
                  <a:lnTo>
                    <a:pt x="10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AA270E19-CC4A-4CE4-8F77-268C673215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44138" y="2174876"/>
              <a:ext cx="114300" cy="114300"/>
            </a:xfrm>
            <a:custGeom>
              <a:avLst/>
              <a:gdLst>
                <a:gd name="T0" fmla="*/ 357 w 715"/>
                <a:gd name="T1" fmla="*/ 238 h 716"/>
                <a:gd name="T2" fmla="*/ 330 w 715"/>
                <a:gd name="T3" fmla="*/ 242 h 716"/>
                <a:gd name="T4" fmla="*/ 305 w 715"/>
                <a:gd name="T5" fmla="*/ 250 h 716"/>
                <a:gd name="T6" fmla="*/ 283 w 715"/>
                <a:gd name="T7" fmla="*/ 264 h 716"/>
                <a:gd name="T8" fmla="*/ 264 w 715"/>
                <a:gd name="T9" fmla="*/ 283 h 716"/>
                <a:gd name="T10" fmla="*/ 250 w 715"/>
                <a:gd name="T11" fmla="*/ 306 h 716"/>
                <a:gd name="T12" fmla="*/ 241 w 715"/>
                <a:gd name="T13" fmla="*/ 331 h 716"/>
                <a:gd name="T14" fmla="*/ 238 w 715"/>
                <a:gd name="T15" fmla="*/ 358 h 716"/>
                <a:gd name="T16" fmla="*/ 238 w 715"/>
                <a:gd name="T17" fmla="*/ 477 h 716"/>
                <a:gd name="T18" fmla="*/ 357 w 715"/>
                <a:gd name="T19" fmla="*/ 477 h 716"/>
                <a:gd name="T20" fmla="*/ 384 w 715"/>
                <a:gd name="T21" fmla="*/ 474 h 716"/>
                <a:gd name="T22" fmla="*/ 409 w 715"/>
                <a:gd name="T23" fmla="*/ 465 h 716"/>
                <a:gd name="T24" fmla="*/ 432 w 715"/>
                <a:gd name="T25" fmla="*/ 451 h 716"/>
                <a:gd name="T26" fmla="*/ 451 w 715"/>
                <a:gd name="T27" fmla="*/ 433 h 716"/>
                <a:gd name="T28" fmla="*/ 465 w 715"/>
                <a:gd name="T29" fmla="*/ 410 h 716"/>
                <a:gd name="T30" fmla="*/ 473 w 715"/>
                <a:gd name="T31" fmla="*/ 385 h 716"/>
                <a:gd name="T32" fmla="*/ 477 w 715"/>
                <a:gd name="T33" fmla="*/ 358 h 716"/>
                <a:gd name="T34" fmla="*/ 477 w 715"/>
                <a:gd name="T35" fmla="*/ 238 h 716"/>
                <a:gd name="T36" fmla="*/ 357 w 715"/>
                <a:gd name="T37" fmla="*/ 238 h 716"/>
                <a:gd name="T38" fmla="*/ 357 w 715"/>
                <a:gd name="T39" fmla="*/ 0 h 716"/>
                <a:gd name="T40" fmla="*/ 715 w 715"/>
                <a:gd name="T41" fmla="*/ 0 h 716"/>
                <a:gd name="T42" fmla="*/ 715 w 715"/>
                <a:gd name="T43" fmla="*/ 358 h 716"/>
                <a:gd name="T44" fmla="*/ 712 w 715"/>
                <a:gd name="T45" fmla="*/ 406 h 716"/>
                <a:gd name="T46" fmla="*/ 702 w 715"/>
                <a:gd name="T47" fmla="*/ 453 h 716"/>
                <a:gd name="T48" fmla="*/ 687 w 715"/>
                <a:gd name="T49" fmla="*/ 497 h 716"/>
                <a:gd name="T50" fmla="*/ 666 w 715"/>
                <a:gd name="T51" fmla="*/ 538 h 716"/>
                <a:gd name="T52" fmla="*/ 640 w 715"/>
                <a:gd name="T53" fmla="*/ 577 h 716"/>
                <a:gd name="T54" fmla="*/ 610 w 715"/>
                <a:gd name="T55" fmla="*/ 610 h 716"/>
                <a:gd name="T56" fmla="*/ 576 w 715"/>
                <a:gd name="T57" fmla="*/ 641 h 716"/>
                <a:gd name="T58" fmla="*/ 538 w 715"/>
                <a:gd name="T59" fmla="*/ 667 h 716"/>
                <a:gd name="T60" fmla="*/ 496 w 715"/>
                <a:gd name="T61" fmla="*/ 687 h 716"/>
                <a:gd name="T62" fmla="*/ 453 w 715"/>
                <a:gd name="T63" fmla="*/ 703 h 716"/>
                <a:gd name="T64" fmla="*/ 406 w 715"/>
                <a:gd name="T65" fmla="*/ 712 h 716"/>
                <a:gd name="T66" fmla="*/ 357 w 715"/>
                <a:gd name="T67" fmla="*/ 716 h 716"/>
                <a:gd name="T68" fmla="*/ 0 w 715"/>
                <a:gd name="T69" fmla="*/ 716 h 716"/>
                <a:gd name="T70" fmla="*/ 0 w 715"/>
                <a:gd name="T71" fmla="*/ 358 h 716"/>
                <a:gd name="T72" fmla="*/ 3 w 715"/>
                <a:gd name="T73" fmla="*/ 309 h 716"/>
                <a:gd name="T74" fmla="*/ 13 w 715"/>
                <a:gd name="T75" fmla="*/ 262 h 716"/>
                <a:gd name="T76" fmla="*/ 28 w 715"/>
                <a:gd name="T77" fmla="*/ 219 h 716"/>
                <a:gd name="T78" fmla="*/ 49 w 715"/>
                <a:gd name="T79" fmla="*/ 178 h 716"/>
                <a:gd name="T80" fmla="*/ 75 w 715"/>
                <a:gd name="T81" fmla="*/ 139 h 716"/>
                <a:gd name="T82" fmla="*/ 105 w 715"/>
                <a:gd name="T83" fmla="*/ 105 h 716"/>
                <a:gd name="T84" fmla="*/ 140 w 715"/>
                <a:gd name="T85" fmla="*/ 75 h 716"/>
                <a:gd name="T86" fmla="*/ 178 w 715"/>
                <a:gd name="T87" fmla="*/ 48 h 716"/>
                <a:gd name="T88" fmla="*/ 219 w 715"/>
                <a:gd name="T89" fmla="*/ 28 h 716"/>
                <a:gd name="T90" fmla="*/ 263 w 715"/>
                <a:gd name="T91" fmla="*/ 13 h 716"/>
                <a:gd name="T92" fmla="*/ 309 w 715"/>
                <a:gd name="T93" fmla="*/ 3 h 716"/>
                <a:gd name="T94" fmla="*/ 357 w 715"/>
                <a:gd name="T95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15" h="716">
                  <a:moveTo>
                    <a:pt x="357" y="238"/>
                  </a:moveTo>
                  <a:lnTo>
                    <a:pt x="330" y="242"/>
                  </a:lnTo>
                  <a:lnTo>
                    <a:pt x="305" y="250"/>
                  </a:lnTo>
                  <a:lnTo>
                    <a:pt x="283" y="264"/>
                  </a:lnTo>
                  <a:lnTo>
                    <a:pt x="264" y="283"/>
                  </a:lnTo>
                  <a:lnTo>
                    <a:pt x="250" y="306"/>
                  </a:lnTo>
                  <a:lnTo>
                    <a:pt x="241" y="331"/>
                  </a:lnTo>
                  <a:lnTo>
                    <a:pt x="238" y="358"/>
                  </a:lnTo>
                  <a:lnTo>
                    <a:pt x="238" y="477"/>
                  </a:lnTo>
                  <a:lnTo>
                    <a:pt x="357" y="477"/>
                  </a:lnTo>
                  <a:lnTo>
                    <a:pt x="384" y="474"/>
                  </a:lnTo>
                  <a:lnTo>
                    <a:pt x="409" y="465"/>
                  </a:lnTo>
                  <a:lnTo>
                    <a:pt x="432" y="451"/>
                  </a:lnTo>
                  <a:lnTo>
                    <a:pt x="451" y="433"/>
                  </a:lnTo>
                  <a:lnTo>
                    <a:pt x="465" y="410"/>
                  </a:lnTo>
                  <a:lnTo>
                    <a:pt x="473" y="385"/>
                  </a:lnTo>
                  <a:lnTo>
                    <a:pt x="477" y="358"/>
                  </a:lnTo>
                  <a:lnTo>
                    <a:pt x="477" y="238"/>
                  </a:lnTo>
                  <a:lnTo>
                    <a:pt x="357" y="238"/>
                  </a:lnTo>
                  <a:close/>
                  <a:moveTo>
                    <a:pt x="357" y="0"/>
                  </a:moveTo>
                  <a:lnTo>
                    <a:pt x="715" y="0"/>
                  </a:lnTo>
                  <a:lnTo>
                    <a:pt x="715" y="358"/>
                  </a:lnTo>
                  <a:lnTo>
                    <a:pt x="712" y="406"/>
                  </a:lnTo>
                  <a:lnTo>
                    <a:pt x="702" y="453"/>
                  </a:lnTo>
                  <a:lnTo>
                    <a:pt x="687" y="497"/>
                  </a:lnTo>
                  <a:lnTo>
                    <a:pt x="666" y="538"/>
                  </a:lnTo>
                  <a:lnTo>
                    <a:pt x="640" y="577"/>
                  </a:lnTo>
                  <a:lnTo>
                    <a:pt x="610" y="610"/>
                  </a:lnTo>
                  <a:lnTo>
                    <a:pt x="576" y="641"/>
                  </a:lnTo>
                  <a:lnTo>
                    <a:pt x="538" y="667"/>
                  </a:lnTo>
                  <a:lnTo>
                    <a:pt x="496" y="687"/>
                  </a:lnTo>
                  <a:lnTo>
                    <a:pt x="453" y="703"/>
                  </a:lnTo>
                  <a:lnTo>
                    <a:pt x="406" y="712"/>
                  </a:lnTo>
                  <a:lnTo>
                    <a:pt x="357" y="716"/>
                  </a:lnTo>
                  <a:lnTo>
                    <a:pt x="0" y="716"/>
                  </a:lnTo>
                  <a:lnTo>
                    <a:pt x="0" y="358"/>
                  </a:lnTo>
                  <a:lnTo>
                    <a:pt x="3" y="309"/>
                  </a:lnTo>
                  <a:lnTo>
                    <a:pt x="13" y="262"/>
                  </a:lnTo>
                  <a:lnTo>
                    <a:pt x="28" y="219"/>
                  </a:lnTo>
                  <a:lnTo>
                    <a:pt x="49" y="178"/>
                  </a:lnTo>
                  <a:lnTo>
                    <a:pt x="75" y="139"/>
                  </a:lnTo>
                  <a:lnTo>
                    <a:pt x="105" y="105"/>
                  </a:lnTo>
                  <a:lnTo>
                    <a:pt x="140" y="75"/>
                  </a:lnTo>
                  <a:lnTo>
                    <a:pt x="178" y="48"/>
                  </a:lnTo>
                  <a:lnTo>
                    <a:pt x="219" y="28"/>
                  </a:lnTo>
                  <a:lnTo>
                    <a:pt x="263" y="13"/>
                  </a:lnTo>
                  <a:lnTo>
                    <a:pt x="309" y="3"/>
                  </a:lnTo>
                  <a:lnTo>
                    <a:pt x="3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8" name="Freeform 162">
            <a:extLst>
              <a:ext uri="{FF2B5EF4-FFF2-40B4-BE49-F238E27FC236}">
                <a16:creationId xmlns:a16="http://schemas.microsoft.com/office/drawing/2014/main" id="{2E65F60F-A658-4531-A6D7-8989FD203A21}"/>
              </a:ext>
            </a:extLst>
          </p:cNvPr>
          <p:cNvSpPr>
            <a:spLocks noEditPoints="1"/>
          </p:cNvSpPr>
          <p:nvPr/>
        </p:nvSpPr>
        <p:spPr bwMode="auto">
          <a:xfrm>
            <a:off x="57148" y="7710244"/>
            <a:ext cx="331268" cy="396165"/>
          </a:xfrm>
          <a:custGeom>
            <a:avLst/>
            <a:gdLst>
              <a:gd name="T0" fmla="*/ 855 w 3317"/>
              <a:gd name="T1" fmla="*/ 2058 h 2451"/>
              <a:gd name="T2" fmla="*/ 140 w 3317"/>
              <a:gd name="T3" fmla="*/ 1895 h 2451"/>
              <a:gd name="T4" fmla="*/ 437 w 3317"/>
              <a:gd name="T5" fmla="*/ 1895 h 2451"/>
              <a:gd name="T6" fmla="*/ 2796 w 3317"/>
              <a:gd name="T7" fmla="*/ 2041 h 2451"/>
              <a:gd name="T8" fmla="*/ 2796 w 3317"/>
              <a:gd name="T9" fmla="*/ 1877 h 2451"/>
              <a:gd name="T10" fmla="*/ 2672 w 3317"/>
              <a:gd name="T11" fmla="*/ 2041 h 2451"/>
              <a:gd name="T12" fmla="*/ 559 w 3317"/>
              <a:gd name="T13" fmla="*/ 1633 h 2451"/>
              <a:gd name="T14" fmla="*/ 855 w 3317"/>
              <a:gd name="T15" fmla="*/ 1633 h 2451"/>
              <a:gd name="T16" fmla="*/ 140 w 3317"/>
              <a:gd name="T17" fmla="*/ 1796 h 2451"/>
              <a:gd name="T18" fmla="*/ 140 w 3317"/>
              <a:gd name="T19" fmla="*/ 1633 h 2451"/>
              <a:gd name="T20" fmla="*/ 3092 w 3317"/>
              <a:gd name="T21" fmla="*/ 1779 h 2451"/>
              <a:gd name="T22" fmla="*/ 2376 w 3317"/>
              <a:gd name="T23" fmla="*/ 1615 h 2451"/>
              <a:gd name="T24" fmla="*/ 2672 w 3317"/>
              <a:gd name="T25" fmla="*/ 1615 h 2451"/>
              <a:gd name="T26" fmla="*/ 1196 w 3317"/>
              <a:gd name="T27" fmla="*/ 1376 h 2451"/>
              <a:gd name="T28" fmla="*/ 1199 w 3317"/>
              <a:gd name="T29" fmla="*/ 2192 h 2451"/>
              <a:gd name="T30" fmla="*/ 2040 w 3317"/>
              <a:gd name="T31" fmla="*/ 2192 h 2451"/>
              <a:gd name="T32" fmla="*/ 2068 w 3317"/>
              <a:gd name="T33" fmla="*/ 1364 h 2451"/>
              <a:gd name="T34" fmla="*/ 1629 w 3317"/>
              <a:gd name="T35" fmla="*/ 1006 h 2451"/>
              <a:gd name="T36" fmla="*/ 1555 w 3317"/>
              <a:gd name="T37" fmla="*/ 1032 h 2451"/>
              <a:gd name="T38" fmla="*/ 1514 w 3317"/>
              <a:gd name="T39" fmla="*/ 1097 h 2451"/>
              <a:gd name="T40" fmla="*/ 1523 w 3317"/>
              <a:gd name="T41" fmla="*/ 1176 h 2451"/>
              <a:gd name="T42" fmla="*/ 1578 w 3317"/>
              <a:gd name="T43" fmla="*/ 1231 h 2451"/>
              <a:gd name="T44" fmla="*/ 1656 w 3317"/>
              <a:gd name="T45" fmla="*/ 1240 h 2451"/>
              <a:gd name="T46" fmla="*/ 1720 w 3317"/>
              <a:gd name="T47" fmla="*/ 1199 h 2451"/>
              <a:gd name="T48" fmla="*/ 1746 w 3317"/>
              <a:gd name="T49" fmla="*/ 1125 h 2451"/>
              <a:gd name="T50" fmla="*/ 1720 w 3317"/>
              <a:gd name="T51" fmla="*/ 1050 h 2451"/>
              <a:gd name="T52" fmla="*/ 1656 w 3317"/>
              <a:gd name="T53" fmla="*/ 1010 h 2451"/>
              <a:gd name="T54" fmla="*/ 2238 w 3317"/>
              <a:gd name="T55" fmla="*/ 1265 h 2451"/>
              <a:gd name="T56" fmla="*/ 2268 w 3317"/>
              <a:gd name="T57" fmla="*/ 1364 h 2451"/>
              <a:gd name="T58" fmla="*/ 2322 w 3317"/>
              <a:gd name="T59" fmla="*/ 1436 h 2451"/>
              <a:gd name="T60" fmla="*/ 2554 w 3317"/>
              <a:gd name="T61" fmla="*/ 1505 h 2451"/>
              <a:gd name="T62" fmla="*/ 3129 w 3317"/>
              <a:gd name="T63" fmla="*/ 964 h 2451"/>
              <a:gd name="T64" fmla="*/ 3317 w 3317"/>
              <a:gd name="T65" fmla="*/ 2192 h 2451"/>
              <a:gd name="T66" fmla="*/ 0 w 3317"/>
              <a:gd name="T67" fmla="*/ 2192 h 2451"/>
              <a:gd name="T68" fmla="*/ 133 w 3317"/>
              <a:gd name="T69" fmla="*/ 964 h 2451"/>
              <a:gd name="T70" fmla="*/ 760 w 3317"/>
              <a:gd name="T71" fmla="*/ 1513 h 2451"/>
              <a:gd name="T72" fmla="*/ 947 w 3317"/>
              <a:gd name="T73" fmla="*/ 1448 h 2451"/>
              <a:gd name="T74" fmla="*/ 1005 w 3317"/>
              <a:gd name="T75" fmla="*/ 1376 h 2451"/>
              <a:gd name="T76" fmla="*/ 1017 w 3317"/>
              <a:gd name="T77" fmla="*/ 1276 h 2451"/>
              <a:gd name="T78" fmla="*/ 2499 w 3317"/>
              <a:gd name="T79" fmla="*/ 1187 h 2451"/>
              <a:gd name="T80" fmla="*/ 818 w 3317"/>
              <a:gd name="T81" fmla="*/ 1376 h 2451"/>
              <a:gd name="T82" fmla="*/ 1915 w 3317"/>
              <a:gd name="T83" fmla="*/ 0 h 2451"/>
              <a:gd name="T84" fmla="*/ 1973 w 3317"/>
              <a:gd name="T85" fmla="*/ 8 h 2451"/>
              <a:gd name="T86" fmla="*/ 2018 w 3317"/>
              <a:gd name="T87" fmla="*/ 26 h 2451"/>
              <a:gd name="T88" fmla="*/ 2036 w 3317"/>
              <a:gd name="T89" fmla="*/ 35 h 2451"/>
              <a:gd name="T90" fmla="*/ 2028 w 3317"/>
              <a:gd name="T91" fmla="*/ 254 h 2451"/>
              <a:gd name="T92" fmla="*/ 1991 w 3317"/>
              <a:gd name="T93" fmla="*/ 235 h 2451"/>
              <a:gd name="T94" fmla="*/ 1932 w 3317"/>
              <a:gd name="T95" fmla="*/ 223 h 2451"/>
              <a:gd name="T96" fmla="*/ 1862 w 3317"/>
              <a:gd name="T97" fmla="*/ 243 h 2451"/>
              <a:gd name="T98" fmla="*/ 1793 w 3317"/>
              <a:gd name="T99" fmla="*/ 289 h 2451"/>
              <a:gd name="T100" fmla="*/ 1725 w 3317"/>
              <a:gd name="T101" fmla="*/ 298 h 2451"/>
              <a:gd name="T102" fmla="*/ 1667 w 3317"/>
              <a:gd name="T103" fmla="*/ 284 h 2451"/>
              <a:gd name="T104" fmla="*/ 1639 w 3317"/>
              <a:gd name="T105" fmla="*/ 523 h 2451"/>
              <a:gd name="T106" fmla="*/ 1639 w 3317"/>
              <a:gd name="T107" fmla="*/ 35 h 2451"/>
              <a:gd name="T108" fmla="*/ 1667 w 3317"/>
              <a:gd name="T109" fmla="*/ 55 h 2451"/>
              <a:gd name="T110" fmla="*/ 1722 w 3317"/>
              <a:gd name="T111" fmla="*/ 68 h 2451"/>
              <a:gd name="T112" fmla="*/ 1784 w 3317"/>
              <a:gd name="T113" fmla="*/ 66 h 2451"/>
              <a:gd name="T114" fmla="*/ 1838 w 3317"/>
              <a:gd name="T115" fmla="*/ 35 h 2451"/>
              <a:gd name="T116" fmla="*/ 1894 w 3317"/>
              <a:gd name="T117" fmla="*/ 2 h 2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317" h="2451">
                <a:moveTo>
                  <a:pt x="559" y="1895"/>
                </a:moveTo>
                <a:lnTo>
                  <a:pt x="559" y="2058"/>
                </a:lnTo>
                <a:lnTo>
                  <a:pt x="855" y="2058"/>
                </a:lnTo>
                <a:lnTo>
                  <a:pt x="855" y="1895"/>
                </a:lnTo>
                <a:lnTo>
                  <a:pt x="559" y="1895"/>
                </a:lnTo>
                <a:close/>
                <a:moveTo>
                  <a:pt x="140" y="1895"/>
                </a:moveTo>
                <a:lnTo>
                  <a:pt x="140" y="2058"/>
                </a:lnTo>
                <a:lnTo>
                  <a:pt x="437" y="2058"/>
                </a:lnTo>
                <a:lnTo>
                  <a:pt x="437" y="1895"/>
                </a:lnTo>
                <a:lnTo>
                  <a:pt x="140" y="1895"/>
                </a:lnTo>
                <a:close/>
                <a:moveTo>
                  <a:pt x="2796" y="1877"/>
                </a:moveTo>
                <a:lnTo>
                  <a:pt x="2796" y="2041"/>
                </a:lnTo>
                <a:lnTo>
                  <a:pt x="3092" y="2041"/>
                </a:lnTo>
                <a:lnTo>
                  <a:pt x="3092" y="1877"/>
                </a:lnTo>
                <a:lnTo>
                  <a:pt x="2796" y="1877"/>
                </a:lnTo>
                <a:close/>
                <a:moveTo>
                  <a:pt x="2376" y="1877"/>
                </a:moveTo>
                <a:lnTo>
                  <a:pt x="2376" y="2041"/>
                </a:lnTo>
                <a:lnTo>
                  <a:pt x="2672" y="2041"/>
                </a:lnTo>
                <a:lnTo>
                  <a:pt x="2672" y="1877"/>
                </a:lnTo>
                <a:lnTo>
                  <a:pt x="2376" y="1877"/>
                </a:lnTo>
                <a:close/>
                <a:moveTo>
                  <a:pt x="559" y="1633"/>
                </a:moveTo>
                <a:lnTo>
                  <a:pt x="559" y="1796"/>
                </a:lnTo>
                <a:lnTo>
                  <a:pt x="855" y="1796"/>
                </a:lnTo>
                <a:lnTo>
                  <a:pt x="855" y="1633"/>
                </a:lnTo>
                <a:lnTo>
                  <a:pt x="559" y="1633"/>
                </a:lnTo>
                <a:close/>
                <a:moveTo>
                  <a:pt x="140" y="1633"/>
                </a:moveTo>
                <a:lnTo>
                  <a:pt x="140" y="1796"/>
                </a:lnTo>
                <a:lnTo>
                  <a:pt x="437" y="1796"/>
                </a:lnTo>
                <a:lnTo>
                  <a:pt x="437" y="1633"/>
                </a:lnTo>
                <a:lnTo>
                  <a:pt x="140" y="1633"/>
                </a:lnTo>
                <a:close/>
                <a:moveTo>
                  <a:pt x="2796" y="1615"/>
                </a:moveTo>
                <a:lnTo>
                  <a:pt x="2796" y="1779"/>
                </a:lnTo>
                <a:lnTo>
                  <a:pt x="3092" y="1779"/>
                </a:lnTo>
                <a:lnTo>
                  <a:pt x="3092" y="1615"/>
                </a:lnTo>
                <a:lnTo>
                  <a:pt x="2796" y="1615"/>
                </a:lnTo>
                <a:close/>
                <a:moveTo>
                  <a:pt x="2376" y="1615"/>
                </a:moveTo>
                <a:lnTo>
                  <a:pt x="2376" y="1779"/>
                </a:lnTo>
                <a:lnTo>
                  <a:pt x="2672" y="1779"/>
                </a:lnTo>
                <a:lnTo>
                  <a:pt x="2672" y="1615"/>
                </a:lnTo>
                <a:lnTo>
                  <a:pt x="2376" y="1615"/>
                </a:lnTo>
                <a:close/>
                <a:moveTo>
                  <a:pt x="1196" y="1337"/>
                </a:moveTo>
                <a:lnTo>
                  <a:pt x="1196" y="1376"/>
                </a:lnTo>
                <a:lnTo>
                  <a:pt x="1140" y="1376"/>
                </a:lnTo>
                <a:lnTo>
                  <a:pt x="1140" y="2192"/>
                </a:lnTo>
                <a:lnTo>
                  <a:pt x="1199" y="2192"/>
                </a:lnTo>
                <a:lnTo>
                  <a:pt x="1199" y="1445"/>
                </a:lnTo>
                <a:lnTo>
                  <a:pt x="2040" y="1445"/>
                </a:lnTo>
                <a:lnTo>
                  <a:pt x="2040" y="2192"/>
                </a:lnTo>
                <a:lnTo>
                  <a:pt x="2106" y="2192"/>
                </a:lnTo>
                <a:lnTo>
                  <a:pt x="2106" y="1364"/>
                </a:lnTo>
                <a:lnTo>
                  <a:pt x="2068" y="1364"/>
                </a:lnTo>
                <a:lnTo>
                  <a:pt x="2068" y="1337"/>
                </a:lnTo>
                <a:lnTo>
                  <a:pt x="1196" y="1337"/>
                </a:lnTo>
                <a:close/>
                <a:moveTo>
                  <a:pt x="1629" y="1006"/>
                </a:moveTo>
                <a:lnTo>
                  <a:pt x="1602" y="1010"/>
                </a:lnTo>
                <a:lnTo>
                  <a:pt x="1578" y="1018"/>
                </a:lnTo>
                <a:lnTo>
                  <a:pt x="1555" y="1032"/>
                </a:lnTo>
                <a:lnTo>
                  <a:pt x="1537" y="1050"/>
                </a:lnTo>
                <a:lnTo>
                  <a:pt x="1523" y="1073"/>
                </a:lnTo>
                <a:lnTo>
                  <a:pt x="1514" y="1097"/>
                </a:lnTo>
                <a:lnTo>
                  <a:pt x="1511" y="1125"/>
                </a:lnTo>
                <a:lnTo>
                  <a:pt x="1514" y="1152"/>
                </a:lnTo>
                <a:lnTo>
                  <a:pt x="1523" y="1176"/>
                </a:lnTo>
                <a:lnTo>
                  <a:pt x="1537" y="1199"/>
                </a:lnTo>
                <a:lnTo>
                  <a:pt x="1555" y="1217"/>
                </a:lnTo>
                <a:lnTo>
                  <a:pt x="1578" y="1231"/>
                </a:lnTo>
                <a:lnTo>
                  <a:pt x="1602" y="1240"/>
                </a:lnTo>
                <a:lnTo>
                  <a:pt x="1629" y="1243"/>
                </a:lnTo>
                <a:lnTo>
                  <a:pt x="1656" y="1240"/>
                </a:lnTo>
                <a:lnTo>
                  <a:pt x="1680" y="1231"/>
                </a:lnTo>
                <a:lnTo>
                  <a:pt x="1702" y="1217"/>
                </a:lnTo>
                <a:lnTo>
                  <a:pt x="1720" y="1199"/>
                </a:lnTo>
                <a:lnTo>
                  <a:pt x="1734" y="1176"/>
                </a:lnTo>
                <a:lnTo>
                  <a:pt x="1742" y="1152"/>
                </a:lnTo>
                <a:lnTo>
                  <a:pt x="1746" y="1125"/>
                </a:lnTo>
                <a:lnTo>
                  <a:pt x="1742" y="1097"/>
                </a:lnTo>
                <a:lnTo>
                  <a:pt x="1734" y="1073"/>
                </a:lnTo>
                <a:lnTo>
                  <a:pt x="1720" y="1050"/>
                </a:lnTo>
                <a:lnTo>
                  <a:pt x="1702" y="1032"/>
                </a:lnTo>
                <a:lnTo>
                  <a:pt x="1680" y="1018"/>
                </a:lnTo>
                <a:lnTo>
                  <a:pt x="1656" y="1010"/>
                </a:lnTo>
                <a:lnTo>
                  <a:pt x="1629" y="1006"/>
                </a:lnTo>
                <a:close/>
                <a:moveTo>
                  <a:pt x="1617" y="804"/>
                </a:moveTo>
                <a:lnTo>
                  <a:pt x="2238" y="1265"/>
                </a:lnTo>
                <a:lnTo>
                  <a:pt x="2320" y="1265"/>
                </a:lnTo>
                <a:lnTo>
                  <a:pt x="2320" y="1364"/>
                </a:lnTo>
                <a:lnTo>
                  <a:pt x="2268" y="1364"/>
                </a:lnTo>
                <a:lnTo>
                  <a:pt x="2268" y="2192"/>
                </a:lnTo>
                <a:lnTo>
                  <a:pt x="2322" y="2192"/>
                </a:lnTo>
                <a:lnTo>
                  <a:pt x="2322" y="1436"/>
                </a:lnTo>
                <a:lnTo>
                  <a:pt x="2375" y="1436"/>
                </a:lnTo>
                <a:lnTo>
                  <a:pt x="2375" y="1370"/>
                </a:lnTo>
                <a:lnTo>
                  <a:pt x="2554" y="1505"/>
                </a:lnTo>
                <a:lnTo>
                  <a:pt x="2554" y="1173"/>
                </a:lnTo>
                <a:lnTo>
                  <a:pt x="2278" y="964"/>
                </a:lnTo>
                <a:lnTo>
                  <a:pt x="3129" y="964"/>
                </a:lnTo>
                <a:lnTo>
                  <a:pt x="3218" y="1506"/>
                </a:lnTo>
                <a:lnTo>
                  <a:pt x="3218" y="2192"/>
                </a:lnTo>
                <a:lnTo>
                  <a:pt x="3317" y="2192"/>
                </a:lnTo>
                <a:lnTo>
                  <a:pt x="3317" y="2451"/>
                </a:lnTo>
                <a:lnTo>
                  <a:pt x="0" y="2451"/>
                </a:lnTo>
                <a:lnTo>
                  <a:pt x="0" y="2192"/>
                </a:lnTo>
                <a:lnTo>
                  <a:pt x="43" y="2192"/>
                </a:lnTo>
                <a:lnTo>
                  <a:pt x="43" y="1506"/>
                </a:lnTo>
                <a:lnTo>
                  <a:pt x="133" y="964"/>
                </a:lnTo>
                <a:lnTo>
                  <a:pt x="1014" y="964"/>
                </a:lnTo>
                <a:lnTo>
                  <a:pt x="760" y="1174"/>
                </a:lnTo>
                <a:lnTo>
                  <a:pt x="760" y="1513"/>
                </a:lnTo>
                <a:lnTo>
                  <a:pt x="886" y="1406"/>
                </a:lnTo>
                <a:lnTo>
                  <a:pt x="886" y="1448"/>
                </a:lnTo>
                <a:lnTo>
                  <a:pt x="947" y="1448"/>
                </a:lnTo>
                <a:lnTo>
                  <a:pt x="947" y="2192"/>
                </a:lnTo>
                <a:lnTo>
                  <a:pt x="1005" y="2192"/>
                </a:lnTo>
                <a:lnTo>
                  <a:pt x="1005" y="1376"/>
                </a:lnTo>
                <a:lnTo>
                  <a:pt x="945" y="1376"/>
                </a:lnTo>
                <a:lnTo>
                  <a:pt x="945" y="1276"/>
                </a:lnTo>
                <a:lnTo>
                  <a:pt x="1017" y="1276"/>
                </a:lnTo>
                <a:lnTo>
                  <a:pt x="1617" y="804"/>
                </a:lnTo>
                <a:close/>
                <a:moveTo>
                  <a:pt x="1620" y="523"/>
                </a:moveTo>
                <a:lnTo>
                  <a:pt x="2499" y="1187"/>
                </a:lnTo>
                <a:lnTo>
                  <a:pt x="2499" y="1376"/>
                </a:lnTo>
                <a:lnTo>
                  <a:pt x="1610" y="712"/>
                </a:lnTo>
                <a:lnTo>
                  <a:pt x="818" y="1376"/>
                </a:lnTo>
                <a:lnTo>
                  <a:pt x="818" y="1187"/>
                </a:lnTo>
                <a:lnTo>
                  <a:pt x="1620" y="523"/>
                </a:lnTo>
                <a:close/>
                <a:moveTo>
                  <a:pt x="1915" y="0"/>
                </a:moveTo>
                <a:lnTo>
                  <a:pt x="1935" y="0"/>
                </a:lnTo>
                <a:lnTo>
                  <a:pt x="1955" y="3"/>
                </a:lnTo>
                <a:lnTo>
                  <a:pt x="1973" y="8"/>
                </a:lnTo>
                <a:lnTo>
                  <a:pt x="1991" y="13"/>
                </a:lnTo>
                <a:lnTo>
                  <a:pt x="2006" y="19"/>
                </a:lnTo>
                <a:lnTo>
                  <a:pt x="2018" y="26"/>
                </a:lnTo>
                <a:lnTo>
                  <a:pt x="2028" y="31"/>
                </a:lnTo>
                <a:lnTo>
                  <a:pt x="2034" y="34"/>
                </a:lnTo>
                <a:lnTo>
                  <a:pt x="2036" y="35"/>
                </a:lnTo>
                <a:lnTo>
                  <a:pt x="2036" y="260"/>
                </a:lnTo>
                <a:lnTo>
                  <a:pt x="2034" y="259"/>
                </a:lnTo>
                <a:lnTo>
                  <a:pt x="2028" y="254"/>
                </a:lnTo>
                <a:lnTo>
                  <a:pt x="2019" y="248"/>
                </a:lnTo>
                <a:lnTo>
                  <a:pt x="2006" y="242"/>
                </a:lnTo>
                <a:lnTo>
                  <a:pt x="1991" y="235"/>
                </a:lnTo>
                <a:lnTo>
                  <a:pt x="1973" y="229"/>
                </a:lnTo>
                <a:lnTo>
                  <a:pt x="1954" y="225"/>
                </a:lnTo>
                <a:lnTo>
                  <a:pt x="1932" y="223"/>
                </a:lnTo>
                <a:lnTo>
                  <a:pt x="1910" y="225"/>
                </a:lnTo>
                <a:lnTo>
                  <a:pt x="1885" y="231"/>
                </a:lnTo>
                <a:lnTo>
                  <a:pt x="1862" y="243"/>
                </a:lnTo>
                <a:lnTo>
                  <a:pt x="1838" y="260"/>
                </a:lnTo>
                <a:lnTo>
                  <a:pt x="1815" y="277"/>
                </a:lnTo>
                <a:lnTo>
                  <a:pt x="1793" y="289"/>
                </a:lnTo>
                <a:lnTo>
                  <a:pt x="1770" y="295"/>
                </a:lnTo>
                <a:lnTo>
                  <a:pt x="1747" y="298"/>
                </a:lnTo>
                <a:lnTo>
                  <a:pt x="1725" y="298"/>
                </a:lnTo>
                <a:lnTo>
                  <a:pt x="1704" y="295"/>
                </a:lnTo>
                <a:lnTo>
                  <a:pt x="1685" y="290"/>
                </a:lnTo>
                <a:lnTo>
                  <a:pt x="1667" y="284"/>
                </a:lnTo>
                <a:lnTo>
                  <a:pt x="1652" y="277"/>
                </a:lnTo>
                <a:lnTo>
                  <a:pt x="1639" y="271"/>
                </a:lnTo>
                <a:lnTo>
                  <a:pt x="1639" y="523"/>
                </a:lnTo>
                <a:lnTo>
                  <a:pt x="1602" y="523"/>
                </a:lnTo>
                <a:lnTo>
                  <a:pt x="1602" y="35"/>
                </a:lnTo>
                <a:lnTo>
                  <a:pt x="1639" y="35"/>
                </a:lnTo>
                <a:lnTo>
                  <a:pt x="1639" y="44"/>
                </a:lnTo>
                <a:lnTo>
                  <a:pt x="1652" y="49"/>
                </a:lnTo>
                <a:lnTo>
                  <a:pt x="1667" y="55"/>
                </a:lnTo>
                <a:lnTo>
                  <a:pt x="1684" y="60"/>
                </a:lnTo>
                <a:lnTo>
                  <a:pt x="1703" y="65"/>
                </a:lnTo>
                <a:lnTo>
                  <a:pt x="1722" y="68"/>
                </a:lnTo>
                <a:lnTo>
                  <a:pt x="1744" y="70"/>
                </a:lnTo>
                <a:lnTo>
                  <a:pt x="1764" y="69"/>
                </a:lnTo>
                <a:lnTo>
                  <a:pt x="1784" y="66"/>
                </a:lnTo>
                <a:lnTo>
                  <a:pt x="1803" y="60"/>
                </a:lnTo>
                <a:lnTo>
                  <a:pt x="1821" y="50"/>
                </a:lnTo>
                <a:lnTo>
                  <a:pt x="1838" y="35"/>
                </a:lnTo>
                <a:lnTo>
                  <a:pt x="1855" y="19"/>
                </a:lnTo>
                <a:lnTo>
                  <a:pt x="1874" y="9"/>
                </a:lnTo>
                <a:lnTo>
                  <a:pt x="1894" y="2"/>
                </a:lnTo>
                <a:lnTo>
                  <a:pt x="1915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06B8CB0B-96F0-4DD2-89A3-5FE3D38B5028}"/>
              </a:ext>
            </a:extLst>
          </p:cNvPr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52404" t="46439" r="29166" b="17947"/>
          <a:stretch/>
        </p:blipFill>
        <p:spPr bwMode="auto">
          <a:xfrm>
            <a:off x="39008" y="4754289"/>
            <a:ext cx="357304" cy="363969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50" name="Group 504">
            <a:extLst>
              <a:ext uri="{FF2B5EF4-FFF2-40B4-BE49-F238E27FC236}">
                <a16:creationId xmlns:a16="http://schemas.microsoft.com/office/drawing/2014/main" id="{02DE74B2-30C2-412A-88EB-C1D56533C46D}"/>
              </a:ext>
            </a:extLst>
          </p:cNvPr>
          <p:cNvGrpSpPr/>
          <p:nvPr/>
        </p:nvGrpSpPr>
        <p:grpSpPr>
          <a:xfrm>
            <a:off x="65241" y="3619668"/>
            <a:ext cx="324552" cy="327592"/>
            <a:chOff x="3488681" y="2055663"/>
            <a:chExt cx="748354" cy="753318"/>
          </a:xfrm>
          <a:solidFill>
            <a:schemeClr val="accent1">
              <a:lumMod val="75000"/>
            </a:schemeClr>
          </a:solidFill>
        </p:grpSpPr>
        <p:sp>
          <p:nvSpPr>
            <p:cNvPr id="51" name="Freeform 64">
              <a:extLst>
                <a:ext uri="{FF2B5EF4-FFF2-40B4-BE49-F238E27FC236}">
                  <a16:creationId xmlns:a16="http://schemas.microsoft.com/office/drawing/2014/main" id="{8E369435-EA4F-45B2-A009-C26422831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5699" y="2517775"/>
              <a:ext cx="98426" cy="112712"/>
            </a:xfrm>
            <a:custGeom>
              <a:avLst/>
              <a:gdLst>
                <a:gd name="T0" fmla="*/ 95 w 434"/>
                <a:gd name="T1" fmla="*/ 0 h 497"/>
                <a:gd name="T2" fmla="*/ 339 w 434"/>
                <a:gd name="T3" fmla="*/ 0 h 497"/>
                <a:gd name="T4" fmla="*/ 361 w 434"/>
                <a:gd name="T5" fmla="*/ 2 h 497"/>
                <a:gd name="T6" fmla="*/ 380 w 434"/>
                <a:gd name="T7" fmla="*/ 9 h 497"/>
                <a:gd name="T8" fmla="*/ 398 w 434"/>
                <a:gd name="T9" fmla="*/ 20 h 497"/>
                <a:gd name="T10" fmla="*/ 413 w 434"/>
                <a:gd name="T11" fmla="*/ 34 h 497"/>
                <a:gd name="T12" fmla="*/ 423 w 434"/>
                <a:gd name="T13" fmla="*/ 52 h 497"/>
                <a:gd name="T14" fmla="*/ 431 w 434"/>
                <a:gd name="T15" fmla="*/ 72 h 497"/>
                <a:gd name="T16" fmla="*/ 434 w 434"/>
                <a:gd name="T17" fmla="*/ 94 h 497"/>
                <a:gd name="T18" fmla="*/ 434 w 434"/>
                <a:gd name="T19" fmla="*/ 403 h 497"/>
                <a:gd name="T20" fmla="*/ 431 w 434"/>
                <a:gd name="T21" fmla="*/ 425 h 497"/>
                <a:gd name="T22" fmla="*/ 423 w 434"/>
                <a:gd name="T23" fmla="*/ 445 h 497"/>
                <a:gd name="T24" fmla="*/ 413 w 434"/>
                <a:gd name="T25" fmla="*/ 462 h 497"/>
                <a:gd name="T26" fmla="*/ 398 w 434"/>
                <a:gd name="T27" fmla="*/ 477 h 497"/>
                <a:gd name="T28" fmla="*/ 380 w 434"/>
                <a:gd name="T29" fmla="*/ 488 h 497"/>
                <a:gd name="T30" fmla="*/ 361 w 434"/>
                <a:gd name="T31" fmla="*/ 495 h 497"/>
                <a:gd name="T32" fmla="*/ 339 w 434"/>
                <a:gd name="T33" fmla="*/ 497 h 497"/>
                <a:gd name="T34" fmla="*/ 95 w 434"/>
                <a:gd name="T35" fmla="*/ 497 h 497"/>
                <a:gd name="T36" fmla="*/ 72 w 434"/>
                <a:gd name="T37" fmla="*/ 495 h 497"/>
                <a:gd name="T38" fmla="*/ 53 w 434"/>
                <a:gd name="T39" fmla="*/ 488 h 497"/>
                <a:gd name="T40" fmla="*/ 35 w 434"/>
                <a:gd name="T41" fmla="*/ 477 h 497"/>
                <a:gd name="T42" fmla="*/ 21 w 434"/>
                <a:gd name="T43" fmla="*/ 462 h 497"/>
                <a:gd name="T44" fmla="*/ 10 w 434"/>
                <a:gd name="T45" fmla="*/ 445 h 497"/>
                <a:gd name="T46" fmla="*/ 2 w 434"/>
                <a:gd name="T47" fmla="*/ 425 h 497"/>
                <a:gd name="T48" fmla="*/ 0 w 434"/>
                <a:gd name="T49" fmla="*/ 403 h 497"/>
                <a:gd name="T50" fmla="*/ 0 w 434"/>
                <a:gd name="T51" fmla="*/ 94 h 497"/>
                <a:gd name="T52" fmla="*/ 2 w 434"/>
                <a:gd name="T53" fmla="*/ 72 h 497"/>
                <a:gd name="T54" fmla="*/ 10 w 434"/>
                <a:gd name="T55" fmla="*/ 52 h 497"/>
                <a:gd name="T56" fmla="*/ 21 w 434"/>
                <a:gd name="T57" fmla="*/ 34 h 497"/>
                <a:gd name="T58" fmla="*/ 35 w 434"/>
                <a:gd name="T59" fmla="*/ 20 h 497"/>
                <a:gd name="T60" fmla="*/ 53 w 434"/>
                <a:gd name="T61" fmla="*/ 9 h 497"/>
                <a:gd name="T62" fmla="*/ 72 w 434"/>
                <a:gd name="T63" fmla="*/ 2 h 497"/>
                <a:gd name="T64" fmla="*/ 95 w 434"/>
                <a:gd name="T65" fmla="*/ 0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34" h="497">
                  <a:moveTo>
                    <a:pt x="95" y="0"/>
                  </a:moveTo>
                  <a:lnTo>
                    <a:pt x="339" y="0"/>
                  </a:lnTo>
                  <a:lnTo>
                    <a:pt x="361" y="2"/>
                  </a:lnTo>
                  <a:lnTo>
                    <a:pt x="380" y="9"/>
                  </a:lnTo>
                  <a:lnTo>
                    <a:pt x="398" y="20"/>
                  </a:lnTo>
                  <a:lnTo>
                    <a:pt x="413" y="34"/>
                  </a:lnTo>
                  <a:lnTo>
                    <a:pt x="423" y="52"/>
                  </a:lnTo>
                  <a:lnTo>
                    <a:pt x="431" y="72"/>
                  </a:lnTo>
                  <a:lnTo>
                    <a:pt x="434" y="94"/>
                  </a:lnTo>
                  <a:lnTo>
                    <a:pt x="434" y="403"/>
                  </a:lnTo>
                  <a:lnTo>
                    <a:pt x="431" y="425"/>
                  </a:lnTo>
                  <a:lnTo>
                    <a:pt x="423" y="445"/>
                  </a:lnTo>
                  <a:lnTo>
                    <a:pt x="413" y="462"/>
                  </a:lnTo>
                  <a:lnTo>
                    <a:pt x="398" y="477"/>
                  </a:lnTo>
                  <a:lnTo>
                    <a:pt x="380" y="488"/>
                  </a:lnTo>
                  <a:lnTo>
                    <a:pt x="361" y="495"/>
                  </a:lnTo>
                  <a:lnTo>
                    <a:pt x="339" y="497"/>
                  </a:lnTo>
                  <a:lnTo>
                    <a:pt x="95" y="497"/>
                  </a:lnTo>
                  <a:lnTo>
                    <a:pt x="72" y="495"/>
                  </a:lnTo>
                  <a:lnTo>
                    <a:pt x="53" y="488"/>
                  </a:lnTo>
                  <a:lnTo>
                    <a:pt x="35" y="477"/>
                  </a:lnTo>
                  <a:lnTo>
                    <a:pt x="21" y="462"/>
                  </a:lnTo>
                  <a:lnTo>
                    <a:pt x="10" y="445"/>
                  </a:lnTo>
                  <a:lnTo>
                    <a:pt x="2" y="425"/>
                  </a:lnTo>
                  <a:lnTo>
                    <a:pt x="0" y="403"/>
                  </a:lnTo>
                  <a:lnTo>
                    <a:pt x="0" y="94"/>
                  </a:lnTo>
                  <a:lnTo>
                    <a:pt x="2" y="72"/>
                  </a:lnTo>
                  <a:lnTo>
                    <a:pt x="10" y="52"/>
                  </a:lnTo>
                  <a:lnTo>
                    <a:pt x="21" y="34"/>
                  </a:lnTo>
                  <a:lnTo>
                    <a:pt x="35" y="20"/>
                  </a:lnTo>
                  <a:lnTo>
                    <a:pt x="53" y="9"/>
                  </a:lnTo>
                  <a:lnTo>
                    <a:pt x="72" y="2"/>
                  </a:lnTo>
                  <a:lnTo>
                    <a:pt x="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Freeform 65">
              <a:extLst>
                <a:ext uri="{FF2B5EF4-FFF2-40B4-BE49-F238E27FC236}">
                  <a16:creationId xmlns:a16="http://schemas.microsoft.com/office/drawing/2014/main" id="{EDDC3FC8-67CA-4451-819F-046AE0BFD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899" y="2679700"/>
              <a:ext cx="211136" cy="15875"/>
            </a:xfrm>
            <a:custGeom>
              <a:avLst/>
              <a:gdLst>
                <a:gd name="T0" fmla="*/ 27 w 931"/>
                <a:gd name="T1" fmla="*/ 0 h 69"/>
                <a:gd name="T2" fmla="*/ 906 w 931"/>
                <a:gd name="T3" fmla="*/ 0 h 69"/>
                <a:gd name="T4" fmla="*/ 916 w 931"/>
                <a:gd name="T5" fmla="*/ 2 h 69"/>
                <a:gd name="T6" fmla="*/ 924 w 931"/>
                <a:gd name="T7" fmla="*/ 8 h 69"/>
                <a:gd name="T8" fmla="*/ 929 w 931"/>
                <a:gd name="T9" fmla="*/ 16 h 69"/>
                <a:gd name="T10" fmla="*/ 931 w 931"/>
                <a:gd name="T11" fmla="*/ 26 h 69"/>
                <a:gd name="T12" fmla="*/ 931 w 931"/>
                <a:gd name="T13" fmla="*/ 43 h 69"/>
                <a:gd name="T14" fmla="*/ 929 w 931"/>
                <a:gd name="T15" fmla="*/ 54 h 69"/>
                <a:gd name="T16" fmla="*/ 924 w 931"/>
                <a:gd name="T17" fmla="*/ 62 h 69"/>
                <a:gd name="T18" fmla="*/ 916 w 931"/>
                <a:gd name="T19" fmla="*/ 67 h 69"/>
                <a:gd name="T20" fmla="*/ 906 w 931"/>
                <a:gd name="T21" fmla="*/ 69 h 69"/>
                <a:gd name="T22" fmla="*/ 27 w 931"/>
                <a:gd name="T23" fmla="*/ 69 h 69"/>
                <a:gd name="T24" fmla="*/ 17 w 931"/>
                <a:gd name="T25" fmla="*/ 67 h 69"/>
                <a:gd name="T26" fmla="*/ 8 w 931"/>
                <a:gd name="T27" fmla="*/ 62 h 69"/>
                <a:gd name="T28" fmla="*/ 2 w 931"/>
                <a:gd name="T29" fmla="*/ 54 h 69"/>
                <a:gd name="T30" fmla="*/ 0 w 931"/>
                <a:gd name="T31" fmla="*/ 43 h 69"/>
                <a:gd name="T32" fmla="*/ 0 w 931"/>
                <a:gd name="T33" fmla="*/ 26 h 69"/>
                <a:gd name="T34" fmla="*/ 2 w 931"/>
                <a:gd name="T35" fmla="*/ 16 h 69"/>
                <a:gd name="T36" fmla="*/ 8 w 931"/>
                <a:gd name="T37" fmla="*/ 8 h 69"/>
                <a:gd name="T38" fmla="*/ 17 w 931"/>
                <a:gd name="T39" fmla="*/ 2 h 69"/>
                <a:gd name="T40" fmla="*/ 27 w 931"/>
                <a:gd name="T4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31" h="69">
                  <a:moveTo>
                    <a:pt x="27" y="0"/>
                  </a:moveTo>
                  <a:lnTo>
                    <a:pt x="906" y="0"/>
                  </a:lnTo>
                  <a:lnTo>
                    <a:pt x="916" y="2"/>
                  </a:lnTo>
                  <a:lnTo>
                    <a:pt x="924" y="8"/>
                  </a:lnTo>
                  <a:lnTo>
                    <a:pt x="929" y="16"/>
                  </a:lnTo>
                  <a:lnTo>
                    <a:pt x="931" y="26"/>
                  </a:lnTo>
                  <a:lnTo>
                    <a:pt x="931" y="43"/>
                  </a:lnTo>
                  <a:lnTo>
                    <a:pt x="929" y="54"/>
                  </a:lnTo>
                  <a:lnTo>
                    <a:pt x="924" y="62"/>
                  </a:lnTo>
                  <a:lnTo>
                    <a:pt x="916" y="67"/>
                  </a:lnTo>
                  <a:lnTo>
                    <a:pt x="906" y="69"/>
                  </a:lnTo>
                  <a:lnTo>
                    <a:pt x="27" y="69"/>
                  </a:lnTo>
                  <a:lnTo>
                    <a:pt x="17" y="67"/>
                  </a:lnTo>
                  <a:lnTo>
                    <a:pt x="8" y="62"/>
                  </a:lnTo>
                  <a:lnTo>
                    <a:pt x="2" y="54"/>
                  </a:lnTo>
                  <a:lnTo>
                    <a:pt x="0" y="43"/>
                  </a:lnTo>
                  <a:lnTo>
                    <a:pt x="0" y="26"/>
                  </a:lnTo>
                  <a:lnTo>
                    <a:pt x="2" y="16"/>
                  </a:lnTo>
                  <a:lnTo>
                    <a:pt x="8" y="8"/>
                  </a:lnTo>
                  <a:lnTo>
                    <a:pt x="17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Freeform 66">
              <a:extLst>
                <a:ext uri="{FF2B5EF4-FFF2-40B4-BE49-F238E27FC236}">
                  <a16:creationId xmlns:a16="http://schemas.microsoft.com/office/drawing/2014/main" id="{AA4A09B8-C2A6-4AE2-927B-3A0FD1C3D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899" y="2516188"/>
              <a:ext cx="88899" cy="15875"/>
            </a:xfrm>
            <a:custGeom>
              <a:avLst/>
              <a:gdLst>
                <a:gd name="T0" fmla="*/ 27 w 394"/>
                <a:gd name="T1" fmla="*/ 0 h 69"/>
                <a:gd name="T2" fmla="*/ 368 w 394"/>
                <a:gd name="T3" fmla="*/ 0 h 69"/>
                <a:gd name="T4" fmla="*/ 378 w 394"/>
                <a:gd name="T5" fmla="*/ 2 h 69"/>
                <a:gd name="T6" fmla="*/ 386 w 394"/>
                <a:gd name="T7" fmla="*/ 8 h 69"/>
                <a:gd name="T8" fmla="*/ 392 w 394"/>
                <a:gd name="T9" fmla="*/ 16 h 69"/>
                <a:gd name="T10" fmla="*/ 394 w 394"/>
                <a:gd name="T11" fmla="*/ 26 h 69"/>
                <a:gd name="T12" fmla="*/ 394 w 394"/>
                <a:gd name="T13" fmla="*/ 44 h 69"/>
                <a:gd name="T14" fmla="*/ 392 w 394"/>
                <a:gd name="T15" fmla="*/ 54 h 69"/>
                <a:gd name="T16" fmla="*/ 386 w 394"/>
                <a:gd name="T17" fmla="*/ 62 h 69"/>
                <a:gd name="T18" fmla="*/ 378 w 394"/>
                <a:gd name="T19" fmla="*/ 67 h 69"/>
                <a:gd name="T20" fmla="*/ 368 w 394"/>
                <a:gd name="T21" fmla="*/ 69 h 69"/>
                <a:gd name="T22" fmla="*/ 27 w 394"/>
                <a:gd name="T23" fmla="*/ 69 h 69"/>
                <a:gd name="T24" fmla="*/ 17 w 394"/>
                <a:gd name="T25" fmla="*/ 67 h 69"/>
                <a:gd name="T26" fmla="*/ 8 w 394"/>
                <a:gd name="T27" fmla="*/ 62 h 69"/>
                <a:gd name="T28" fmla="*/ 2 w 394"/>
                <a:gd name="T29" fmla="*/ 54 h 69"/>
                <a:gd name="T30" fmla="*/ 0 w 394"/>
                <a:gd name="T31" fmla="*/ 44 h 69"/>
                <a:gd name="T32" fmla="*/ 0 w 394"/>
                <a:gd name="T33" fmla="*/ 26 h 69"/>
                <a:gd name="T34" fmla="*/ 2 w 394"/>
                <a:gd name="T35" fmla="*/ 16 h 69"/>
                <a:gd name="T36" fmla="*/ 8 w 394"/>
                <a:gd name="T37" fmla="*/ 8 h 69"/>
                <a:gd name="T38" fmla="*/ 17 w 394"/>
                <a:gd name="T39" fmla="*/ 2 h 69"/>
                <a:gd name="T40" fmla="*/ 27 w 394"/>
                <a:gd name="T4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4" h="69">
                  <a:moveTo>
                    <a:pt x="27" y="0"/>
                  </a:moveTo>
                  <a:lnTo>
                    <a:pt x="368" y="0"/>
                  </a:lnTo>
                  <a:lnTo>
                    <a:pt x="378" y="2"/>
                  </a:lnTo>
                  <a:lnTo>
                    <a:pt x="386" y="8"/>
                  </a:lnTo>
                  <a:lnTo>
                    <a:pt x="392" y="16"/>
                  </a:lnTo>
                  <a:lnTo>
                    <a:pt x="394" y="26"/>
                  </a:lnTo>
                  <a:lnTo>
                    <a:pt x="394" y="44"/>
                  </a:lnTo>
                  <a:lnTo>
                    <a:pt x="392" y="54"/>
                  </a:lnTo>
                  <a:lnTo>
                    <a:pt x="386" y="62"/>
                  </a:lnTo>
                  <a:lnTo>
                    <a:pt x="378" y="67"/>
                  </a:lnTo>
                  <a:lnTo>
                    <a:pt x="368" y="69"/>
                  </a:lnTo>
                  <a:lnTo>
                    <a:pt x="27" y="69"/>
                  </a:lnTo>
                  <a:lnTo>
                    <a:pt x="17" y="67"/>
                  </a:lnTo>
                  <a:lnTo>
                    <a:pt x="8" y="62"/>
                  </a:lnTo>
                  <a:lnTo>
                    <a:pt x="2" y="54"/>
                  </a:lnTo>
                  <a:lnTo>
                    <a:pt x="0" y="44"/>
                  </a:lnTo>
                  <a:lnTo>
                    <a:pt x="0" y="26"/>
                  </a:lnTo>
                  <a:lnTo>
                    <a:pt x="2" y="16"/>
                  </a:lnTo>
                  <a:lnTo>
                    <a:pt x="8" y="8"/>
                  </a:lnTo>
                  <a:lnTo>
                    <a:pt x="17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Freeform 67">
              <a:extLst>
                <a:ext uri="{FF2B5EF4-FFF2-40B4-BE49-F238E27FC236}">
                  <a16:creationId xmlns:a16="http://schemas.microsoft.com/office/drawing/2014/main" id="{CA49E14F-ABB4-4DEB-98C9-984AD2291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4961" y="2735264"/>
              <a:ext cx="88899" cy="15875"/>
            </a:xfrm>
            <a:custGeom>
              <a:avLst/>
              <a:gdLst>
                <a:gd name="T0" fmla="*/ 25 w 393"/>
                <a:gd name="T1" fmla="*/ 0 h 70"/>
                <a:gd name="T2" fmla="*/ 368 w 393"/>
                <a:gd name="T3" fmla="*/ 0 h 70"/>
                <a:gd name="T4" fmla="*/ 378 w 393"/>
                <a:gd name="T5" fmla="*/ 2 h 70"/>
                <a:gd name="T6" fmla="*/ 386 w 393"/>
                <a:gd name="T7" fmla="*/ 8 h 70"/>
                <a:gd name="T8" fmla="*/ 391 w 393"/>
                <a:gd name="T9" fmla="*/ 16 h 70"/>
                <a:gd name="T10" fmla="*/ 393 w 393"/>
                <a:gd name="T11" fmla="*/ 27 h 70"/>
                <a:gd name="T12" fmla="*/ 393 w 393"/>
                <a:gd name="T13" fmla="*/ 44 h 70"/>
                <a:gd name="T14" fmla="*/ 391 w 393"/>
                <a:gd name="T15" fmla="*/ 53 h 70"/>
                <a:gd name="T16" fmla="*/ 386 w 393"/>
                <a:gd name="T17" fmla="*/ 62 h 70"/>
                <a:gd name="T18" fmla="*/ 378 w 393"/>
                <a:gd name="T19" fmla="*/ 68 h 70"/>
                <a:gd name="T20" fmla="*/ 368 w 393"/>
                <a:gd name="T21" fmla="*/ 70 h 70"/>
                <a:gd name="T22" fmla="*/ 25 w 393"/>
                <a:gd name="T23" fmla="*/ 70 h 70"/>
                <a:gd name="T24" fmla="*/ 16 w 393"/>
                <a:gd name="T25" fmla="*/ 68 h 70"/>
                <a:gd name="T26" fmla="*/ 7 w 393"/>
                <a:gd name="T27" fmla="*/ 62 h 70"/>
                <a:gd name="T28" fmla="*/ 2 w 393"/>
                <a:gd name="T29" fmla="*/ 53 h 70"/>
                <a:gd name="T30" fmla="*/ 0 w 393"/>
                <a:gd name="T31" fmla="*/ 44 h 70"/>
                <a:gd name="T32" fmla="*/ 0 w 393"/>
                <a:gd name="T33" fmla="*/ 27 h 70"/>
                <a:gd name="T34" fmla="*/ 2 w 393"/>
                <a:gd name="T35" fmla="*/ 16 h 70"/>
                <a:gd name="T36" fmla="*/ 7 w 393"/>
                <a:gd name="T37" fmla="*/ 8 h 70"/>
                <a:gd name="T38" fmla="*/ 16 w 393"/>
                <a:gd name="T39" fmla="*/ 2 h 70"/>
                <a:gd name="T40" fmla="*/ 25 w 393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3" h="70">
                  <a:moveTo>
                    <a:pt x="25" y="0"/>
                  </a:moveTo>
                  <a:lnTo>
                    <a:pt x="368" y="0"/>
                  </a:lnTo>
                  <a:lnTo>
                    <a:pt x="378" y="2"/>
                  </a:lnTo>
                  <a:lnTo>
                    <a:pt x="386" y="8"/>
                  </a:lnTo>
                  <a:lnTo>
                    <a:pt x="391" y="16"/>
                  </a:lnTo>
                  <a:lnTo>
                    <a:pt x="393" y="27"/>
                  </a:lnTo>
                  <a:lnTo>
                    <a:pt x="393" y="44"/>
                  </a:lnTo>
                  <a:lnTo>
                    <a:pt x="391" y="53"/>
                  </a:lnTo>
                  <a:lnTo>
                    <a:pt x="386" y="62"/>
                  </a:lnTo>
                  <a:lnTo>
                    <a:pt x="378" y="68"/>
                  </a:lnTo>
                  <a:lnTo>
                    <a:pt x="368" y="70"/>
                  </a:lnTo>
                  <a:lnTo>
                    <a:pt x="25" y="70"/>
                  </a:lnTo>
                  <a:lnTo>
                    <a:pt x="16" y="68"/>
                  </a:lnTo>
                  <a:lnTo>
                    <a:pt x="7" y="62"/>
                  </a:lnTo>
                  <a:lnTo>
                    <a:pt x="2" y="53"/>
                  </a:lnTo>
                  <a:lnTo>
                    <a:pt x="0" y="44"/>
                  </a:lnTo>
                  <a:lnTo>
                    <a:pt x="0" y="27"/>
                  </a:lnTo>
                  <a:lnTo>
                    <a:pt x="2" y="16"/>
                  </a:lnTo>
                  <a:lnTo>
                    <a:pt x="7" y="8"/>
                  </a:lnTo>
                  <a:lnTo>
                    <a:pt x="16" y="2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Freeform 68">
              <a:extLst>
                <a:ext uri="{FF2B5EF4-FFF2-40B4-BE49-F238E27FC236}">
                  <a16:creationId xmlns:a16="http://schemas.microsoft.com/office/drawing/2014/main" id="{8C4DAC8F-DBAE-4C1C-96E2-9A6A3FC6D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899" y="2571750"/>
              <a:ext cx="130175" cy="15875"/>
            </a:xfrm>
            <a:custGeom>
              <a:avLst/>
              <a:gdLst>
                <a:gd name="T0" fmla="*/ 27 w 575"/>
                <a:gd name="T1" fmla="*/ 0 h 70"/>
                <a:gd name="T2" fmla="*/ 549 w 575"/>
                <a:gd name="T3" fmla="*/ 0 h 70"/>
                <a:gd name="T4" fmla="*/ 560 w 575"/>
                <a:gd name="T5" fmla="*/ 2 h 70"/>
                <a:gd name="T6" fmla="*/ 568 w 575"/>
                <a:gd name="T7" fmla="*/ 7 h 70"/>
                <a:gd name="T8" fmla="*/ 573 w 575"/>
                <a:gd name="T9" fmla="*/ 17 h 70"/>
                <a:gd name="T10" fmla="*/ 575 w 575"/>
                <a:gd name="T11" fmla="*/ 26 h 70"/>
                <a:gd name="T12" fmla="*/ 575 w 575"/>
                <a:gd name="T13" fmla="*/ 43 h 70"/>
                <a:gd name="T14" fmla="*/ 573 w 575"/>
                <a:gd name="T15" fmla="*/ 53 h 70"/>
                <a:gd name="T16" fmla="*/ 568 w 575"/>
                <a:gd name="T17" fmla="*/ 62 h 70"/>
                <a:gd name="T18" fmla="*/ 560 w 575"/>
                <a:gd name="T19" fmla="*/ 68 h 70"/>
                <a:gd name="T20" fmla="*/ 549 w 575"/>
                <a:gd name="T21" fmla="*/ 70 h 70"/>
                <a:gd name="T22" fmla="*/ 27 w 575"/>
                <a:gd name="T23" fmla="*/ 70 h 70"/>
                <a:gd name="T24" fmla="*/ 17 w 575"/>
                <a:gd name="T25" fmla="*/ 68 h 70"/>
                <a:gd name="T26" fmla="*/ 8 w 575"/>
                <a:gd name="T27" fmla="*/ 62 h 70"/>
                <a:gd name="T28" fmla="*/ 2 w 575"/>
                <a:gd name="T29" fmla="*/ 53 h 70"/>
                <a:gd name="T30" fmla="*/ 0 w 575"/>
                <a:gd name="T31" fmla="*/ 43 h 70"/>
                <a:gd name="T32" fmla="*/ 0 w 575"/>
                <a:gd name="T33" fmla="*/ 26 h 70"/>
                <a:gd name="T34" fmla="*/ 2 w 575"/>
                <a:gd name="T35" fmla="*/ 17 h 70"/>
                <a:gd name="T36" fmla="*/ 8 w 575"/>
                <a:gd name="T37" fmla="*/ 7 h 70"/>
                <a:gd name="T38" fmla="*/ 17 w 575"/>
                <a:gd name="T39" fmla="*/ 2 h 70"/>
                <a:gd name="T40" fmla="*/ 27 w 575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5" h="70">
                  <a:moveTo>
                    <a:pt x="27" y="0"/>
                  </a:moveTo>
                  <a:lnTo>
                    <a:pt x="549" y="0"/>
                  </a:lnTo>
                  <a:lnTo>
                    <a:pt x="560" y="2"/>
                  </a:lnTo>
                  <a:lnTo>
                    <a:pt x="568" y="7"/>
                  </a:lnTo>
                  <a:lnTo>
                    <a:pt x="573" y="17"/>
                  </a:lnTo>
                  <a:lnTo>
                    <a:pt x="575" y="26"/>
                  </a:lnTo>
                  <a:lnTo>
                    <a:pt x="575" y="43"/>
                  </a:lnTo>
                  <a:lnTo>
                    <a:pt x="573" y="53"/>
                  </a:lnTo>
                  <a:lnTo>
                    <a:pt x="568" y="62"/>
                  </a:lnTo>
                  <a:lnTo>
                    <a:pt x="560" y="68"/>
                  </a:lnTo>
                  <a:lnTo>
                    <a:pt x="549" y="70"/>
                  </a:lnTo>
                  <a:lnTo>
                    <a:pt x="27" y="70"/>
                  </a:lnTo>
                  <a:lnTo>
                    <a:pt x="17" y="68"/>
                  </a:lnTo>
                  <a:lnTo>
                    <a:pt x="8" y="62"/>
                  </a:lnTo>
                  <a:lnTo>
                    <a:pt x="2" y="53"/>
                  </a:lnTo>
                  <a:lnTo>
                    <a:pt x="0" y="43"/>
                  </a:lnTo>
                  <a:lnTo>
                    <a:pt x="0" y="26"/>
                  </a:lnTo>
                  <a:lnTo>
                    <a:pt x="2" y="17"/>
                  </a:lnTo>
                  <a:lnTo>
                    <a:pt x="8" y="7"/>
                  </a:lnTo>
                  <a:lnTo>
                    <a:pt x="17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Freeform 69">
              <a:extLst>
                <a:ext uri="{FF2B5EF4-FFF2-40B4-BE49-F238E27FC236}">
                  <a16:creationId xmlns:a16="http://schemas.microsoft.com/office/drawing/2014/main" id="{E473FD19-1A8C-4D3B-BD0F-CB9399820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899" y="2625724"/>
              <a:ext cx="211136" cy="15875"/>
            </a:xfrm>
            <a:custGeom>
              <a:avLst/>
              <a:gdLst>
                <a:gd name="T0" fmla="*/ 27 w 931"/>
                <a:gd name="T1" fmla="*/ 0 h 69"/>
                <a:gd name="T2" fmla="*/ 906 w 931"/>
                <a:gd name="T3" fmla="*/ 0 h 69"/>
                <a:gd name="T4" fmla="*/ 916 w 931"/>
                <a:gd name="T5" fmla="*/ 2 h 69"/>
                <a:gd name="T6" fmla="*/ 924 w 931"/>
                <a:gd name="T7" fmla="*/ 7 h 69"/>
                <a:gd name="T8" fmla="*/ 929 w 931"/>
                <a:gd name="T9" fmla="*/ 15 h 69"/>
                <a:gd name="T10" fmla="*/ 931 w 931"/>
                <a:gd name="T11" fmla="*/ 25 h 69"/>
                <a:gd name="T12" fmla="*/ 931 w 931"/>
                <a:gd name="T13" fmla="*/ 43 h 69"/>
                <a:gd name="T14" fmla="*/ 929 w 931"/>
                <a:gd name="T15" fmla="*/ 53 h 69"/>
                <a:gd name="T16" fmla="*/ 924 w 931"/>
                <a:gd name="T17" fmla="*/ 61 h 69"/>
                <a:gd name="T18" fmla="*/ 916 w 931"/>
                <a:gd name="T19" fmla="*/ 67 h 69"/>
                <a:gd name="T20" fmla="*/ 906 w 931"/>
                <a:gd name="T21" fmla="*/ 69 h 69"/>
                <a:gd name="T22" fmla="*/ 27 w 931"/>
                <a:gd name="T23" fmla="*/ 69 h 69"/>
                <a:gd name="T24" fmla="*/ 17 w 931"/>
                <a:gd name="T25" fmla="*/ 67 h 69"/>
                <a:gd name="T26" fmla="*/ 8 w 931"/>
                <a:gd name="T27" fmla="*/ 61 h 69"/>
                <a:gd name="T28" fmla="*/ 2 w 931"/>
                <a:gd name="T29" fmla="*/ 53 h 69"/>
                <a:gd name="T30" fmla="*/ 0 w 931"/>
                <a:gd name="T31" fmla="*/ 43 h 69"/>
                <a:gd name="T32" fmla="*/ 0 w 931"/>
                <a:gd name="T33" fmla="*/ 25 h 69"/>
                <a:gd name="T34" fmla="*/ 2 w 931"/>
                <a:gd name="T35" fmla="*/ 15 h 69"/>
                <a:gd name="T36" fmla="*/ 8 w 931"/>
                <a:gd name="T37" fmla="*/ 7 h 69"/>
                <a:gd name="T38" fmla="*/ 17 w 931"/>
                <a:gd name="T39" fmla="*/ 2 h 69"/>
                <a:gd name="T40" fmla="*/ 27 w 931"/>
                <a:gd name="T4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31" h="69">
                  <a:moveTo>
                    <a:pt x="27" y="0"/>
                  </a:moveTo>
                  <a:lnTo>
                    <a:pt x="906" y="0"/>
                  </a:lnTo>
                  <a:lnTo>
                    <a:pt x="916" y="2"/>
                  </a:lnTo>
                  <a:lnTo>
                    <a:pt x="924" y="7"/>
                  </a:lnTo>
                  <a:lnTo>
                    <a:pt x="929" y="15"/>
                  </a:lnTo>
                  <a:lnTo>
                    <a:pt x="931" y="25"/>
                  </a:lnTo>
                  <a:lnTo>
                    <a:pt x="931" y="43"/>
                  </a:lnTo>
                  <a:lnTo>
                    <a:pt x="929" y="53"/>
                  </a:lnTo>
                  <a:lnTo>
                    <a:pt x="924" y="61"/>
                  </a:lnTo>
                  <a:lnTo>
                    <a:pt x="916" y="67"/>
                  </a:lnTo>
                  <a:lnTo>
                    <a:pt x="906" y="69"/>
                  </a:lnTo>
                  <a:lnTo>
                    <a:pt x="27" y="69"/>
                  </a:lnTo>
                  <a:lnTo>
                    <a:pt x="17" y="67"/>
                  </a:lnTo>
                  <a:lnTo>
                    <a:pt x="8" y="61"/>
                  </a:lnTo>
                  <a:lnTo>
                    <a:pt x="2" y="53"/>
                  </a:lnTo>
                  <a:lnTo>
                    <a:pt x="0" y="43"/>
                  </a:lnTo>
                  <a:lnTo>
                    <a:pt x="0" y="25"/>
                  </a:lnTo>
                  <a:lnTo>
                    <a:pt x="2" y="15"/>
                  </a:lnTo>
                  <a:lnTo>
                    <a:pt x="8" y="7"/>
                  </a:lnTo>
                  <a:lnTo>
                    <a:pt x="17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Freeform 70">
              <a:extLst>
                <a:ext uri="{FF2B5EF4-FFF2-40B4-BE49-F238E27FC236}">
                  <a16:creationId xmlns:a16="http://schemas.microsoft.com/office/drawing/2014/main" id="{A994DF52-8FE2-48CC-9B08-A4EAC9D6F6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42400" y="2421631"/>
              <a:ext cx="331786" cy="387350"/>
            </a:xfrm>
            <a:custGeom>
              <a:avLst/>
              <a:gdLst>
                <a:gd name="T0" fmla="*/ 924 w 1460"/>
                <a:gd name="T1" fmla="*/ 151 h 1714"/>
                <a:gd name="T2" fmla="*/ 921 w 1460"/>
                <a:gd name="T3" fmla="*/ 164 h 1714"/>
                <a:gd name="T4" fmla="*/ 921 w 1460"/>
                <a:gd name="T5" fmla="*/ 206 h 1714"/>
                <a:gd name="T6" fmla="*/ 921 w 1460"/>
                <a:gd name="T7" fmla="*/ 260 h 1714"/>
                <a:gd name="T8" fmla="*/ 921 w 1460"/>
                <a:gd name="T9" fmla="*/ 450 h 1714"/>
                <a:gd name="T10" fmla="*/ 929 w 1460"/>
                <a:gd name="T11" fmla="*/ 470 h 1714"/>
                <a:gd name="T12" fmla="*/ 949 w 1460"/>
                <a:gd name="T13" fmla="*/ 478 h 1714"/>
                <a:gd name="T14" fmla="*/ 1288 w 1460"/>
                <a:gd name="T15" fmla="*/ 478 h 1714"/>
                <a:gd name="T16" fmla="*/ 1298 w 1460"/>
                <a:gd name="T17" fmla="*/ 472 h 1714"/>
                <a:gd name="T18" fmla="*/ 1298 w 1460"/>
                <a:gd name="T19" fmla="*/ 464 h 1714"/>
                <a:gd name="T20" fmla="*/ 1293 w 1460"/>
                <a:gd name="T21" fmla="*/ 457 h 1714"/>
                <a:gd name="T22" fmla="*/ 942 w 1460"/>
                <a:gd name="T23" fmla="*/ 158 h 1714"/>
                <a:gd name="T24" fmla="*/ 939 w 1460"/>
                <a:gd name="T25" fmla="*/ 154 h 1714"/>
                <a:gd name="T26" fmla="*/ 931 w 1460"/>
                <a:gd name="T27" fmla="*/ 150 h 1714"/>
                <a:gd name="T28" fmla="*/ 109 w 1460"/>
                <a:gd name="T29" fmla="*/ 80 h 1714"/>
                <a:gd name="T30" fmla="*/ 89 w 1460"/>
                <a:gd name="T31" fmla="*/ 89 h 1714"/>
                <a:gd name="T32" fmla="*/ 81 w 1460"/>
                <a:gd name="T33" fmla="*/ 108 h 1714"/>
                <a:gd name="T34" fmla="*/ 82 w 1460"/>
                <a:gd name="T35" fmla="*/ 1619 h 1714"/>
                <a:gd name="T36" fmla="*/ 89 w 1460"/>
                <a:gd name="T37" fmla="*/ 1630 h 1714"/>
                <a:gd name="T38" fmla="*/ 98 w 1460"/>
                <a:gd name="T39" fmla="*/ 1633 h 1714"/>
                <a:gd name="T40" fmla="*/ 1351 w 1460"/>
                <a:gd name="T41" fmla="*/ 1633 h 1714"/>
                <a:gd name="T42" fmla="*/ 1371 w 1460"/>
                <a:gd name="T43" fmla="*/ 1625 h 1714"/>
                <a:gd name="T44" fmla="*/ 1379 w 1460"/>
                <a:gd name="T45" fmla="*/ 1604 h 1714"/>
                <a:gd name="T46" fmla="*/ 1378 w 1460"/>
                <a:gd name="T47" fmla="*/ 573 h 1714"/>
                <a:gd name="T48" fmla="*/ 1370 w 1460"/>
                <a:gd name="T49" fmla="*/ 562 h 1714"/>
                <a:gd name="T50" fmla="*/ 1358 w 1460"/>
                <a:gd name="T51" fmla="*/ 559 h 1714"/>
                <a:gd name="T52" fmla="*/ 924 w 1460"/>
                <a:gd name="T53" fmla="*/ 556 h 1714"/>
                <a:gd name="T54" fmla="*/ 881 w 1460"/>
                <a:gd name="T55" fmla="*/ 535 h 1714"/>
                <a:gd name="T56" fmla="*/ 851 w 1460"/>
                <a:gd name="T57" fmla="*/ 498 h 1714"/>
                <a:gd name="T58" fmla="*/ 840 w 1460"/>
                <a:gd name="T59" fmla="*/ 450 h 1714"/>
                <a:gd name="T60" fmla="*/ 839 w 1460"/>
                <a:gd name="T61" fmla="*/ 107 h 1714"/>
                <a:gd name="T62" fmla="*/ 830 w 1460"/>
                <a:gd name="T63" fmla="*/ 90 h 1714"/>
                <a:gd name="T64" fmla="*/ 815 w 1460"/>
                <a:gd name="T65" fmla="*/ 82 h 1714"/>
                <a:gd name="T66" fmla="*/ 803 w 1460"/>
                <a:gd name="T67" fmla="*/ 80 h 1714"/>
                <a:gd name="T68" fmla="*/ 109 w 1460"/>
                <a:gd name="T69" fmla="*/ 0 h 1714"/>
                <a:gd name="T70" fmla="*/ 829 w 1460"/>
                <a:gd name="T71" fmla="*/ 2 h 1714"/>
                <a:gd name="T72" fmla="*/ 881 w 1460"/>
                <a:gd name="T73" fmla="*/ 14 h 1714"/>
                <a:gd name="T74" fmla="*/ 930 w 1460"/>
                <a:gd name="T75" fmla="*/ 38 h 1714"/>
                <a:gd name="T76" fmla="*/ 1392 w 1460"/>
                <a:gd name="T77" fmla="*/ 416 h 1714"/>
                <a:gd name="T78" fmla="*/ 1427 w 1460"/>
                <a:gd name="T79" fmla="*/ 455 h 1714"/>
                <a:gd name="T80" fmla="*/ 1451 w 1460"/>
                <a:gd name="T81" fmla="*/ 506 h 1714"/>
                <a:gd name="T82" fmla="*/ 1460 w 1460"/>
                <a:gd name="T83" fmla="*/ 558 h 1714"/>
                <a:gd name="T84" fmla="*/ 1457 w 1460"/>
                <a:gd name="T85" fmla="*/ 1630 h 1714"/>
                <a:gd name="T86" fmla="*/ 1435 w 1460"/>
                <a:gd name="T87" fmla="*/ 1673 h 1714"/>
                <a:gd name="T88" fmla="*/ 1398 w 1460"/>
                <a:gd name="T89" fmla="*/ 1702 h 1714"/>
                <a:gd name="T90" fmla="*/ 1351 w 1460"/>
                <a:gd name="T91" fmla="*/ 1714 h 1714"/>
                <a:gd name="T92" fmla="*/ 106 w 1460"/>
                <a:gd name="T93" fmla="*/ 1714 h 1714"/>
                <a:gd name="T94" fmla="*/ 93 w 1460"/>
                <a:gd name="T95" fmla="*/ 1712 h 1714"/>
                <a:gd name="T96" fmla="*/ 72 w 1460"/>
                <a:gd name="T97" fmla="*/ 1708 h 1714"/>
                <a:gd name="T98" fmla="*/ 48 w 1460"/>
                <a:gd name="T99" fmla="*/ 1696 h 1714"/>
                <a:gd name="T100" fmla="*/ 24 w 1460"/>
                <a:gd name="T101" fmla="*/ 1676 h 1714"/>
                <a:gd name="T102" fmla="*/ 7 w 1460"/>
                <a:gd name="T103" fmla="*/ 1645 h 1714"/>
                <a:gd name="T104" fmla="*/ 0 w 1460"/>
                <a:gd name="T105" fmla="*/ 1601 h 1714"/>
                <a:gd name="T106" fmla="*/ 3 w 1460"/>
                <a:gd name="T107" fmla="*/ 84 h 1714"/>
                <a:gd name="T108" fmla="*/ 24 w 1460"/>
                <a:gd name="T109" fmla="*/ 41 h 1714"/>
                <a:gd name="T110" fmla="*/ 61 w 1460"/>
                <a:gd name="T111" fmla="*/ 11 h 1714"/>
                <a:gd name="T112" fmla="*/ 109 w 1460"/>
                <a:gd name="T113" fmla="*/ 0 h 1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60" h="1714">
                  <a:moveTo>
                    <a:pt x="927" y="150"/>
                  </a:moveTo>
                  <a:lnTo>
                    <a:pt x="924" y="151"/>
                  </a:lnTo>
                  <a:lnTo>
                    <a:pt x="921" y="156"/>
                  </a:lnTo>
                  <a:lnTo>
                    <a:pt x="921" y="164"/>
                  </a:lnTo>
                  <a:lnTo>
                    <a:pt x="921" y="183"/>
                  </a:lnTo>
                  <a:lnTo>
                    <a:pt x="921" y="206"/>
                  </a:lnTo>
                  <a:lnTo>
                    <a:pt x="921" y="232"/>
                  </a:lnTo>
                  <a:lnTo>
                    <a:pt x="921" y="260"/>
                  </a:lnTo>
                  <a:lnTo>
                    <a:pt x="921" y="290"/>
                  </a:lnTo>
                  <a:lnTo>
                    <a:pt x="921" y="450"/>
                  </a:lnTo>
                  <a:lnTo>
                    <a:pt x="923" y="462"/>
                  </a:lnTo>
                  <a:lnTo>
                    <a:pt x="929" y="470"/>
                  </a:lnTo>
                  <a:lnTo>
                    <a:pt x="937" y="476"/>
                  </a:lnTo>
                  <a:lnTo>
                    <a:pt x="949" y="478"/>
                  </a:lnTo>
                  <a:lnTo>
                    <a:pt x="1276" y="478"/>
                  </a:lnTo>
                  <a:lnTo>
                    <a:pt x="1288" y="478"/>
                  </a:lnTo>
                  <a:lnTo>
                    <a:pt x="1295" y="475"/>
                  </a:lnTo>
                  <a:lnTo>
                    <a:pt x="1298" y="472"/>
                  </a:lnTo>
                  <a:lnTo>
                    <a:pt x="1299" y="468"/>
                  </a:lnTo>
                  <a:lnTo>
                    <a:pt x="1298" y="464"/>
                  </a:lnTo>
                  <a:lnTo>
                    <a:pt x="1295" y="460"/>
                  </a:lnTo>
                  <a:lnTo>
                    <a:pt x="1293" y="457"/>
                  </a:lnTo>
                  <a:lnTo>
                    <a:pt x="1293" y="456"/>
                  </a:lnTo>
                  <a:lnTo>
                    <a:pt x="942" y="158"/>
                  </a:lnTo>
                  <a:lnTo>
                    <a:pt x="941" y="156"/>
                  </a:lnTo>
                  <a:lnTo>
                    <a:pt x="939" y="154"/>
                  </a:lnTo>
                  <a:lnTo>
                    <a:pt x="935" y="152"/>
                  </a:lnTo>
                  <a:lnTo>
                    <a:pt x="931" y="150"/>
                  </a:lnTo>
                  <a:lnTo>
                    <a:pt x="927" y="150"/>
                  </a:lnTo>
                  <a:close/>
                  <a:moveTo>
                    <a:pt x="109" y="80"/>
                  </a:moveTo>
                  <a:lnTo>
                    <a:pt x="98" y="83"/>
                  </a:lnTo>
                  <a:lnTo>
                    <a:pt x="89" y="89"/>
                  </a:lnTo>
                  <a:lnTo>
                    <a:pt x="83" y="97"/>
                  </a:lnTo>
                  <a:lnTo>
                    <a:pt x="81" y="108"/>
                  </a:lnTo>
                  <a:lnTo>
                    <a:pt x="81" y="1609"/>
                  </a:lnTo>
                  <a:lnTo>
                    <a:pt x="82" y="1619"/>
                  </a:lnTo>
                  <a:lnTo>
                    <a:pt x="85" y="1626"/>
                  </a:lnTo>
                  <a:lnTo>
                    <a:pt x="89" y="1630"/>
                  </a:lnTo>
                  <a:lnTo>
                    <a:pt x="94" y="1632"/>
                  </a:lnTo>
                  <a:lnTo>
                    <a:pt x="98" y="1633"/>
                  </a:lnTo>
                  <a:lnTo>
                    <a:pt x="101" y="1633"/>
                  </a:lnTo>
                  <a:lnTo>
                    <a:pt x="1351" y="1633"/>
                  </a:lnTo>
                  <a:lnTo>
                    <a:pt x="1361" y="1631"/>
                  </a:lnTo>
                  <a:lnTo>
                    <a:pt x="1371" y="1625"/>
                  </a:lnTo>
                  <a:lnTo>
                    <a:pt x="1377" y="1615"/>
                  </a:lnTo>
                  <a:lnTo>
                    <a:pt x="1379" y="1604"/>
                  </a:lnTo>
                  <a:lnTo>
                    <a:pt x="1379" y="582"/>
                  </a:lnTo>
                  <a:lnTo>
                    <a:pt x="1378" y="573"/>
                  </a:lnTo>
                  <a:lnTo>
                    <a:pt x="1374" y="566"/>
                  </a:lnTo>
                  <a:lnTo>
                    <a:pt x="1370" y="562"/>
                  </a:lnTo>
                  <a:lnTo>
                    <a:pt x="1363" y="560"/>
                  </a:lnTo>
                  <a:lnTo>
                    <a:pt x="1358" y="559"/>
                  </a:lnTo>
                  <a:lnTo>
                    <a:pt x="949" y="559"/>
                  </a:lnTo>
                  <a:lnTo>
                    <a:pt x="924" y="556"/>
                  </a:lnTo>
                  <a:lnTo>
                    <a:pt x="900" y="548"/>
                  </a:lnTo>
                  <a:lnTo>
                    <a:pt x="881" y="535"/>
                  </a:lnTo>
                  <a:lnTo>
                    <a:pt x="864" y="518"/>
                  </a:lnTo>
                  <a:lnTo>
                    <a:pt x="851" y="498"/>
                  </a:lnTo>
                  <a:lnTo>
                    <a:pt x="843" y="475"/>
                  </a:lnTo>
                  <a:lnTo>
                    <a:pt x="840" y="450"/>
                  </a:lnTo>
                  <a:lnTo>
                    <a:pt x="840" y="120"/>
                  </a:lnTo>
                  <a:lnTo>
                    <a:pt x="839" y="107"/>
                  </a:lnTo>
                  <a:lnTo>
                    <a:pt x="835" y="97"/>
                  </a:lnTo>
                  <a:lnTo>
                    <a:pt x="830" y="90"/>
                  </a:lnTo>
                  <a:lnTo>
                    <a:pt x="823" y="85"/>
                  </a:lnTo>
                  <a:lnTo>
                    <a:pt x="815" y="82"/>
                  </a:lnTo>
                  <a:lnTo>
                    <a:pt x="809" y="81"/>
                  </a:lnTo>
                  <a:lnTo>
                    <a:pt x="803" y="80"/>
                  </a:lnTo>
                  <a:lnTo>
                    <a:pt x="109" y="80"/>
                  </a:lnTo>
                  <a:close/>
                  <a:moveTo>
                    <a:pt x="109" y="0"/>
                  </a:moveTo>
                  <a:lnTo>
                    <a:pt x="803" y="0"/>
                  </a:lnTo>
                  <a:lnTo>
                    <a:pt x="829" y="2"/>
                  </a:lnTo>
                  <a:lnTo>
                    <a:pt x="854" y="7"/>
                  </a:lnTo>
                  <a:lnTo>
                    <a:pt x="881" y="14"/>
                  </a:lnTo>
                  <a:lnTo>
                    <a:pt x="907" y="25"/>
                  </a:lnTo>
                  <a:lnTo>
                    <a:pt x="930" y="38"/>
                  </a:lnTo>
                  <a:lnTo>
                    <a:pt x="951" y="52"/>
                  </a:lnTo>
                  <a:lnTo>
                    <a:pt x="1392" y="416"/>
                  </a:lnTo>
                  <a:lnTo>
                    <a:pt x="1411" y="433"/>
                  </a:lnTo>
                  <a:lnTo>
                    <a:pt x="1427" y="455"/>
                  </a:lnTo>
                  <a:lnTo>
                    <a:pt x="1440" y="480"/>
                  </a:lnTo>
                  <a:lnTo>
                    <a:pt x="1451" y="506"/>
                  </a:lnTo>
                  <a:lnTo>
                    <a:pt x="1458" y="532"/>
                  </a:lnTo>
                  <a:lnTo>
                    <a:pt x="1460" y="558"/>
                  </a:lnTo>
                  <a:lnTo>
                    <a:pt x="1460" y="1604"/>
                  </a:lnTo>
                  <a:lnTo>
                    <a:pt x="1457" y="1630"/>
                  </a:lnTo>
                  <a:lnTo>
                    <a:pt x="1449" y="1652"/>
                  </a:lnTo>
                  <a:lnTo>
                    <a:pt x="1435" y="1673"/>
                  </a:lnTo>
                  <a:lnTo>
                    <a:pt x="1419" y="1689"/>
                  </a:lnTo>
                  <a:lnTo>
                    <a:pt x="1398" y="1702"/>
                  </a:lnTo>
                  <a:lnTo>
                    <a:pt x="1376" y="1711"/>
                  </a:lnTo>
                  <a:lnTo>
                    <a:pt x="1351" y="1714"/>
                  </a:lnTo>
                  <a:lnTo>
                    <a:pt x="108" y="1714"/>
                  </a:lnTo>
                  <a:lnTo>
                    <a:pt x="106" y="1714"/>
                  </a:lnTo>
                  <a:lnTo>
                    <a:pt x="101" y="1713"/>
                  </a:lnTo>
                  <a:lnTo>
                    <a:pt x="93" y="1712"/>
                  </a:lnTo>
                  <a:lnTo>
                    <a:pt x="83" y="1711"/>
                  </a:lnTo>
                  <a:lnTo>
                    <a:pt x="72" y="1708"/>
                  </a:lnTo>
                  <a:lnTo>
                    <a:pt x="60" y="1702"/>
                  </a:lnTo>
                  <a:lnTo>
                    <a:pt x="48" y="1696"/>
                  </a:lnTo>
                  <a:lnTo>
                    <a:pt x="36" y="1687"/>
                  </a:lnTo>
                  <a:lnTo>
                    <a:pt x="24" y="1676"/>
                  </a:lnTo>
                  <a:lnTo>
                    <a:pt x="15" y="1663"/>
                  </a:lnTo>
                  <a:lnTo>
                    <a:pt x="7" y="1645"/>
                  </a:lnTo>
                  <a:lnTo>
                    <a:pt x="2" y="1626"/>
                  </a:lnTo>
                  <a:lnTo>
                    <a:pt x="0" y="1601"/>
                  </a:lnTo>
                  <a:lnTo>
                    <a:pt x="0" y="108"/>
                  </a:lnTo>
                  <a:lnTo>
                    <a:pt x="3" y="84"/>
                  </a:lnTo>
                  <a:lnTo>
                    <a:pt x="11" y="60"/>
                  </a:lnTo>
                  <a:lnTo>
                    <a:pt x="24" y="41"/>
                  </a:lnTo>
                  <a:lnTo>
                    <a:pt x="41" y="23"/>
                  </a:lnTo>
                  <a:lnTo>
                    <a:pt x="61" y="11"/>
                  </a:lnTo>
                  <a:lnTo>
                    <a:pt x="84" y="3"/>
                  </a:lnTo>
                  <a:lnTo>
                    <a:pt x="1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Freeform 71">
              <a:extLst>
                <a:ext uri="{FF2B5EF4-FFF2-40B4-BE49-F238E27FC236}">
                  <a16:creationId xmlns:a16="http://schemas.microsoft.com/office/drawing/2014/main" id="{7BA43C28-29EC-48CF-A988-A4E5B7913D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88681" y="2055663"/>
              <a:ext cx="593724" cy="545180"/>
            </a:xfrm>
            <a:custGeom>
              <a:avLst/>
              <a:gdLst>
                <a:gd name="T0" fmla="*/ 1066 w 3336"/>
                <a:gd name="T1" fmla="*/ 188 h 3066"/>
                <a:gd name="T2" fmla="*/ 1057 w 3336"/>
                <a:gd name="T3" fmla="*/ 194 h 3066"/>
                <a:gd name="T4" fmla="*/ 1057 w 3336"/>
                <a:gd name="T5" fmla="*/ 387 h 3066"/>
                <a:gd name="T6" fmla="*/ 1069 w 3336"/>
                <a:gd name="T7" fmla="*/ 398 h 3066"/>
                <a:gd name="T8" fmla="*/ 2266 w 3336"/>
                <a:gd name="T9" fmla="*/ 397 h 3066"/>
                <a:gd name="T10" fmla="*/ 2277 w 3336"/>
                <a:gd name="T11" fmla="*/ 395 h 3066"/>
                <a:gd name="T12" fmla="*/ 2280 w 3336"/>
                <a:gd name="T13" fmla="*/ 205 h 3066"/>
                <a:gd name="T14" fmla="*/ 2276 w 3336"/>
                <a:gd name="T15" fmla="*/ 192 h 3066"/>
                <a:gd name="T16" fmla="*/ 2268 w 3336"/>
                <a:gd name="T17" fmla="*/ 188 h 3066"/>
                <a:gd name="T18" fmla="*/ 2280 w 3336"/>
                <a:gd name="T19" fmla="*/ 0 h 3066"/>
                <a:gd name="T20" fmla="*/ 2402 w 3336"/>
                <a:gd name="T21" fmla="*/ 44 h 3066"/>
                <a:gd name="T22" fmla="*/ 2465 w 3336"/>
                <a:gd name="T23" fmla="*/ 155 h 3066"/>
                <a:gd name="T24" fmla="*/ 2470 w 3336"/>
                <a:gd name="T25" fmla="*/ 393 h 3066"/>
                <a:gd name="T26" fmla="*/ 2479 w 3336"/>
                <a:gd name="T27" fmla="*/ 397 h 3066"/>
                <a:gd name="T28" fmla="*/ 3170 w 3336"/>
                <a:gd name="T29" fmla="*/ 397 h 3066"/>
                <a:gd name="T30" fmla="*/ 3276 w 3336"/>
                <a:gd name="T31" fmla="*/ 436 h 3066"/>
                <a:gd name="T32" fmla="*/ 3334 w 3336"/>
                <a:gd name="T33" fmla="*/ 535 h 3066"/>
                <a:gd name="T34" fmla="*/ 3333 w 3336"/>
                <a:gd name="T35" fmla="*/ 1631 h 3066"/>
                <a:gd name="T36" fmla="*/ 3316 w 3336"/>
                <a:gd name="T37" fmla="*/ 1635 h 3066"/>
                <a:gd name="T38" fmla="*/ 3278 w 3336"/>
                <a:gd name="T39" fmla="*/ 1603 h 3066"/>
                <a:gd name="T40" fmla="*/ 3191 w 3336"/>
                <a:gd name="T41" fmla="*/ 1533 h 3066"/>
                <a:gd name="T42" fmla="*/ 3096 w 3336"/>
                <a:gd name="T43" fmla="*/ 1454 h 3066"/>
                <a:gd name="T44" fmla="*/ 3014 w 3336"/>
                <a:gd name="T45" fmla="*/ 1387 h 3066"/>
                <a:gd name="T46" fmla="*/ 2971 w 3336"/>
                <a:gd name="T47" fmla="*/ 1353 h 3066"/>
                <a:gd name="T48" fmla="*/ 2880 w 3336"/>
                <a:gd name="T49" fmla="*/ 1299 h 3066"/>
                <a:gd name="T50" fmla="*/ 2745 w 3336"/>
                <a:gd name="T51" fmla="*/ 1270 h 3066"/>
                <a:gd name="T52" fmla="*/ 1867 w 3336"/>
                <a:gd name="T53" fmla="*/ 1294 h 3066"/>
                <a:gd name="T54" fmla="*/ 1775 w 3336"/>
                <a:gd name="T55" fmla="*/ 1386 h 3066"/>
                <a:gd name="T56" fmla="*/ 1750 w 3336"/>
                <a:gd name="T57" fmla="*/ 2039 h 3066"/>
                <a:gd name="T58" fmla="*/ 1748 w 3336"/>
                <a:gd name="T59" fmla="*/ 2057 h 3066"/>
                <a:gd name="T60" fmla="*/ 1723 w 3336"/>
                <a:gd name="T61" fmla="*/ 2075 h 3066"/>
                <a:gd name="T62" fmla="*/ 1382 w 3336"/>
                <a:gd name="T63" fmla="*/ 2073 h 3066"/>
                <a:gd name="T64" fmla="*/ 1362 w 3336"/>
                <a:gd name="T65" fmla="*/ 2046 h 3066"/>
                <a:gd name="T66" fmla="*/ 1361 w 3336"/>
                <a:gd name="T67" fmla="*/ 1824 h 3066"/>
                <a:gd name="T68" fmla="*/ 1346 w 3336"/>
                <a:gd name="T69" fmla="*/ 1738 h 3066"/>
                <a:gd name="T70" fmla="*/ 1305 w 3336"/>
                <a:gd name="T71" fmla="*/ 1663 h 3066"/>
                <a:gd name="T72" fmla="*/ 1223 w 3336"/>
                <a:gd name="T73" fmla="*/ 1623 h 3066"/>
                <a:gd name="T74" fmla="*/ 629 w 3336"/>
                <a:gd name="T75" fmla="*/ 1627 h 3066"/>
                <a:gd name="T76" fmla="*/ 558 w 3336"/>
                <a:gd name="T77" fmla="*/ 1673 h 3066"/>
                <a:gd name="T78" fmla="*/ 526 w 3336"/>
                <a:gd name="T79" fmla="*/ 1747 h 3066"/>
                <a:gd name="T80" fmla="*/ 517 w 3336"/>
                <a:gd name="T81" fmla="*/ 1828 h 3066"/>
                <a:gd name="T82" fmla="*/ 517 w 3336"/>
                <a:gd name="T83" fmla="*/ 2045 h 3066"/>
                <a:gd name="T84" fmla="*/ 499 w 3336"/>
                <a:gd name="T85" fmla="*/ 2071 h 3066"/>
                <a:gd name="T86" fmla="*/ 481 w 3336"/>
                <a:gd name="T87" fmla="*/ 2075 h 3066"/>
                <a:gd name="T88" fmla="*/ 301 w 3336"/>
                <a:gd name="T89" fmla="*/ 2084 h 3066"/>
                <a:gd name="T90" fmla="*/ 300 w 3336"/>
                <a:gd name="T91" fmla="*/ 2805 h 3066"/>
                <a:gd name="T92" fmla="*/ 336 w 3336"/>
                <a:gd name="T93" fmla="*/ 2868 h 3066"/>
                <a:gd name="T94" fmla="*/ 1729 w 3336"/>
                <a:gd name="T95" fmla="*/ 2878 h 3066"/>
                <a:gd name="T96" fmla="*/ 1748 w 3336"/>
                <a:gd name="T97" fmla="*/ 2887 h 3066"/>
                <a:gd name="T98" fmla="*/ 1750 w 3336"/>
                <a:gd name="T99" fmla="*/ 3054 h 3066"/>
                <a:gd name="T100" fmla="*/ 1733 w 3336"/>
                <a:gd name="T101" fmla="*/ 3066 h 3066"/>
                <a:gd name="T102" fmla="*/ 262 w 3336"/>
                <a:gd name="T103" fmla="*/ 3042 h 3066"/>
                <a:gd name="T104" fmla="*/ 154 w 3336"/>
                <a:gd name="T105" fmla="*/ 2948 h 3066"/>
                <a:gd name="T106" fmla="*/ 112 w 3336"/>
                <a:gd name="T107" fmla="*/ 2805 h 3066"/>
                <a:gd name="T108" fmla="*/ 99 w 3336"/>
                <a:gd name="T109" fmla="*/ 2062 h 3066"/>
                <a:gd name="T110" fmla="*/ 57 w 3336"/>
                <a:gd name="T111" fmla="*/ 2034 h 3066"/>
                <a:gd name="T112" fmla="*/ 3 w 3336"/>
                <a:gd name="T113" fmla="*/ 1938 h 3066"/>
                <a:gd name="T114" fmla="*/ 10 w 3336"/>
                <a:gd name="T115" fmla="*/ 506 h 3066"/>
                <a:gd name="T116" fmla="*/ 83 w 3336"/>
                <a:gd name="T117" fmla="*/ 420 h 3066"/>
                <a:gd name="T118" fmla="*/ 854 w 3336"/>
                <a:gd name="T119" fmla="*/ 397 h 3066"/>
                <a:gd name="T120" fmla="*/ 867 w 3336"/>
                <a:gd name="T121" fmla="*/ 388 h 3066"/>
                <a:gd name="T122" fmla="*/ 879 w 3336"/>
                <a:gd name="T123" fmla="*/ 123 h 3066"/>
                <a:gd name="T124" fmla="*/ 961 w 3336"/>
                <a:gd name="T125" fmla="*/ 26 h 3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36" h="3066">
                  <a:moveTo>
                    <a:pt x="1069" y="188"/>
                  </a:moveTo>
                  <a:lnTo>
                    <a:pt x="1069" y="188"/>
                  </a:lnTo>
                  <a:lnTo>
                    <a:pt x="1068" y="188"/>
                  </a:lnTo>
                  <a:lnTo>
                    <a:pt x="1066" y="188"/>
                  </a:lnTo>
                  <a:lnTo>
                    <a:pt x="1063" y="190"/>
                  </a:lnTo>
                  <a:lnTo>
                    <a:pt x="1061" y="191"/>
                  </a:lnTo>
                  <a:lnTo>
                    <a:pt x="1059" y="192"/>
                  </a:lnTo>
                  <a:lnTo>
                    <a:pt x="1057" y="194"/>
                  </a:lnTo>
                  <a:lnTo>
                    <a:pt x="1056" y="197"/>
                  </a:lnTo>
                  <a:lnTo>
                    <a:pt x="1056" y="201"/>
                  </a:lnTo>
                  <a:lnTo>
                    <a:pt x="1056" y="378"/>
                  </a:lnTo>
                  <a:lnTo>
                    <a:pt x="1057" y="387"/>
                  </a:lnTo>
                  <a:lnTo>
                    <a:pt x="1059" y="393"/>
                  </a:lnTo>
                  <a:lnTo>
                    <a:pt x="1063" y="397"/>
                  </a:lnTo>
                  <a:lnTo>
                    <a:pt x="1067" y="398"/>
                  </a:lnTo>
                  <a:lnTo>
                    <a:pt x="1069" y="398"/>
                  </a:lnTo>
                  <a:lnTo>
                    <a:pt x="1070" y="398"/>
                  </a:lnTo>
                  <a:lnTo>
                    <a:pt x="2264" y="397"/>
                  </a:lnTo>
                  <a:lnTo>
                    <a:pt x="2265" y="397"/>
                  </a:lnTo>
                  <a:lnTo>
                    <a:pt x="2266" y="397"/>
                  </a:lnTo>
                  <a:lnTo>
                    <a:pt x="2268" y="397"/>
                  </a:lnTo>
                  <a:lnTo>
                    <a:pt x="2271" y="396"/>
                  </a:lnTo>
                  <a:lnTo>
                    <a:pt x="2273" y="396"/>
                  </a:lnTo>
                  <a:lnTo>
                    <a:pt x="2277" y="395"/>
                  </a:lnTo>
                  <a:lnTo>
                    <a:pt x="2279" y="393"/>
                  </a:lnTo>
                  <a:lnTo>
                    <a:pt x="2280" y="391"/>
                  </a:lnTo>
                  <a:lnTo>
                    <a:pt x="2280" y="388"/>
                  </a:lnTo>
                  <a:lnTo>
                    <a:pt x="2280" y="205"/>
                  </a:lnTo>
                  <a:lnTo>
                    <a:pt x="2280" y="200"/>
                  </a:lnTo>
                  <a:lnTo>
                    <a:pt x="2279" y="196"/>
                  </a:lnTo>
                  <a:lnTo>
                    <a:pt x="2277" y="194"/>
                  </a:lnTo>
                  <a:lnTo>
                    <a:pt x="2276" y="192"/>
                  </a:lnTo>
                  <a:lnTo>
                    <a:pt x="2273" y="190"/>
                  </a:lnTo>
                  <a:lnTo>
                    <a:pt x="2271" y="188"/>
                  </a:lnTo>
                  <a:lnTo>
                    <a:pt x="2269" y="188"/>
                  </a:lnTo>
                  <a:lnTo>
                    <a:pt x="2268" y="188"/>
                  </a:lnTo>
                  <a:lnTo>
                    <a:pt x="2268" y="188"/>
                  </a:lnTo>
                  <a:lnTo>
                    <a:pt x="1069" y="188"/>
                  </a:lnTo>
                  <a:close/>
                  <a:moveTo>
                    <a:pt x="1056" y="0"/>
                  </a:moveTo>
                  <a:lnTo>
                    <a:pt x="2280" y="0"/>
                  </a:lnTo>
                  <a:lnTo>
                    <a:pt x="2313" y="3"/>
                  </a:lnTo>
                  <a:lnTo>
                    <a:pt x="2346" y="11"/>
                  </a:lnTo>
                  <a:lnTo>
                    <a:pt x="2375" y="26"/>
                  </a:lnTo>
                  <a:lnTo>
                    <a:pt x="2402" y="44"/>
                  </a:lnTo>
                  <a:lnTo>
                    <a:pt x="2424" y="67"/>
                  </a:lnTo>
                  <a:lnTo>
                    <a:pt x="2443" y="93"/>
                  </a:lnTo>
                  <a:lnTo>
                    <a:pt x="2457" y="123"/>
                  </a:lnTo>
                  <a:lnTo>
                    <a:pt x="2465" y="155"/>
                  </a:lnTo>
                  <a:lnTo>
                    <a:pt x="2468" y="188"/>
                  </a:lnTo>
                  <a:lnTo>
                    <a:pt x="2468" y="388"/>
                  </a:lnTo>
                  <a:lnTo>
                    <a:pt x="2469" y="391"/>
                  </a:lnTo>
                  <a:lnTo>
                    <a:pt x="2470" y="393"/>
                  </a:lnTo>
                  <a:lnTo>
                    <a:pt x="2472" y="395"/>
                  </a:lnTo>
                  <a:lnTo>
                    <a:pt x="2474" y="396"/>
                  </a:lnTo>
                  <a:lnTo>
                    <a:pt x="2476" y="397"/>
                  </a:lnTo>
                  <a:lnTo>
                    <a:pt x="2479" y="397"/>
                  </a:lnTo>
                  <a:lnTo>
                    <a:pt x="2480" y="397"/>
                  </a:lnTo>
                  <a:lnTo>
                    <a:pt x="2482" y="397"/>
                  </a:lnTo>
                  <a:lnTo>
                    <a:pt x="2482" y="397"/>
                  </a:lnTo>
                  <a:lnTo>
                    <a:pt x="3170" y="397"/>
                  </a:lnTo>
                  <a:lnTo>
                    <a:pt x="3200" y="400"/>
                  </a:lnTo>
                  <a:lnTo>
                    <a:pt x="3227" y="408"/>
                  </a:lnTo>
                  <a:lnTo>
                    <a:pt x="3254" y="420"/>
                  </a:lnTo>
                  <a:lnTo>
                    <a:pt x="3276" y="436"/>
                  </a:lnTo>
                  <a:lnTo>
                    <a:pt x="3297" y="457"/>
                  </a:lnTo>
                  <a:lnTo>
                    <a:pt x="3313" y="480"/>
                  </a:lnTo>
                  <a:lnTo>
                    <a:pt x="3326" y="506"/>
                  </a:lnTo>
                  <a:lnTo>
                    <a:pt x="3334" y="535"/>
                  </a:lnTo>
                  <a:lnTo>
                    <a:pt x="3336" y="564"/>
                  </a:lnTo>
                  <a:lnTo>
                    <a:pt x="3336" y="1608"/>
                  </a:lnTo>
                  <a:lnTo>
                    <a:pt x="3335" y="1622"/>
                  </a:lnTo>
                  <a:lnTo>
                    <a:pt x="3333" y="1631"/>
                  </a:lnTo>
                  <a:lnTo>
                    <a:pt x="3330" y="1636"/>
                  </a:lnTo>
                  <a:lnTo>
                    <a:pt x="3325" y="1638"/>
                  </a:lnTo>
                  <a:lnTo>
                    <a:pt x="3321" y="1637"/>
                  </a:lnTo>
                  <a:lnTo>
                    <a:pt x="3316" y="1635"/>
                  </a:lnTo>
                  <a:lnTo>
                    <a:pt x="3312" y="1632"/>
                  </a:lnTo>
                  <a:lnTo>
                    <a:pt x="3309" y="1630"/>
                  </a:lnTo>
                  <a:lnTo>
                    <a:pt x="3294" y="1618"/>
                  </a:lnTo>
                  <a:lnTo>
                    <a:pt x="3278" y="1603"/>
                  </a:lnTo>
                  <a:lnTo>
                    <a:pt x="3258" y="1587"/>
                  </a:lnTo>
                  <a:lnTo>
                    <a:pt x="3237" y="1570"/>
                  </a:lnTo>
                  <a:lnTo>
                    <a:pt x="3215" y="1551"/>
                  </a:lnTo>
                  <a:lnTo>
                    <a:pt x="3191" y="1533"/>
                  </a:lnTo>
                  <a:lnTo>
                    <a:pt x="3168" y="1513"/>
                  </a:lnTo>
                  <a:lnTo>
                    <a:pt x="3143" y="1493"/>
                  </a:lnTo>
                  <a:lnTo>
                    <a:pt x="3120" y="1473"/>
                  </a:lnTo>
                  <a:lnTo>
                    <a:pt x="3096" y="1454"/>
                  </a:lnTo>
                  <a:lnTo>
                    <a:pt x="3073" y="1436"/>
                  </a:lnTo>
                  <a:lnTo>
                    <a:pt x="3052" y="1418"/>
                  </a:lnTo>
                  <a:lnTo>
                    <a:pt x="3032" y="1402"/>
                  </a:lnTo>
                  <a:lnTo>
                    <a:pt x="3014" y="1387"/>
                  </a:lnTo>
                  <a:lnTo>
                    <a:pt x="2999" y="1375"/>
                  </a:lnTo>
                  <a:lnTo>
                    <a:pt x="2987" y="1365"/>
                  </a:lnTo>
                  <a:lnTo>
                    <a:pt x="2977" y="1357"/>
                  </a:lnTo>
                  <a:lnTo>
                    <a:pt x="2971" y="1353"/>
                  </a:lnTo>
                  <a:lnTo>
                    <a:pt x="2969" y="1351"/>
                  </a:lnTo>
                  <a:lnTo>
                    <a:pt x="2942" y="1331"/>
                  </a:lnTo>
                  <a:lnTo>
                    <a:pt x="2913" y="1314"/>
                  </a:lnTo>
                  <a:lnTo>
                    <a:pt x="2880" y="1299"/>
                  </a:lnTo>
                  <a:lnTo>
                    <a:pt x="2846" y="1287"/>
                  </a:lnTo>
                  <a:lnTo>
                    <a:pt x="2811" y="1278"/>
                  </a:lnTo>
                  <a:lnTo>
                    <a:pt x="2778" y="1272"/>
                  </a:lnTo>
                  <a:lnTo>
                    <a:pt x="2745" y="1270"/>
                  </a:lnTo>
                  <a:lnTo>
                    <a:pt x="1966" y="1270"/>
                  </a:lnTo>
                  <a:lnTo>
                    <a:pt x="1931" y="1273"/>
                  </a:lnTo>
                  <a:lnTo>
                    <a:pt x="1897" y="1281"/>
                  </a:lnTo>
                  <a:lnTo>
                    <a:pt x="1867" y="1294"/>
                  </a:lnTo>
                  <a:lnTo>
                    <a:pt x="1839" y="1312"/>
                  </a:lnTo>
                  <a:lnTo>
                    <a:pt x="1813" y="1333"/>
                  </a:lnTo>
                  <a:lnTo>
                    <a:pt x="1792" y="1359"/>
                  </a:lnTo>
                  <a:lnTo>
                    <a:pt x="1775" y="1386"/>
                  </a:lnTo>
                  <a:lnTo>
                    <a:pt x="1761" y="1418"/>
                  </a:lnTo>
                  <a:lnTo>
                    <a:pt x="1753" y="1451"/>
                  </a:lnTo>
                  <a:lnTo>
                    <a:pt x="1750" y="1486"/>
                  </a:lnTo>
                  <a:lnTo>
                    <a:pt x="1750" y="2039"/>
                  </a:lnTo>
                  <a:lnTo>
                    <a:pt x="1750" y="2041"/>
                  </a:lnTo>
                  <a:lnTo>
                    <a:pt x="1750" y="2045"/>
                  </a:lnTo>
                  <a:lnTo>
                    <a:pt x="1749" y="2051"/>
                  </a:lnTo>
                  <a:lnTo>
                    <a:pt x="1748" y="2057"/>
                  </a:lnTo>
                  <a:lnTo>
                    <a:pt x="1745" y="2064"/>
                  </a:lnTo>
                  <a:lnTo>
                    <a:pt x="1740" y="2069"/>
                  </a:lnTo>
                  <a:lnTo>
                    <a:pt x="1733" y="2073"/>
                  </a:lnTo>
                  <a:lnTo>
                    <a:pt x="1723" y="2075"/>
                  </a:lnTo>
                  <a:lnTo>
                    <a:pt x="1395" y="2075"/>
                  </a:lnTo>
                  <a:lnTo>
                    <a:pt x="1393" y="2075"/>
                  </a:lnTo>
                  <a:lnTo>
                    <a:pt x="1389" y="2074"/>
                  </a:lnTo>
                  <a:lnTo>
                    <a:pt x="1382" y="2073"/>
                  </a:lnTo>
                  <a:lnTo>
                    <a:pt x="1375" y="2070"/>
                  </a:lnTo>
                  <a:lnTo>
                    <a:pt x="1369" y="2064"/>
                  </a:lnTo>
                  <a:lnTo>
                    <a:pt x="1364" y="2057"/>
                  </a:lnTo>
                  <a:lnTo>
                    <a:pt x="1362" y="2046"/>
                  </a:lnTo>
                  <a:lnTo>
                    <a:pt x="1362" y="1882"/>
                  </a:lnTo>
                  <a:lnTo>
                    <a:pt x="1362" y="1863"/>
                  </a:lnTo>
                  <a:lnTo>
                    <a:pt x="1362" y="1844"/>
                  </a:lnTo>
                  <a:lnTo>
                    <a:pt x="1361" y="1824"/>
                  </a:lnTo>
                  <a:lnTo>
                    <a:pt x="1359" y="1802"/>
                  </a:lnTo>
                  <a:lnTo>
                    <a:pt x="1355" y="1781"/>
                  </a:lnTo>
                  <a:lnTo>
                    <a:pt x="1351" y="1759"/>
                  </a:lnTo>
                  <a:lnTo>
                    <a:pt x="1346" y="1738"/>
                  </a:lnTo>
                  <a:lnTo>
                    <a:pt x="1339" y="1717"/>
                  </a:lnTo>
                  <a:lnTo>
                    <a:pt x="1330" y="1698"/>
                  </a:lnTo>
                  <a:lnTo>
                    <a:pt x="1319" y="1679"/>
                  </a:lnTo>
                  <a:lnTo>
                    <a:pt x="1305" y="1663"/>
                  </a:lnTo>
                  <a:lnTo>
                    <a:pt x="1289" y="1648"/>
                  </a:lnTo>
                  <a:lnTo>
                    <a:pt x="1270" y="1637"/>
                  </a:lnTo>
                  <a:lnTo>
                    <a:pt x="1248" y="1628"/>
                  </a:lnTo>
                  <a:lnTo>
                    <a:pt x="1223" y="1623"/>
                  </a:lnTo>
                  <a:lnTo>
                    <a:pt x="1196" y="1621"/>
                  </a:lnTo>
                  <a:lnTo>
                    <a:pt x="684" y="1621"/>
                  </a:lnTo>
                  <a:lnTo>
                    <a:pt x="655" y="1623"/>
                  </a:lnTo>
                  <a:lnTo>
                    <a:pt x="629" y="1627"/>
                  </a:lnTo>
                  <a:lnTo>
                    <a:pt x="607" y="1635"/>
                  </a:lnTo>
                  <a:lnTo>
                    <a:pt x="588" y="1645"/>
                  </a:lnTo>
                  <a:lnTo>
                    <a:pt x="572" y="1659"/>
                  </a:lnTo>
                  <a:lnTo>
                    <a:pt x="558" y="1673"/>
                  </a:lnTo>
                  <a:lnTo>
                    <a:pt x="547" y="1689"/>
                  </a:lnTo>
                  <a:lnTo>
                    <a:pt x="538" y="1708"/>
                  </a:lnTo>
                  <a:lnTo>
                    <a:pt x="531" y="1726"/>
                  </a:lnTo>
                  <a:lnTo>
                    <a:pt x="526" y="1747"/>
                  </a:lnTo>
                  <a:lnTo>
                    <a:pt x="523" y="1766"/>
                  </a:lnTo>
                  <a:lnTo>
                    <a:pt x="519" y="1787"/>
                  </a:lnTo>
                  <a:lnTo>
                    <a:pt x="518" y="1807"/>
                  </a:lnTo>
                  <a:lnTo>
                    <a:pt x="517" y="1828"/>
                  </a:lnTo>
                  <a:lnTo>
                    <a:pt x="517" y="1846"/>
                  </a:lnTo>
                  <a:lnTo>
                    <a:pt x="517" y="1865"/>
                  </a:lnTo>
                  <a:lnTo>
                    <a:pt x="517" y="1882"/>
                  </a:lnTo>
                  <a:lnTo>
                    <a:pt x="517" y="2045"/>
                  </a:lnTo>
                  <a:lnTo>
                    <a:pt x="515" y="2055"/>
                  </a:lnTo>
                  <a:lnTo>
                    <a:pt x="511" y="2062"/>
                  </a:lnTo>
                  <a:lnTo>
                    <a:pt x="506" y="2068"/>
                  </a:lnTo>
                  <a:lnTo>
                    <a:pt x="499" y="2071"/>
                  </a:lnTo>
                  <a:lnTo>
                    <a:pt x="492" y="2073"/>
                  </a:lnTo>
                  <a:lnTo>
                    <a:pt x="486" y="2074"/>
                  </a:lnTo>
                  <a:lnTo>
                    <a:pt x="482" y="2075"/>
                  </a:lnTo>
                  <a:lnTo>
                    <a:pt x="481" y="2075"/>
                  </a:lnTo>
                  <a:lnTo>
                    <a:pt x="316" y="2075"/>
                  </a:lnTo>
                  <a:lnTo>
                    <a:pt x="308" y="2076"/>
                  </a:lnTo>
                  <a:lnTo>
                    <a:pt x="304" y="2080"/>
                  </a:lnTo>
                  <a:lnTo>
                    <a:pt x="301" y="2084"/>
                  </a:lnTo>
                  <a:lnTo>
                    <a:pt x="300" y="2088"/>
                  </a:lnTo>
                  <a:lnTo>
                    <a:pt x="300" y="2091"/>
                  </a:lnTo>
                  <a:lnTo>
                    <a:pt x="300" y="2093"/>
                  </a:lnTo>
                  <a:lnTo>
                    <a:pt x="300" y="2805"/>
                  </a:lnTo>
                  <a:lnTo>
                    <a:pt x="302" y="2825"/>
                  </a:lnTo>
                  <a:lnTo>
                    <a:pt x="309" y="2842"/>
                  </a:lnTo>
                  <a:lnTo>
                    <a:pt x="322" y="2857"/>
                  </a:lnTo>
                  <a:lnTo>
                    <a:pt x="336" y="2868"/>
                  </a:lnTo>
                  <a:lnTo>
                    <a:pt x="353" y="2876"/>
                  </a:lnTo>
                  <a:lnTo>
                    <a:pt x="373" y="2878"/>
                  </a:lnTo>
                  <a:lnTo>
                    <a:pt x="1727" y="2878"/>
                  </a:lnTo>
                  <a:lnTo>
                    <a:pt x="1729" y="2878"/>
                  </a:lnTo>
                  <a:lnTo>
                    <a:pt x="1734" y="2878"/>
                  </a:lnTo>
                  <a:lnTo>
                    <a:pt x="1739" y="2879"/>
                  </a:lnTo>
                  <a:lnTo>
                    <a:pt x="1744" y="2882"/>
                  </a:lnTo>
                  <a:lnTo>
                    <a:pt x="1748" y="2887"/>
                  </a:lnTo>
                  <a:lnTo>
                    <a:pt x="1750" y="2896"/>
                  </a:lnTo>
                  <a:lnTo>
                    <a:pt x="1750" y="3050"/>
                  </a:lnTo>
                  <a:lnTo>
                    <a:pt x="1750" y="3051"/>
                  </a:lnTo>
                  <a:lnTo>
                    <a:pt x="1750" y="3054"/>
                  </a:lnTo>
                  <a:lnTo>
                    <a:pt x="1748" y="3058"/>
                  </a:lnTo>
                  <a:lnTo>
                    <a:pt x="1746" y="3062"/>
                  </a:lnTo>
                  <a:lnTo>
                    <a:pt x="1741" y="3065"/>
                  </a:lnTo>
                  <a:lnTo>
                    <a:pt x="1733" y="3066"/>
                  </a:lnTo>
                  <a:lnTo>
                    <a:pt x="373" y="3066"/>
                  </a:lnTo>
                  <a:lnTo>
                    <a:pt x="334" y="3063"/>
                  </a:lnTo>
                  <a:lnTo>
                    <a:pt x="297" y="3055"/>
                  </a:lnTo>
                  <a:lnTo>
                    <a:pt x="262" y="3042"/>
                  </a:lnTo>
                  <a:lnTo>
                    <a:pt x="231" y="3025"/>
                  </a:lnTo>
                  <a:lnTo>
                    <a:pt x="202" y="3003"/>
                  </a:lnTo>
                  <a:lnTo>
                    <a:pt x="175" y="2976"/>
                  </a:lnTo>
                  <a:lnTo>
                    <a:pt x="154" y="2948"/>
                  </a:lnTo>
                  <a:lnTo>
                    <a:pt x="136" y="2916"/>
                  </a:lnTo>
                  <a:lnTo>
                    <a:pt x="123" y="2881"/>
                  </a:lnTo>
                  <a:lnTo>
                    <a:pt x="115" y="2844"/>
                  </a:lnTo>
                  <a:lnTo>
                    <a:pt x="112" y="2805"/>
                  </a:lnTo>
                  <a:lnTo>
                    <a:pt x="112" y="2089"/>
                  </a:lnTo>
                  <a:lnTo>
                    <a:pt x="110" y="2077"/>
                  </a:lnTo>
                  <a:lnTo>
                    <a:pt x="106" y="2069"/>
                  </a:lnTo>
                  <a:lnTo>
                    <a:pt x="99" y="2062"/>
                  </a:lnTo>
                  <a:lnTo>
                    <a:pt x="93" y="2058"/>
                  </a:lnTo>
                  <a:lnTo>
                    <a:pt x="86" y="2054"/>
                  </a:lnTo>
                  <a:lnTo>
                    <a:pt x="81" y="2051"/>
                  </a:lnTo>
                  <a:lnTo>
                    <a:pt x="57" y="2034"/>
                  </a:lnTo>
                  <a:lnTo>
                    <a:pt x="38" y="2014"/>
                  </a:lnTo>
                  <a:lnTo>
                    <a:pt x="23" y="1991"/>
                  </a:lnTo>
                  <a:lnTo>
                    <a:pt x="10" y="1966"/>
                  </a:lnTo>
                  <a:lnTo>
                    <a:pt x="3" y="1938"/>
                  </a:lnTo>
                  <a:lnTo>
                    <a:pt x="0" y="1909"/>
                  </a:lnTo>
                  <a:lnTo>
                    <a:pt x="0" y="564"/>
                  </a:lnTo>
                  <a:lnTo>
                    <a:pt x="3" y="535"/>
                  </a:lnTo>
                  <a:lnTo>
                    <a:pt x="10" y="506"/>
                  </a:lnTo>
                  <a:lnTo>
                    <a:pt x="23" y="480"/>
                  </a:lnTo>
                  <a:lnTo>
                    <a:pt x="39" y="457"/>
                  </a:lnTo>
                  <a:lnTo>
                    <a:pt x="59" y="436"/>
                  </a:lnTo>
                  <a:lnTo>
                    <a:pt x="83" y="420"/>
                  </a:lnTo>
                  <a:lnTo>
                    <a:pt x="109" y="408"/>
                  </a:lnTo>
                  <a:lnTo>
                    <a:pt x="137" y="400"/>
                  </a:lnTo>
                  <a:lnTo>
                    <a:pt x="167" y="397"/>
                  </a:lnTo>
                  <a:lnTo>
                    <a:pt x="854" y="397"/>
                  </a:lnTo>
                  <a:lnTo>
                    <a:pt x="855" y="397"/>
                  </a:lnTo>
                  <a:lnTo>
                    <a:pt x="859" y="396"/>
                  </a:lnTo>
                  <a:lnTo>
                    <a:pt x="863" y="393"/>
                  </a:lnTo>
                  <a:lnTo>
                    <a:pt x="867" y="388"/>
                  </a:lnTo>
                  <a:lnTo>
                    <a:pt x="868" y="380"/>
                  </a:lnTo>
                  <a:lnTo>
                    <a:pt x="868" y="188"/>
                  </a:lnTo>
                  <a:lnTo>
                    <a:pt x="871" y="155"/>
                  </a:lnTo>
                  <a:lnTo>
                    <a:pt x="879" y="123"/>
                  </a:lnTo>
                  <a:lnTo>
                    <a:pt x="893" y="93"/>
                  </a:lnTo>
                  <a:lnTo>
                    <a:pt x="912" y="67"/>
                  </a:lnTo>
                  <a:lnTo>
                    <a:pt x="934" y="44"/>
                  </a:lnTo>
                  <a:lnTo>
                    <a:pt x="961" y="26"/>
                  </a:lnTo>
                  <a:lnTo>
                    <a:pt x="991" y="11"/>
                  </a:lnTo>
                  <a:lnTo>
                    <a:pt x="1022" y="3"/>
                  </a:lnTo>
                  <a:lnTo>
                    <a:pt x="10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9" name="Freeform 51">
            <a:extLst>
              <a:ext uri="{FF2B5EF4-FFF2-40B4-BE49-F238E27FC236}">
                <a16:creationId xmlns:a16="http://schemas.microsoft.com/office/drawing/2014/main" id="{3A42B4F0-CF7A-48D0-B1A6-7DB5631A3091}"/>
              </a:ext>
            </a:extLst>
          </p:cNvPr>
          <p:cNvSpPr>
            <a:spLocks noEditPoints="1"/>
          </p:cNvSpPr>
          <p:nvPr/>
        </p:nvSpPr>
        <p:spPr bwMode="auto">
          <a:xfrm>
            <a:off x="76458" y="4211292"/>
            <a:ext cx="306798" cy="253811"/>
          </a:xfrm>
          <a:custGeom>
            <a:avLst/>
            <a:gdLst>
              <a:gd name="T0" fmla="*/ 1613 w 3750"/>
              <a:gd name="T1" fmla="*/ 2844 h 3108"/>
              <a:gd name="T2" fmla="*/ 2171 w 3750"/>
              <a:gd name="T3" fmla="*/ 2883 h 3108"/>
              <a:gd name="T4" fmla="*/ 2184 w 3750"/>
              <a:gd name="T5" fmla="*/ 2315 h 3108"/>
              <a:gd name="T6" fmla="*/ 2893 w 3750"/>
              <a:gd name="T7" fmla="*/ 2222 h 3108"/>
              <a:gd name="T8" fmla="*/ 2907 w 3750"/>
              <a:gd name="T9" fmla="*/ 2615 h 3108"/>
              <a:gd name="T10" fmla="*/ 3288 w 3750"/>
              <a:gd name="T11" fmla="*/ 2575 h 3108"/>
              <a:gd name="T12" fmla="*/ 2924 w 3750"/>
              <a:gd name="T13" fmla="*/ 2210 h 3108"/>
              <a:gd name="T14" fmla="*/ 460 w 3750"/>
              <a:gd name="T15" fmla="*/ 2575 h 3108"/>
              <a:gd name="T16" fmla="*/ 841 w 3750"/>
              <a:gd name="T17" fmla="*/ 2615 h 3108"/>
              <a:gd name="T18" fmla="*/ 855 w 3750"/>
              <a:gd name="T19" fmla="*/ 2222 h 3108"/>
              <a:gd name="T20" fmla="*/ 2893 w 3750"/>
              <a:gd name="T21" fmla="*/ 1677 h 3108"/>
              <a:gd name="T22" fmla="*/ 2907 w 3750"/>
              <a:gd name="T23" fmla="*/ 2069 h 3108"/>
              <a:gd name="T24" fmla="*/ 3288 w 3750"/>
              <a:gd name="T25" fmla="*/ 2029 h 3108"/>
              <a:gd name="T26" fmla="*/ 2924 w 3750"/>
              <a:gd name="T27" fmla="*/ 1665 h 3108"/>
              <a:gd name="T28" fmla="*/ 460 w 3750"/>
              <a:gd name="T29" fmla="*/ 2029 h 3108"/>
              <a:gd name="T30" fmla="*/ 841 w 3750"/>
              <a:gd name="T31" fmla="*/ 2069 h 3108"/>
              <a:gd name="T32" fmla="*/ 855 w 3750"/>
              <a:gd name="T33" fmla="*/ 1677 h 3108"/>
              <a:gd name="T34" fmla="*/ 2076 w 3750"/>
              <a:gd name="T35" fmla="*/ 1667 h 3108"/>
              <a:gd name="T36" fmla="*/ 2090 w 3750"/>
              <a:gd name="T37" fmla="*/ 2059 h 3108"/>
              <a:gd name="T38" fmla="*/ 2471 w 3750"/>
              <a:gd name="T39" fmla="*/ 2020 h 3108"/>
              <a:gd name="T40" fmla="*/ 2107 w 3750"/>
              <a:gd name="T41" fmla="*/ 1654 h 3108"/>
              <a:gd name="T42" fmla="*/ 1332 w 3750"/>
              <a:gd name="T43" fmla="*/ 2020 h 3108"/>
              <a:gd name="T44" fmla="*/ 1713 w 3750"/>
              <a:gd name="T45" fmla="*/ 2059 h 3108"/>
              <a:gd name="T46" fmla="*/ 1726 w 3750"/>
              <a:gd name="T47" fmla="*/ 1667 h 3108"/>
              <a:gd name="T48" fmla="*/ 2076 w 3750"/>
              <a:gd name="T49" fmla="*/ 1121 h 3108"/>
              <a:gd name="T50" fmla="*/ 2090 w 3750"/>
              <a:gd name="T51" fmla="*/ 1514 h 3108"/>
              <a:gd name="T52" fmla="*/ 2471 w 3750"/>
              <a:gd name="T53" fmla="*/ 1474 h 3108"/>
              <a:gd name="T54" fmla="*/ 2107 w 3750"/>
              <a:gd name="T55" fmla="*/ 1109 h 3108"/>
              <a:gd name="T56" fmla="*/ 1332 w 3750"/>
              <a:gd name="T57" fmla="*/ 1474 h 3108"/>
              <a:gd name="T58" fmla="*/ 1713 w 3750"/>
              <a:gd name="T59" fmla="*/ 1514 h 3108"/>
              <a:gd name="T60" fmla="*/ 1726 w 3750"/>
              <a:gd name="T61" fmla="*/ 1121 h 3108"/>
              <a:gd name="T62" fmla="*/ 2893 w 3750"/>
              <a:gd name="T63" fmla="*/ 1112 h 3108"/>
              <a:gd name="T64" fmla="*/ 2907 w 3750"/>
              <a:gd name="T65" fmla="*/ 1504 h 3108"/>
              <a:gd name="T66" fmla="*/ 3288 w 3750"/>
              <a:gd name="T67" fmla="*/ 1465 h 3108"/>
              <a:gd name="T68" fmla="*/ 2924 w 3750"/>
              <a:gd name="T69" fmla="*/ 1099 h 3108"/>
              <a:gd name="T70" fmla="*/ 460 w 3750"/>
              <a:gd name="T71" fmla="*/ 1465 h 3108"/>
              <a:gd name="T72" fmla="*/ 841 w 3750"/>
              <a:gd name="T73" fmla="*/ 1504 h 3108"/>
              <a:gd name="T74" fmla="*/ 855 w 3750"/>
              <a:gd name="T75" fmla="*/ 1112 h 3108"/>
              <a:gd name="T76" fmla="*/ 2076 w 3750"/>
              <a:gd name="T77" fmla="*/ 557 h 3108"/>
              <a:gd name="T78" fmla="*/ 2090 w 3750"/>
              <a:gd name="T79" fmla="*/ 949 h 3108"/>
              <a:gd name="T80" fmla="*/ 2471 w 3750"/>
              <a:gd name="T81" fmla="*/ 909 h 3108"/>
              <a:gd name="T82" fmla="*/ 2107 w 3750"/>
              <a:gd name="T83" fmla="*/ 544 h 3108"/>
              <a:gd name="T84" fmla="*/ 1332 w 3750"/>
              <a:gd name="T85" fmla="*/ 909 h 3108"/>
              <a:gd name="T86" fmla="*/ 1713 w 3750"/>
              <a:gd name="T87" fmla="*/ 949 h 3108"/>
              <a:gd name="T88" fmla="*/ 1726 w 3750"/>
              <a:gd name="T89" fmla="*/ 557 h 3108"/>
              <a:gd name="T90" fmla="*/ 2787 w 3750"/>
              <a:gd name="T91" fmla="*/ 2 h 3108"/>
              <a:gd name="T92" fmla="*/ 2820 w 3750"/>
              <a:gd name="T93" fmla="*/ 165 h 3108"/>
              <a:gd name="T94" fmla="*/ 2761 w 3750"/>
              <a:gd name="T95" fmla="*/ 204 h 3108"/>
              <a:gd name="T96" fmla="*/ 2754 w 3750"/>
              <a:gd name="T97" fmla="*/ 620 h 3108"/>
              <a:gd name="T98" fmla="*/ 2779 w 3750"/>
              <a:gd name="T99" fmla="*/ 645 h 3108"/>
              <a:gd name="T100" fmla="*/ 3621 w 3750"/>
              <a:gd name="T101" fmla="*/ 716 h 3108"/>
              <a:gd name="T102" fmla="*/ 3629 w 3750"/>
              <a:gd name="T103" fmla="*/ 2878 h 3108"/>
              <a:gd name="T104" fmla="*/ 3728 w 3750"/>
              <a:gd name="T105" fmla="*/ 2899 h 3108"/>
              <a:gd name="T106" fmla="*/ 3739 w 3750"/>
              <a:gd name="T107" fmla="*/ 3087 h 3108"/>
              <a:gd name="T108" fmla="*/ 22 w 3750"/>
              <a:gd name="T109" fmla="*/ 3098 h 3108"/>
              <a:gd name="T110" fmla="*/ 10 w 3750"/>
              <a:gd name="T111" fmla="*/ 2912 h 3108"/>
              <a:gd name="T112" fmla="*/ 112 w 3750"/>
              <a:gd name="T113" fmla="*/ 2887 h 3108"/>
              <a:gd name="T114" fmla="*/ 137 w 3750"/>
              <a:gd name="T115" fmla="*/ 693 h 3108"/>
              <a:gd name="T116" fmla="*/ 1037 w 3750"/>
              <a:gd name="T117" fmla="*/ 643 h 3108"/>
              <a:gd name="T118" fmla="*/ 1048 w 3750"/>
              <a:gd name="T119" fmla="*/ 610 h 3108"/>
              <a:gd name="T120" fmla="*/ 1046 w 3750"/>
              <a:gd name="T121" fmla="*/ 209 h 3108"/>
              <a:gd name="T122" fmla="*/ 1002 w 3750"/>
              <a:gd name="T123" fmla="*/ 193 h 3108"/>
              <a:gd name="T124" fmla="*/ 989 w 3750"/>
              <a:gd name="T125" fmla="*/ 21 h 3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750" h="3108">
                <a:moveTo>
                  <a:pt x="1657" y="2302"/>
                </a:moveTo>
                <a:lnTo>
                  <a:pt x="1640" y="2305"/>
                </a:lnTo>
                <a:lnTo>
                  <a:pt x="1626" y="2315"/>
                </a:lnTo>
                <a:lnTo>
                  <a:pt x="1617" y="2328"/>
                </a:lnTo>
                <a:lnTo>
                  <a:pt x="1613" y="2345"/>
                </a:lnTo>
                <a:lnTo>
                  <a:pt x="1613" y="2844"/>
                </a:lnTo>
                <a:lnTo>
                  <a:pt x="1617" y="2860"/>
                </a:lnTo>
                <a:lnTo>
                  <a:pt x="1626" y="2874"/>
                </a:lnTo>
                <a:lnTo>
                  <a:pt x="1640" y="2883"/>
                </a:lnTo>
                <a:lnTo>
                  <a:pt x="1657" y="2887"/>
                </a:lnTo>
                <a:lnTo>
                  <a:pt x="2155" y="2887"/>
                </a:lnTo>
                <a:lnTo>
                  <a:pt x="2171" y="2883"/>
                </a:lnTo>
                <a:lnTo>
                  <a:pt x="2184" y="2874"/>
                </a:lnTo>
                <a:lnTo>
                  <a:pt x="2193" y="2860"/>
                </a:lnTo>
                <a:lnTo>
                  <a:pt x="2197" y="2844"/>
                </a:lnTo>
                <a:lnTo>
                  <a:pt x="2197" y="2345"/>
                </a:lnTo>
                <a:lnTo>
                  <a:pt x="2193" y="2328"/>
                </a:lnTo>
                <a:lnTo>
                  <a:pt x="2184" y="2315"/>
                </a:lnTo>
                <a:lnTo>
                  <a:pt x="2171" y="2305"/>
                </a:lnTo>
                <a:lnTo>
                  <a:pt x="2155" y="2302"/>
                </a:lnTo>
                <a:lnTo>
                  <a:pt x="1657" y="2302"/>
                </a:lnTo>
                <a:close/>
                <a:moveTo>
                  <a:pt x="2924" y="2210"/>
                </a:moveTo>
                <a:lnTo>
                  <a:pt x="2907" y="2213"/>
                </a:lnTo>
                <a:lnTo>
                  <a:pt x="2893" y="2222"/>
                </a:lnTo>
                <a:lnTo>
                  <a:pt x="2884" y="2236"/>
                </a:lnTo>
                <a:lnTo>
                  <a:pt x="2880" y="2253"/>
                </a:lnTo>
                <a:lnTo>
                  <a:pt x="2880" y="2575"/>
                </a:lnTo>
                <a:lnTo>
                  <a:pt x="2884" y="2592"/>
                </a:lnTo>
                <a:lnTo>
                  <a:pt x="2893" y="2605"/>
                </a:lnTo>
                <a:lnTo>
                  <a:pt x="2907" y="2615"/>
                </a:lnTo>
                <a:lnTo>
                  <a:pt x="2924" y="2618"/>
                </a:lnTo>
                <a:lnTo>
                  <a:pt x="3245" y="2618"/>
                </a:lnTo>
                <a:lnTo>
                  <a:pt x="3262" y="2615"/>
                </a:lnTo>
                <a:lnTo>
                  <a:pt x="3276" y="2605"/>
                </a:lnTo>
                <a:lnTo>
                  <a:pt x="3285" y="2592"/>
                </a:lnTo>
                <a:lnTo>
                  <a:pt x="3288" y="2575"/>
                </a:lnTo>
                <a:lnTo>
                  <a:pt x="3288" y="2253"/>
                </a:lnTo>
                <a:lnTo>
                  <a:pt x="3285" y="2236"/>
                </a:lnTo>
                <a:lnTo>
                  <a:pt x="3276" y="2222"/>
                </a:lnTo>
                <a:lnTo>
                  <a:pt x="3262" y="2213"/>
                </a:lnTo>
                <a:lnTo>
                  <a:pt x="3245" y="2210"/>
                </a:lnTo>
                <a:lnTo>
                  <a:pt x="2924" y="2210"/>
                </a:lnTo>
                <a:close/>
                <a:moveTo>
                  <a:pt x="502" y="2210"/>
                </a:moveTo>
                <a:lnTo>
                  <a:pt x="487" y="2213"/>
                </a:lnTo>
                <a:lnTo>
                  <a:pt x="473" y="2222"/>
                </a:lnTo>
                <a:lnTo>
                  <a:pt x="463" y="2236"/>
                </a:lnTo>
                <a:lnTo>
                  <a:pt x="460" y="2253"/>
                </a:lnTo>
                <a:lnTo>
                  <a:pt x="460" y="2575"/>
                </a:lnTo>
                <a:lnTo>
                  <a:pt x="463" y="2592"/>
                </a:lnTo>
                <a:lnTo>
                  <a:pt x="473" y="2605"/>
                </a:lnTo>
                <a:lnTo>
                  <a:pt x="487" y="2615"/>
                </a:lnTo>
                <a:lnTo>
                  <a:pt x="502" y="2618"/>
                </a:lnTo>
                <a:lnTo>
                  <a:pt x="824" y="2618"/>
                </a:lnTo>
                <a:lnTo>
                  <a:pt x="841" y="2615"/>
                </a:lnTo>
                <a:lnTo>
                  <a:pt x="855" y="2605"/>
                </a:lnTo>
                <a:lnTo>
                  <a:pt x="864" y="2592"/>
                </a:lnTo>
                <a:lnTo>
                  <a:pt x="867" y="2575"/>
                </a:lnTo>
                <a:lnTo>
                  <a:pt x="867" y="2253"/>
                </a:lnTo>
                <a:lnTo>
                  <a:pt x="864" y="2236"/>
                </a:lnTo>
                <a:lnTo>
                  <a:pt x="855" y="2222"/>
                </a:lnTo>
                <a:lnTo>
                  <a:pt x="841" y="2213"/>
                </a:lnTo>
                <a:lnTo>
                  <a:pt x="824" y="2210"/>
                </a:lnTo>
                <a:lnTo>
                  <a:pt x="502" y="2210"/>
                </a:lnTo>
                <a:close/>
                <a:moveTo>
                  <a:pt x="2924" y="1665"/>
                </a:moveTo>
                <a:lnTo>
                  <a:pt x="2907" y="1668"/>
                </a:lnTo>
                <a:lnTo>
                  <a:pt x="2893" y="1677"/>
                </a:lnTo>
                <a:lnTo>
                  <a:pt x="2884" y="1691"/>
                </a:lnTo>
                <a:lnTo>
                  <a:pt x="2880" y="1707"/>
                </a:lnTo>
                <a:lnTo>
                  <a:pt x="2880" y="2029"/>
                </a:lnTo>
                <a:lnTo>
                  <a:pt x="2884" y="2046"/>
                </a:lnTo>
                <a:lnTo>
                  <a:pt x="2893" y="2060"/>
                </a:lnTo>
                <a:lnTo>
                  <a:pt x="2907" y="2069"/>
                </a:lnTo>
                <a:lnTo>
                  <a:pt x="2924" y="2072"/>
                </a:lnTo>
                <a:lnTo>
                  <a:pt x="3245" y="2072"/>
                </a:lnTo>
                <a:lnTo>
                  <a:pt x="3262" y="2069"/>
                </a:lnTo>
                <a:lnTo>
                  <a:pt x="3276" y="2060"/>
                </a:lnTo>
                <a:lnTo>
                  <a:pt x="3285" y="2046"/>
                </a:lnTo>
                <a:lnTo>
                  <a:pt x="3288" y="2029"/>
                </a:lnTo>
                <a:lnTo>
                  <a:pt x="3288" y="1707"/>
                </a:lnTo>
                <a:lnTo>
                  <a:pt x="3285" y="1691"/>
                </a:lnTo>
                <a:lnTo>
                  <a:pt x="3276" y="1677"/>
                </a:lnTo>
                <a:lnTo>
                  <a:pt x="3262" y="1668"/>
                </a:lnTo>
                <a:lnTo>
                  <a:pt x="3245" y="1665"/>
                </a:lnTo>
                <a:lnTo>
                  <a:pt x="2924" y="1665"/>
                </a:lnTo>
                <a:close/>
                <a:moveTo>
                  <a:pt x="502" y="1665"/>
                </a:moveTo>
                <a:lnTo>
                  <a:pt x="487" y="1668"/>
                </a:lnTo>
                <a:lnTo>
                  <a:pt x="473" y="1677"/>
                </a:lnTo>
                <a:lnTo>
                  <a:pt x="463" y="1691"/>
                </a:lnTo>
                <a:lnTo>
                  <a:pt x="460" y="1707"/>
                </a:lnTo>
                <a:lnTo>
                  <a:pt x="460" y="2029"/>
                </a:lnTo>
                <a:lnTo>
                  <a:pt x="463" y="2046"/>
                </a:lnTo>
                <a:lnTo>
                  <a:pt x="473" y="2060"/>
                </a:lnTo>
                <a:lnTo>
                  <a:pt x="487" y="2069"/>
                </a:lnTo>
                <a:lnTo>
                  <a:pt x="502" y="2072"/>
                </a:lnTo>
                <a:lnTo>
                  <a:pt x="824" y="2072"/>
                </a:lnTo>
                <a:lnTo>
                  <a:pt x="841" y="2069"/>
                </a:lnTo>
                <a:lnTo>
                  <a:pt x="855" y="2060"/>
                </a:lnTo>
                <a:lnTo>
                  <a:pt x="864" y="2046"/>
                </a:lnTo>
                <a:lnTo>
                  <a:pt x="867" y="2029"/>
                </a:lnTo>
                <a:lnTo>
                  <a:pt x="867" y="1707"/>
                </a:lnTo>
                <a:lnTo>
                  <a:pt x="864" y="1691"/>
                </a:lnTo>
                <a:lnTo>
                  <a:pt x="855" y="1677"/>
                </a:lnTo>
                <a:lnTo>
                  <a:pt x="841" y="1668"/>
                </a:lnTo>
                <a:lnTo>
                  <a:pt x="824" y="1665"/>
                </a:lnTo>
                <a:lnTo>
                  <a:pt x="502" y="1665"/>
                </a:lnTo>
                <a:close/>
                <a:moveTo>
                  <a:pt x="2107" y="1654"/>
                </a:moveTo>
                <a:lnTo>
                  <a:pt x="2090" y="1658"/>
                </a:lnTo>
                <a:lnTo>
                  <a:pt x="2076" y="1667"/>
                </a:lnTo>
                <a:lnTo>
                  <a:pt x="2067" y="1681"/>
                </a:lnTo>
                <a:lnTo>
                  <a:pt x="2063" y="1698"/>
                </a:lnTo>
                <a:lnTo>
                  <a:pt x="2063" y="2020"/>
                </a:lnTo>
                <a:lnTo>
                  <a:pt x="2067" y="2036"/>
                </a:lnTo>
                <a:lnTo>
                  <a:pt x="2076" y="2050"/>
                </a:lnTo>
                <a:lnTo>
                  <a:pt x="2090" y="2059"/>
                </a:lnTo>
                <a:lnTo>
                  <a:pt x="2107" y="2062"/>
                </a:lnTo>
                <a:lnTo>
                  <a:pt x="2428" y="2062"/>
                </a:lnTo>
                <a:lnTo>
                  <a:pt x="2445" y="2059"/>
                </a:lnTo>
                <a:lnTo>
                  <a:pt x="2458" y="2050"/>
                </a:lnTo>
                <a:lnTo>
                  <a:pt x="2468" y="2036"/>
                </a:lnTo>
                <a:lnTo>
                  <a:pt x="2471" y="2020"/>
                </a:lnTo>
                <a:lnTo>
                  <a:pt x="2471" y="1698"/>
                </a:lnTo>
                <a:lnTo>
                  <a:pt x="2468" y="1681"/>
                </a:lnTo>
                <a:lnTo>
                  <a:pt x="2458" y="1667"/>
                </a:lnTo>
                <a:lnTo>
                  <a:pt x="2445" y="1658"/>
                </a:lnTo>
                <a:lnTo>
                  <a:pt x="2428" y="1654"/>
                </a:lnTo>
                <a:lnTo>
                  <a:pt x="2107" y="1654"/>
                </a:lnTo>
                <a:close/>
                <a:moveTo>
                  <a:pt x="1375" y="1654"/>
                </a:moveTo>
                <a:lnTo>
                  <a:pt x="1358" y="1658"/>
                </a:lnTo>
                <a:lnTo>
                  <a:pt x="1344" y="1667"/>
                </a:lnTo>
                <a:lnTo>
                  <a:pt x="1335" y="1681"/>
                </a:lnTo>
                <a:lnTo>
                  <a:pt x="1332" y="1698"/>
                </a:lnTo>
                <a:lnTo>
                  <a:pt x="1332" y="2020"/>
                </a:lnTo>
                <a:lnTo>
                  <a:pt x="1335" y="2036"/>
                </a:lnTo>
                <a:lnTo>
                  <a:pt x="1344" y="2050"/>
                </a:lnTo>
                <a:lnTo>
                  <a:pt x="1358" y="2059"/>
                </a:lnTo>
                <a:lnTo>
                  <a:pt x="1375" y="2062"/>
                </a:lnTo>
                <a:lnTo>
                  <a:pt x="1697" y="2062"/>
                </a:lnTo>
                <a:lnTo>
                  <a:pt x="1713" y="2059"/>
                </a:lnTo>
                <a:lnTo>
                  <a:pt x="1726" y="2050"/>
                </a:lnTo>
                <a:lnTo>
                  <a:pt x="1736" y="2036"/>
                </a:lnTo>
                <a:lnTo>
                  <a:pt x="1740" y="2020"/>
                </a:lnTo>
                <a:lnTo>
                  <a:pt x="1740" y="1698"/>
                </a:lnTo>
                <a:lnTo>
                  <a:pt x="1736" y="1681"/>
                </a:lnTo>
                <a:lnTo>
                  <a:pt x="1726" y="1667"/>
                </a:lnTo>
                <a:lnTo>
                  <a:pt x="1713" y="1658"/>
                </a:lnTo>
                <a:lnTo>
                  <a:pt x="1697" y="1654"/>
                </a:lnTo>
                <a:lnTo>
                  <a:pt x="1375" y="1654"/>
                </a:lnTo>
                <a:close/>
                <a:moveTo>
                  <a:pt x="2107" y="1109"/>
                </a:moveTo>
                <a:lnTo>
                  <a:pt x="2090" y="1112"/>
                </a:lnTo>
                <a:lnTo>
                  <a:pt x="2076" y="1121"/>
                </a:lnTo>
                <a:lnTo>
                  <a:pt x="2067" y="1135"/>
                </a:lnTo>
                <a:lnTo>
                  <a:pt x="2063" y="1152"/>
                </a:lnTo>
                <a:lnTo>
                  <a:pt x="2063" y="1474"/>
                </a:lnTo>
                <a:lnTo>
                  <a:pt x="2067" y="1491"/>
                </a:lnTo>
                <a:lnTo>
                  <a:pt x="2076" y="1505"/>
                </a:lnTo>
                <a:lnTo>
                  <a:pt x="2090" y="1514"/>
                </a:lnTo>
                <a:lnTo>
                  <a:pt x="2107" y="1517"/>
                </a:lnTo>
                <a:lnTo>
                  <a:pt x="2428" y="1517"/>
                </a:lnTo>
                <a:lnTo>
                  <a:pt x="2445" y="1514"/>
                </a:lnTo>
                <a:lnTo>
                  <a:pt x="2458" y="1505"/>
                </a:lnTo>
                <a:lnTo>
                  <a:pt x="2468" y="1491"/>
                </a:lnTo>
                <a:lnTo>
                  <a:pt x="2471" y="1474"/>
                </a:lnTo>
                <a:lnTo>
                  <a:pt x="2471" y="1152"/>
                </a:lnTo>
                <a:lnTo>
                  <a:pt x="2468" y="1135"/>
                </a:lnTo>
                <a:lnTo>
                  <a:pt x="2458" y="1121"/>
                </a:lnTo>
                <a:lnTo>
                  <a:pt x="2445" y="1112"/>
                </a:lnTo>
                <a:lnTo>
                  <a:pt x="2428" y="1109"/>
                </a:lnTo>
                <a:lnTo>
                  <a:pt x="2107" y="1109"/>
                </a:lnTo>
                <a:close/>
                <a:moveTo>
                  <a:pt x="1375" y="1109"/>
                </a:moveTo>
                <a:lnTo>
                  <a:pt x="1358" y="1112"/>
                </a:lnTo>
                <a:lnTo>
                  <a:pt x="1344" y="1121"/>
                </a:lnTo>
                <a:lnTo>
                  <a:pt x="1335" y="1135"/>
                </a:lnTo>
                <a:lnTo>
                  <a:pt x="1332" y="1152"/>
                </a:lnTo>
                <a:lnTo>
                  <a:pt x="1332" y="1474"/>
                </a:lnTo>
                <a:lnTo>
                  <a:pt x="1335" y="1491"/>
                </a:lnTo>
                <a:lnTo>
                  <a:pt x="1344" y="1505"/>
                </a:lnTo>
                <a:lnTo>
                  <a:pt x="1358" y="1514"/>
                </a:lnTo>
                <a:lnTo>
                  <a:pt x="1375" y="1517"/>
                </a:lnTo>
                <a:lnTo>
                  <a:pt x="1697" y="1517"/>
                </a:lnTo>
                <a:lnTo>
                  <a:pt x="1713" y="1514"/>
                </a:lnTo>
                <a:lnTo>
                  <a:pt x="1726" y="1505"/>
                </a:lnTo>
                <a:lnTo>
                  <a:pt x="1736" y="1491"/>
                </a:lnTo>
                <a:lnTo>
                  <a:pt x="1740" y="1474"/>
                </a:lnTo>
                <a:lnTo>
                  <a:pt x="1740" y="1152"/>
                </a:lnTo>
                <a:lnTo>
                  <a:pt x="1736" y="1135"/>
                </a:lnTo>
                <a:lnTo>
                  <a:pt x="1726" y="1121"/>
                </a:lnTo>
                <a:lnTo>
                  <a:pt x="1713" y="1112"/>
                </a:lnTo>
                <a:lnTo>
                  <a:pt x="1697" y="1109"/>
                </a:lnTo>
                <a:lnTo>
                  <a:pt x="1375" y="1109"/>
                </a:lnTo>
                <a:close/>
                <a:moveTo>
                  <a:pt x="2924" y="1099"/>
                </a:moveTo>
                <a:lnTo>
                  <a:pt x="2907" y="1103"/>
                </a:lnTo>
                <a:lnTo>
                  <a:pt x="2893" y="1112"/>
                </a:lnTo>
                <a:lnTo>
                  <a:pt x="2884" y="1126"/>
                </a:lnTo>
                <a:lnTo>
                  <a:pt x="2880" y="1142"/>
                </a:lnTo>
                <a:lnTo>
                  <a:pt x="2880" y="1465"/>
                </a:lnTo>
                <a:lnTo>
                  <a:pt x="2884" y="1481"/>
                </a:lnTo>
                <a:lnTo>
                  <a:pt x="2893" y="1495"/>
                </a:lnTo>
                <a:lnTo>
                  <a:pt x="2907" y="1504"/>
                </a:lnTo>
                <a:lnTo>
                  <a:pt x="2924" y="1507"/>
                </a:lnTo>
                <a:lnTo>
                  <a:pt x="3245" y="1507"/>
                </a:lnTo>
                <a:lnTo>
                  <a:pt x="3262" y="1504"/>
                </a:lnTo>
                <a:lnTo>
                  <a:pt x="3276" y="1495"/>
                </a:lnTo>
                <a:lnTo>
                  <a:pt x="3285" y="1481"/>
                </a:lnTo>
                <a:lnTo>
                  <a:pt x="3288" y="1465"/>
                </a:lnTo>
                <a:lnTo>
                  <a:pt x="3288" y="1142"/>
                </a:lnTo>
                <a:lnTo>
                  <a:pt x="3285" y="1126"/>
                </a:lnTo>
                <a:lnTo>
                  <a:pt x="3276" y="1112"/>
                </a:lnTo>
                <a:lnTo>
                  <a:pt x="3262" y="1103"/>
                </a:lnTo>
                <a:lnTo>
                  <a:pt x="3245" y="1099"/>
                </a:lnTo>
                <a:lnTo>
                  <a:pt x="2924" y="1099"/>
                </a:lnTo>
                <a:close/>
                <a:moveTo>
                  <a:pt x="502" y="1099"/>
                </a:moveTo>
                <a:lnTo>
                  <a:pt x="487" y="1103"/>
                </a:lnTo>
                <a:lnTo>
                  <a:pt x="473" y="1112"/>
                </a:lnTo>
                <a:lnTo>
                  <a:pt x="463" y="1126"/>
                </a:lnTo>
                <a:lnTo>
                  <a:pt x="460" y="1142"/>
                </a:lnTo>
                <a:lnTo>
                  <a:pt x="460" y="1465"/>
                </a:lnTo>
                <a:lnTo>
                  <a:pt x="463" y="1481"/>
                </a:lnTo>
                <a:lnTo>
                  <a:pt x="473" y="1495"/>
                </a:lnTo>
                <a:lnTo>
                  <a:pt x="487" y="1504"/>
                </a:lnTo>
                <a:lnTo>
                  <a:pt x="502" y="1507"/>
                </a:lnTo>
                <a:lnTo>
                  <a:pt x="824" y="1507"/>
                </a:lnTo>
                <a:lnTo>
                  <a:pt x="841" y="1504"/>
                </a:lnTo>
                <a:lnTo>
                  <a:pt x="855" y="1495"/>
                </a:lnTo>
                <a:lnTo>
                  <a:pt x="864" y="1481"/>
                </a:lnTo>
                <a:lnTo>
                  <a:pt x="867" y="1465"/>
                </a:lnTo>
                <a:lnTo>
                  <a:pt x="867" y="1142"/>
                </a:lnTo>
                <a:lnTo>
                  <a:pt x="864" y="1126"/>
                </a:lnTo>
                <a:lnTo>
                  <a:pt x="855" y="1112"/>
                </a:lnTo>
                <a:lnTo>
                  <a:pt x="841" y="1103"/>
                </a:lnTo>
                <a:lnTo>
                  <a:pt x="824" y="1099"/>
                </a:lnTo>
                <a:lnTo>
                  <a:pt x="502" y="1099"/>
                </a:lnTo>
                <a:close/>
                <a:moveTo>
                  <a:pt x="2107" y="544"/>
                </a:moveTo>
                <a:lnTo>
                  <a:pt x="2090" y="548"/>
                </a:lnTo>
                <a:lnTo>
                  <a:pt x="2076" y="557"/>
                </a:lnTo>
                <a:lnTo>
                  <a:pt x="2067" y="571"/>
                </a:lnTo>
                <a:lnTo>
                  <a:pt x="2063" y="587"/>
                </a:lnTo>
                <a:lnTo>
                  <a:pt x="2063" y="909"/>
                </a:lnTo>
                <a:lnTo>
                  <a:pt x="2067" y="926"/>
                </a:lnTo>
                <a:lnTo>
                  <a:pt x="2076" y="940"/>
                </a:lnTo>
                <a:lnTo>
                  <a:pt x="2090" y="949"/>
                </a:lnTo>
                <a:lnTo>
                  <a:pt x="2107" y="952"/>
                </a:lnTo>
                <a:lnTo>
                  <a:pt x="2428" y="952"/>
                </a:lnTo>
                <a:lnTo>
                  <a:pt x="2445" y="949"/>
                </a:lnTo>
                <a:lnTo>
                  <a:pt x="2458" y="940"/>
                </a:lnTo>
                <a:lnTo>
                  <a:pt x="2468" y="926"/>
                </a:lnTo>
                <a:lnTo>
                  <a:pt x="2471" y="909"/>
                </a:lnTo>
                <a:lnTo>
                  <a:pt x="2471" y="587"/>
                </a:lnTo>
                <a:lnTo>
                  <a:pt x="2468" y="571"/>
                </a:lnTo>
                <a:lnTo>
                  <a:pt x="2458" y="557"/>
                </a:lnTo>
                <a:lnTo>
                  <a:pt x="2445" y="548"/>
                </a:lnTo>
                <a:lnTo>
                  <a:pt x="2428" y="544"/>
                </a:lnTo>
                <a:lnTo>
                  <a:pt x="2107" y="544"/>
                </a:lnTo>
                <a:close/>
                <a:moveTo>
                  <a:pt x="1375" y="544"/>
                </a:moveTo>
                <a:lnTo>
                  <a:pt x="1358" y="548"/>
                </a:lnTo>
                <a:lnTo>
                  <a:pt x="1344" y="557"/>
                </a:lnTo>
                <a:lnTo>
                  <a:pt x="1335" y="571"/>
                </a:lnTo>
                <a:lnTo>
                  <a:pt x="1332" y="587"/>
                </a:lnTo>
                <a:lnTo>
                  <a:pt x="1332" y="909"/>
                </a:lnTo>
                <a:lnTo>
                  <a:pt x="1335" y="926"/>
                </a:lnTo>
                <a:lnTo>
                  <a:pt x="1344" y="940"/>
                </a:lnTo>
                <a:lnTo>
                  <a:pt x="1358" y="949"/>
                </a:lnTo>
                <a:lnTo>
                  <a:pt x="1375" y="952"/>
                </a:lnTo>
                <a:lnTo>
                  <a:pt x="1697" y="952"/>
                </a:lnTo>
                <a:lnTo>
                  <a:pt x="1713" y="949"/>
                </a:lnTo>
                <a:lnTo>
                  <a:pt x="1726" y="940"/>
                </a:lnTo>
                <a:lnTo>
                  <a:pt x="1736" y="926"/>
                </a:lnTo>
                <a:lnTo>
                  <a:pt x="1740" y="909"/>
                </a:lnTo>
                <a:lnTo>
                  <a:pt x="1740" y="587"/>
                </a:lnTo>
                <a:lnTo>
                  <a:pt x="1736" y="571"/>
                </a:lnTo>
                <a:lnTo>
                  <a:pt x="1726" y="557"/>
                </a:lnTo>
                <a:lnTo>
                  <a:pt x="1713" y="548"/>
                </a:lnTo>
                <a:lnTo>
                  <a:pt x="1697" y="544"/>
                </a:lnTo>
                <a:lnTo>
                  <a:pt x="1375" y="544"/>
                </a:lnTo>
                <a:close/>
                <a:moveTo>
                  <a:pt x="1032" y="0"/>
                </a:moveTo>
                <a:lnTo>
                  <a:pt x="2770" y="0"/>
                </a:lnTo>
                <a:lnTo>
                  <a:pt x="2787" y="2"/>
                </a:lnTo>
                <a:lnTo>
                  <a:pt x="2801" y="10"/>
                </a:lnTo>
                <a:lnTo>
                  <a:pt x="2813" y="21"/>
                </a:lnTo>
                <a:lnTo>
                  <a:pt x="2820" y="36"/>
                </a:lnTo>
                <a:lnTo>
                  <a:pt x="2823" y="53"/>
                </a:lnTo>
                <a:lnTo>
                  <a:pt x="2823" y="149"/>
                </a:lnTo>
                <a:lnTo>
                  <a:pt x="2820" y="165"/>
                </a:lnTo>
                <a:lnTo>
                  <a:pt x="2813" y="180"/>
                </a:lnTo>
                <a:lnTo>
                  <a:pt x="2801" y="193"/>
                </a:lnTo>
                <a:lnTo>
                  <a:pt x="2787" y="200"/>
                </a:lnTo>
                <a:lnTo>
                  <a:pt x="2770" y="203"/>
                </a:lnTo>
                <a:lnTo>
                  <a:pt x="2764" y="203"/>
                </a:lnTo>
                <a:lnTo>
                  <a:pt x="2761" y="204"/>
                </a:lnTo>
                <a:lnTo>
                  <a:pt x="2757" y="204"/>
                </a:lnTo>
                <a:lnTo>
                  <a:pt x="2756" y="206"/>
                </a:lnTo>
                <a:lnTo>
                  <a:pt x="2755" y="208"/>
                </a:lnTo>
                <a:lnTo>
                  <a:pt x="2754" y="210"/>
                </a:lnTo>
                <a:lnTo>
                  <a:pt x="2754" y="211"/>
                </a:lnTo>
                <a:lnTo>
                  <a:pt x="2754" y="620"/>
                </a:lnTo>
                <a:lnTo>
                  <a:pt x="2754" y="621"/>
                </a:lnTo>
                <a:lnTo>
                  <a:pt x="2754" y="626"/>
                </a:lnTo>
                <a:lnTo>
                  <a:pt x="2756" y="632"/>
                </a:lnTo>
                <a:lnTo>
                  <a:pt x="2761" y="638"/>
                </a:lnTo>
                <a:lnTo>
                  <a:pt x="2768" y="643"/>
                </a:lnTo>
                <a:lnTo>
                  <a:pt x="2779" y="645"/>
                </a:lnTo>
                <a:lnTo>
                  <a:pt x="3528" y="645"/>
                </a:lnTo>
                <a:lnTo>
                  <a:pt x="3553" y="648"/>
                </a:lnTo>
                <a:lnTo>
                  <a:pt x="3575" y="659"/>
                </a:lnTo>
                <a:lnTo>
                  <a:pt x="3596" y="673"/>
                </a:lnTo>
                <a:lnTo>
                  <a:pt x="3611" y="693"/>
                </a:lnTo>
                <a:lnTo>
                  <a:pt x="3621" y="716"/>
                </a:lnTo>
                <a:lnTo>
                  <a:pt x="3624" y="742"/>
                </a:lnTo>
                <a:lnTo>
                  <a:pt x="3624" y="2859"/>
                </a:lnTo>
                <a:lnTo>
                  <a:pt x="3624" y="2860"/>
                </a:lnTo>
                <a:lnTo>
                  <a:pt x="3624" y="2865"/>
                </a:lnTo>
                <a:lnTo>
                  <a:pt x="3626" y="2871"/>
                </a:lnTo>
                <a:lnTo>
                  <a:pt x="3629" y="2878"/>
                </a:lnTo>
                <a:lnTo>
                  <a:pt x="3634" y="2883"/>
                </a:lnTo>
                <a:lnTo>
                  <a:pt x="3640" y="2888"/>
                </a:lnTo>
                <a:lnTo>
                  <a:pt x="3649" y="2889"/>
                </a:lnTo>
                <a:lnTo>
                  <a:pt x="3696" y="2889"/>
                </a:lnTo>
                <a:lnTo>
                  <a:pt x="3713" y="2892"/>
                </a:lnTo>
                <a:lnTo>
                  <a:pt x="3728" y="2899"/>
                </a:lnTo>
                <a:lnTo>
                  <a:pt x="3739" y="2912"/>
                </a:lnTo>
                <a:lnTo>
                  <a:pt x="3747" y="2926"/>
                </a:lnTo>
                <a:lnTo>
                  <a:pt x="3750" y="2943"/>
                </a:lnTo>
                <a:lnTo>
                  <a:pt x="3750" y="3055"/>
                </a:lnTo>
                <a:lnTo>
                  <a:pt x="3747" y="3072"/>
                </a:lnTo>
                <a:lnTo>
                  <a:pt x="3739" y="3087"/>
                </a:lnTo>
                <a:lnTo>
                  <a:pt x="3728" y="3098"/>
                </a:lnTo>
                <a:lnTo>
                  <a:pt x="3713" y="3106"/>
                </a:lnTo>
                <a:lnTo>
                  <a:pt x="3696" y="3108"/>
                </a:lnTo>
                <a:lnTo>
                  <a:pt x="54" y="3108"/>
                </a:lnTo>
                <a:lnTo>
                  <a:pt x="36" y="3106"/>
                </a:lnTo>
                <a:lnTo>
                  <a:pt x="22" y="3098"/>
                </a:lnTo>
                <a:lnTo>
                  <a:pt x="10" y="3087"/>
                </a:lnTo>
                <a:lnTo>
                  <a:pt x="2" y="3072"/>
                </a:lnTo>
                <a:lnTo>
                  <a:pt x="0" y="3055"/>
                </a:lnTo>
                <a:lnTo>
                  <a:pt x="0" y="2943"/>
                </a:lnTo>
                <a:lnTo>
                  <a:pt x="2" y="2926"/>
                </a:lnTo>
                <a:lnTo>
                  <a:pt x="10" y="2912"/>
                </a:lnTo>
                <a:lnTo>
                  <a:pt x="22" y="2899"/>
                </a:lnTo>
                <a:lnTo>
                  <a:pt x="36" y="2892"/>
                </a:lnTo>
                <a:lnTo>
                  <a:pt x="54" y="2889"/>
                </a:lnTo>
                <a:lnTo>
                  <a:pt x="91" y="2889"/>
                </a:lnTo>
                <a:lnTo>
                  <a:pt x="103" y="2889"/>
                </a:lnTo>
                <a:lnTo>
                  <a:pt x="112" y="2887"/>
                </a:lnTo>
                <a:lnTo>
                  <a:pt x="118" y="2882"/>
                </a:lnTo>
                <a:lnTo>
                  <a:pt x="122" y="2876"/>
                </a:lnTo>
                <a:lnTo>
                  <a:pt x="124" y="2866"/>
                </a:lnTo>
                <a:lnTo>
                  <a:pt x="124" y="742"/>
                </a:lnTo>
                <a:lnTo>
                  <a:pt x="128" y="716"/>
                </a:lnTo>
                <a:lnTo>
                  <a:pt x="137" y="693"/>
                </a:lnTo>
                <a:lnTo>
                  <a:pt x="152" y="673"/>
                </a:lnTo>
                <a:lnTo>
                  <a:pt x="172" y="659"/>
                </a:lnTo>
                <a:lnTo>
                  <a:pt x="195" y="648"/>
                </a:lnTo>
                <a:lnTo>
                  <a:pt x="220" y="645"/>
                </a:lnTo>
                <a:lnTo>
                  <a:pt x="1028" y="645"/>
                </a:lnTo>
                <a:lnTo>
                  <a:pt x="1037" y="643"/>
                </a:lnTo>
                <a:lnTo>
                  <a:pt x="1043" y="638"/>
                </a:lnTo>
                <a:lnTo>
                  <a:pt x="1046" y="631"/>
                </a:lnTo>
                <a:lnTo>
                  <a:pt x="1047" y="623"/>
                </a:lnTo>
                <a:lnTo>
                  <a:pt x="1048" y="616"/>
                </a:lnTo>
                <a:lnTo>
                  <a:pt x="1048" y="612"/>
                </a:lnTo>
                <a:lnTo>
                  <a:pt x="1048" y="610"/>
                </a:lnTo>
                <a:lnTo>
                  <a:pt x="1048" y="218"/>
                </a:lnTo>
                <a:lnTo>
                  <a:pt x="1048" y="217"/>
                </a:lnTo>
                <a:lnTo>
                  <a:pt x="1048" y="216"/>
                </a:lnTo>
                <a:lnTo>
                  <a:pt x="1048" y="213"/>
                </a:lnTo>
                <a:lnTo>
                  <a:pt x="1047" y="211"/>
                </a:lnTo>
                <a:lnTo>
                  <a:pt x="1046" y="209"/>
                </a:lnTo>
                <a:lnTo>
                  <a:pt x="1044" y="206"/>
                </a:lnTo>
                <a:lnTo>
                  <a:pt x="1041" y="204"/>
                </a:lnTo>
                <a:lnTo>
                  <a:pt x="1037" y="203"/>
                </a:lnTo>
                <a:lnTo>
                  <a:pt x="1032" y="203"/>
                </a:lnTo>
                <a:lnTo>
                  <a:pt x="1015" y="200"/>
                </a:lnTo>
                <a:lnTo>
                  <a:pt x="1002" y="193"/>
                </a:lnTo>
                <a:lnTo>
                  <a:pt x="989" y="180"/>
                </a:lnTo>
                <a:lnTo>
                  <a:pt x="982" y="165"/>
                </a:lnTo>
                <a:lnTo>
                  <a:pt x="979" y="149"/>
                </a:lnTo>
                <a:lnTo>
                  <a:pt x="979" y="53"/>
                </a:lnTo>
                <a:lnTo>
                  <a:pt x="982" y="36"/>
                </a:lnTo>
                <a:lnTo>
                  <a:pt x="989" y="21"/>
                </a:lnTo>
                <a:lnTo>
                  <a:pt x="1002" y="10"/>
                </a:lnTo>
                <a:lnTo>
                  <a:pt x="1015" y="2"/>
                </a:lnTo>
                <a:lnTo>
                  <a:pt x="1032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29DD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0" name="Group 122">
            <a:extLst>
              <a:ext uri="{FF2B5EF4-FFF2-40B4-BE49-F238E27FC236}">
                <a16:creationId xmlns:a16="http://schemas.microsoft.com/office/drawing/2014/main" id="{A5371423-FCF5-4799-8892-3D49D432B83A}"/>
              </a:ext>
            </a:extLst>
          </p:cNvPr>
          <p:cNvGrpSpPr/>
          <p:nvPr/>
        </p:nvGrpSpPr>
        <p:grpSpPr>
          <a:xfrm>
            <a:off x="103952" y="6956760"/>
            <a:ext cx="239247" cy="246843"/>
            <a:chOff x="11590338" y="6286576"/>
            <a:chExt cx="400049" cy="412750"/>
          </a:xfrm>
          <a:solidFill>
            <a:schemeClr val="accent1">
              <a:lumMod val="75000"/>
            </a:schemeClr>
          </a:solidFill>
        </p:grpSpPr>
        <p:sp>
          <p:nvSpPr>
            <p:cNvPr id="61" name="Freeform 757">
              <a:extLst>
                <a:ext uri="{FF2B5EF4-FFF2-40B4-BE49-F238E27FC236}">
                  <a16:creationId xmlns:a16="http://schemas.microsoft.com/office/drawing/2014/main" id="{7F1DA396-7AB2-495C-8DCB-E0472BCE0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0338" y="6286576"/>
              <a:ext cx="361950" cy="412750"/>
            </a:xfrm>
            <a:custGeom>
              <a:avLst/>
              <a:gdLst>
                <a:gd name="T0" fmla="*/ 1553 w 2963"/>
                <a:gd name="T1" fmla="*/ 19 h 3377"/>
                <a:gd name="T2" fmla="*/ 1690 w 2963"/>
                <a:gd name="T3" fmla="*/ 90 h 3377"/>
                <a:gd name="T4" fmla="*/ 1862 w 2963"/>
                <a:gd name="T5" fmla="*/ 191 h 3377"/>
                <a:gd name="T6" fmla="*/ 2064 w 2963"/>
                <a:gd name="T7" fmla="*/ 300 h 3377"/>
                <a:gd name="T8" fmla="*/ 2285 w 2963"/>
                <a:gd name="T9" fmla="*/ 394 h 3377"/>
                <a:gd name="T10" fmla="*/ 2578 w 2963"/>
                <a:gd name="T11" fmla="*/ 455 h 3377"/>
                <a:gd name="T12" fmla="*/ 2880 w 2963"/>
                <a:gd name="T13" fmla="*/ 464 h 3377"/>
                <a:gd name="T14" fmla="*/ 2914 w 2963"/>
                <a:gd name="T15" fmla="*/ 469 h 3377"/>
                <a:gd name="T16" fmla="*/ 2949 w 2963"/>
                <a:gd name="T17" fmla="*/ 500 h 3377"/>
                <a:gd name="T18" fmla="*/ 2959 w 2963"/>
                <a:gd name="T19" fmla="*/ 563 h 3377"/>
                <a:gd name="T20" fmla="*/ 2959 w 2963"/>
                <a:gd name="T21" fmla="*/ 649 h 3377"/>
                <a:gd name="T22" fmla="*/ 2960 w 2963"/>
                <a:gd name="T23" fmla="*/ 813 h 3377"/>
                <a:gd name="T24" fmla="*/ 2961 w 2963"/>
                <a:gd name="T25" fmla="*/ 1019 h 3377"/>
                <a:gd name="T26" fmla="*/ 2962 w 2963"/>
                <a:gd name="T27" fmla="*/ 1229 h 3377"/>
                <a:gd name="T28" fmla="*/ 2962 w 2963"/>
                <a:gd name="T29" fmla="*/ 1407 h 3377"/>
                <a:gd name="T30" fmla="*/ 2963 w 2963"/>
                <a:gd name="T31" fmla="*/ 1515 h 3377"/>
                <a:gd name="T32" fmla="*/ 2951 w 2963"/>
                <a:gd name="T33" fmla="*/ 1698 h 3377"/>
                <a:gd name="T34" fmla="*/ 2911 w 2963"/>
                <a:gd name="T35" fmla="*/ 1878 h 3377"/>
                <a:gd name="T36" fmla="*/ 2880 w 2963"/>
                <a:gd name="T37" fmla="*/ 1902 h 3377"/>
                <a:gd name="T38" fmla="*/ 2788 w 2963"/>
                <a:gd name="T39" fmla="*/ 1881 h 3377"/>
                <a:gd name="T40" fmla="*/ 2633 w 2963"/>
                <a:gd name="T41" fmla="*/ 1867 h 3377"/>
                <a:gd name="T42" fmla="*/ 2364 w 2963"/>
                <a:gd name="T43" fmla="*/ 1913 h 3377"/>
                <a:gd name="T44" fmla="*/ 2132 w 2963"/>
                <a:gd name="T45" fmla="*/ 2039 h 3377"/>
                <a:gd name="T46" fmla="*/ 1954 w 2963"/>
                <a:gd name="T47" fmla="*/ 2230 h 3377"/>
                <a:gd name="T48" fmla="*/ 1846 w 2963"/>
                <a:gd name="T49" fmla="*/ 2471 h 3377"/>
                <a:gd name="T50" fmla="*/ 1823 w 2963"/>
                <a:gd name="T51" fmla="*/ 2740 h 3377"/>
                <a:gd name="T52" fmla="*/ 1883 w 2963"/>
                <a:gd name="T53" fmla="*/ 2986 h 3377"/>
                <a:gd name="T54" fmla="*/ 1947 w 2963"/>
                <a:gd name="T55" fmla="*/ 3108 h 3377"/>
                <a:gd name="T56" fmla="*/ 1944 w 2963"/>
                <a:gd name="T57" fmla="*/ 3139 h 3377"/>
                <a:gd name="T58" fmla="*/ 1764 w 2963"/>
                <a:gd name="T59" fmla="*/ 3265 h 3377"/>
                <a:gd name="T60" fmla="*/ 1582 w 2963"/>
                <a:gd name="T61" fmla="*/ 3356 h 3377"/>
                <a:gd name="T62" fmla="*/ 1455 w 2963"/>
                <a:gd name="T63" fmla="*/ 3375 h 3377"/>
                <a:gd name="T64" fmla="*/ 1317 w 2963"/>
                <a:gd name="T65" fmla="*/ 3329 h 3377"/>
                <a:gd name="T66" fmla="*/ 1137 w 2963"/>
                <a:gd name="T67" fmla="*/ 3230 h 3377"/>
                <a:gd name="T68" fmla="*/ 929 w 2963"/>
                <a:gd name="T69" fmla="*/ 3082 h 3377"/>
                <a:gd name="T70" fmla="*/ 711 w 2963"/>
                <a:gd name="T71" fmla="*/ 2891 h 3377"/>
                <a:gd name="T72" fmla="*/ 497 w 2963"/>
                <a:gd name="T73" fmla="*/ 2665 h 3377"/>
                <a:gd name="T74" fmla="*/ 303 w 2963"/>
                <a:gd name="T75" fmla="*/ 2410 h 3377"/>
                <a:gd name="T76" fmla="*/ 145 w 2963"/>
                <a:gd name="T77" fmla="*/ 2132 h 3377"/>
                <a:gd name="T78" fmla="*/ 38 w 2963"/>
                <a:gd name="T79" fmla="*/ 1836 h 3377"/>
                <a:gd name="T80" fmla="*/ 0 w 2963"/>
                <a:gd name="T81" fmla="*/ 1531 h 3377"/>
                <a:gd name="T82" fmla="*/ 0 w 2963"/>
                <a:gd name="T83" fmla="*/ 1494 h 3377"/>
                <a:gd name="T84" fmla="*/ 2 w 2963"/>
                <a:gd name="T85" fmla="*/ 1361 h 3377"/>
                <a:gd name="T86" fmla="*/ 5 w 2963"/>
                <a:gd name="T87" fmla="*/ 1167 h 3377"/>
                <a:gd name="T88" fmla="*/ 9 w 2963"/>
                <a:gd name="T89" fmla="*/ 949 h 3377"/>
                <a:gd name="T90" fmla="*/ 12 w 2963"/>
                <a:gd name="T91" fmla="*/ 744 h 3377"/>
                <a:gd name="T92" fmla="*/ 16 w 2963"/>
                <a:gd name="T93" fmla="*/ 591 h 3377"/>
                <a:gd name="T94" fmla="*/ 18 w 2963"/>
                <a:gd name="T95" fmla="*/ 525 h 3377"/>
                <a:gd name="T96" fmla="*/ 45 w 2963"/>
                <a:gd name="T97" fmla="*/ 463 h 3377"/>
                <a:gd name="T98" fmla="*/ 81 w 2963"/>
                <a:gd name="T99" fmla="*/ 454 h 3377"/>
                <a:gd name="T100" fmla="*/ 315 w 2963"/>
                <a:gd name="T101" fmla="*/ 461 h 3377"/>
                <a:gd name="T102" fmla="*/ 630 w 2963"/>
                <a:gd name="T103" fmla="*/ 432 h 3377"/>
                <a:gd name="T104" fmla="*/ 894 w 2963"/>
                <a:gd name="T105" fmla="*/ 342 h 3377"/>
                <a:gd name="T106" fmla="*/ 1104 w 2963"/>
                <a:gd name="T107" fmla="*/ 225 h 3377"/>
                <a:gd name="T108" fmla="*/ 1275 w 2963"/>
                <a:gd name="T109" fmla="*/ 107 h 3377"/>
                <a:gd name="T110" fmla="*/ 1408 w 2963"/>
                <a:gd name="T111" fmla="*/ 23 h 3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63" h="3377">
                  <a:moveTo>
                    <a:pt x="1481" y="0"/>
                  </a:moveTo>
                  <a:lnTo>
                    <a:pt x="1503" y="2"/>
                  </a:lnTo>
                  <a:lnTo>
                    <a:pt x="1527" y="8"/>
                  </a:lnTo>
                  <a:lnTo>
                    <a:pt x="1553" y="19"/>
                  </a:lnTo>
                  <a:lnTo>
                    <a:pt x="1583" y="32"/>
                  </a:lnTo>
                  <a:lnTo>
                    <a:pt x="1617" y="48"/>
                  </a:lnTo>
                  <a:lnTo>
                    <a:pt x="1652" y="68"/>
                  </a:lnTo>
                  <a:lnTo>
                    <a:pt x="1690" y="90"/>
                  </a:lnTo>
                  <a:lnTo>
                    <a:pt x="1729" y="113"/>
                  </a:lnTo>
                  <a:lnTo>
                    <a:pt x="1772" y="138"/>
                  </a:lnTo>
                  <a:lnTo>
                    <a:pt x="1816" y="165"/>
                  </a:lnTo>
                  <a:lnTo>
                    <a:pt x="1862" y="191"/>
                  </a:lnTo>
                  <a:lnTo>
                    <a:pt x="1910" y="219"/>
                  </a:lnTo>
                  <a:lnTo>
                    <a:pt x="1960" y="247"/>
                  </a:lnTo>
                  <a:lnTo>
                    <a:pt x="2011" y="274"/>
                  </a:lnTo>
                  <a:lnTo>
                    <a:pt x="2064" y="300"/>
                  </a:lnTo>
                  <a:lnTo>
                    <a:pt x="2117" y="326"/>
                  </a:lnTo>
                  <a:lnTo>
                    <a:pt x="2172" y="351"/>
                  </a:lnTo>
                  <a:lnTo>
                    <a:pt x="2228" y="373"/>
                  </a:lnTo>
                  <a:lnTo>
                    <a:pt x="2285" y="394"/>
                  </a:lnTo>
                  <a:lnTo>
                    <a:pt x="2343" y="411"/>
                  </a:lnTo>
                  <a:lnTo>
                    <a:pt x="2423" y="432"/>
                  </a:lnTo>
                  <a:lnTo>
                    <a:pt x="2500" y="445"/>
                  </a:lnTo>
                  <a:lnTo>
                    <a:pt x="2578" y="455"/>
                  </a:lnTo>
                  <a:lnTo>
                    <a:pt x="2655" y="461"/>
                  </a:lnTo>
                  <a:lnTo>
                    <a:pt x="2730" y="464"/>
                  </a:lnTo>
                  <a:lnTo>
                    <a:pt x="2806" y="464"/>
                  </a:lnTo>
                  <a:lnTo>
                    <a:pt x="2880" y="464"/>
                  </a:lnTo>
                  <a:lnTo>
                    <a:pt x="2887" y="464"/>
                  </a:lnTo>
                  <a:lnTo>
                    <a:pt x="2896" y="465"/>
                  </a:lnTo>
                  <a:lnTo>
                    <a:pt x="2905" y="466"/>
                  </a:lnTo>
                  <a:lnTo>
                    <a:pt x="2914" y="469"/>
                  </a:lnTo>
                  <a:lnTo>
                    <a:pt x="2924" y="473"/>
                  </a:lnTo>
                  <a:lnTo>
                    <a:pt x="2933" y="479"/>
                  </a:lnTo>
                  <a:lnTo>
                    <a:pt x="2941" y="488"/>
                  </a:lnTo>
                  <a:lnTo>
                    <a:pt x="2949" y="500"/>
                  </a:lnTo>
                  <a:lnTo>
                    <a:pt x="2954" y="515"/>
                  </a:lnTo>
                  <a:lnTo>
                    <a:pt x="2958" y="535"/>
                  </a:lnTo>
                  <a:lnTo>
                    <a:pt x="2959" y="557"/>
                  </a:lnTo>
                  <a:lnTo>
                    <a:pt x="2959" y="563"/>
                  </a:lnTo>
                  <a:lnTo>
                    <a:pt x="2959" y="575"/>
                  </a:lnTo>
                  <a:lnTo>
                    <a:pt x="2959" y="594"/>
                  </a:lnTo>
                  <a:lnTo>
                    <a:pt x="2959" y="619"/>
                  </a:lnTo>
                  <a:lnTo>
                    <a:pt x="2959" y="649"/>
                  </a:lnTo>
                  <a:lnTo>
                    <a:pt x="2959" y="685"/>
                  </a:lnTo>
                  <a:lnTo>
                    <a:pt x="2959" y="724"/>
                  </a:lnTo>
                  <a:lnTo>
                    <a:pt x="2960" y="767"/>
                  </a:lnTo>
                  <a:lnTo>
                    <a:pt x="2960" y="813"/>
                  </a:lnTo>
                  <a:lnTo>
                    <a:pt x="2960" y="863"/>
                  </a:lnTo>
                  <a:lnTo>
                    <a:pt x="2960" y="913"/>
                  </a:lnTo>
                  <a:lnTo>
                    <a:pt x="2960" y="966"/>
                  </a:lnTo>
                  <a:lnTo>
                    <a:pt x="2961" y="1019"/>
                  </a:lnTo>
                  <a:lnTo>
                    <a:pt x="2961" y="1072"/>
                  </a:lnTo>
                  <a:lnTo>
                    <a:pt x="2961" y="1126"/>
                  </a:lnTo>
                  <a:lnTo>
                    <a:pt x="2961" y="1178"/>
                  </a:lnTo>
                  <a:lnTo>
                    <a:pt x="2962" y="1229"/>
                  </a:lnTo>
                  <a:lnTo>
                    <a:pt x="2962" y="1278"/>
                  </a:lnTo>
                  <a:lnTo>
                    <a:pt x="2962" y="1323"/>
                  </a:lnTo>
                  <a:lnTo>
                    <a:pt x="2962" y="1367"/>
                  </a:lnTo>
                  <a:lnTo>
                    <a:pt x="2962" y="1407"/>
                  </a:lnTo>
                  <a:lnTo>
                    <a:pt x="2962" y="1441"/>
                  </a:lnTo>
                  <a:lnTo>
                    <a:pt x="2963" y="1471"/>
                  </a:lnTo>
                  <a:lnTo>
                    <a:pt x="2963" y="1496"/>
                  </a:lnTo>
                  <a:lnTo>
                    <a:pt x="2963" y="1515"/>
                  </a:lnTo>
                  <a:lnTo>
                    <a:pt x="2963" y="1526"/>
                  </a:lnTo>
                  <a:lnTo>
                    <a:pt x="2963" y="1531"/>
                  </a:lnTo>
                  <a:lnTo>
                    <a:pt x="2960" y="1614"/>
                  </a:lnTo>
                  <a:lnTo>
                    <a:pt x="2951" y="1698"/>
                  </a:lnTo>
                  <a:lnTo>
                    <a:pt x="2936" y="1781"/>
                  </a:lnTo>
                  <a:lnTo>
                    <a:pt x="2917" y="1863"/>
                  </a:lnTo>
                  <a:lnTo>
                    <a:pt x="2914" y="1869"/>
                  </a:lnTo>
                  <a:lnTo>
                    <a:pt x="2911" y="1878"/>
                  </a:lnTo>
                  <a:lnTo>
                    <a:pt x="2906" y="1886"/>
                  </a:lnTo>
                  <a:lnTo>
                    <a:pt x="2900" y="1893"/>
                  </a:lnTo>
                  <a:lnTo>
                    <a:pt x="2891" y="1898"/>
                  </a:lnTo>
                  <a:lnTo>
                    <a:pt x="2880" y="1902"/>
                  </a:lnTo>
                  <a:lnTo>
                    <a:pt x="2868" y="1901"/>
                  </a:lnTo>
                  <a:lnTo>
                    <a:pt x="2853" y="1897"/>
                  </a:lnTo>
                  <a:lnTo>
                    <a:pt x="2821" y="1888"/>
                  </a:lnTo>
                  <a:lnTo>
                    <a:pt x="2788" y="1881"/>
                  </a:lnTo>
                  <a:lnTo>
                    <a:pt x="2754" y="1875"/>
                  </a:lnTo>
                  <a:lnTo>
                    <a:pt x="2718" y="1870"/>
                  </a:lnTo>
                  <a:lnTo>
                    <a:pt x="2677" y="1868"/>
                  </a:lnTo>
                  <a:lnTo>
                    <a:pt x="2633" y="1867"/>
                  </a:lnTo>
                  <a:lnTo>
                    <a:pt x="2562" y="1870"/>
                  </a:lnTo>
                  <a:lnTo>
                    <a:pt x="2494" y="1879"/>
                  </a:lnTo>
                  <a:lnTo>
                    <a:pt x="2428" y="1893"/>
                  </a:lnTo>
                  <a:lnTo>
                    <a:pt x="2364" y="1913"/>
                  </a:lnTo>
                  <a:lnTo>
                    <a:pt x="2302" y="1937"/>
                  </a:lnTo>
                  <a:lnTo>
                    <a:pt x="2242" y="1967"/>
                  </a:lnTo>
                  <a:lnTo>
                    <a:pt x="2186" y="2001"/>
                  </a:lnTo>
                  <a:lnTo>
                    <a:pt x="2132" y="2039"/>
                  </a:lnTo>
                  <a:lnTo>
                    <a:pt x="2082" y="2081"/>
                  </a:lnTo>
                  <a:lnTo>
                    <a:pt x="2036" y="2127"/>
                  </a:lnTo>
                  <a:lnTo>
                    <a:pt x="1992" y="2177"/>
                  </a:lnTo>
                  <a:lnTo>
                    <a:pt x="1954" y="2230"/>
                  </a:lnTo>
                  <a:lnTo>
                    <a:pt x="1920" y="2286"/>
                  </a:lnTo>
                  <a:lnTo>
                    <a:pt x="1891" y="2345"/>
                  </a:lnTo>
                  <a:lnTo>
                    <a:pt x="1866" y="2407"/>
                  </a:lnTo>
                  <a:lnTo>
                    <a:pt x="1846" y="2471"/>
                  </a:lnTo>
                  <a:lnTo>
                    <a:pt x="1832" y="2537"/>
                  </a:lnTo>
                  <a:lnTo>
                    <a:pt x="1823" y="2605"/>
                  </a:lnTo>
                  <a:lnTo>
                    <a:pt x="1820" y="2674"/>
                  </a:lnTo>
                  <a:lnTo>
                    <a:pt x="1823" y="2740"/>
                  </a:lnTo>
                  <a:lnTo>
                    <a:pt x="1831" y="2804"/>
                  </a:lnTo>
                  <a:lnTo>
                    <a:pt x="1843" y="2867"/>
                  </a:lnTo>
                  <a:lnTo>
                    <a:pt x="1861" y="2927"/>
                  </a:lnTo>
                  <a:lnTo>
                    <a:pt x="1883" y="2986"/>
                  </a:lnTo>
                  <a:lnTo>
                    <a:pt x="1908" y="3042"/>
                  </a:lnTo>
                  <a:lnTo>
                    <a:pt x="1939" y="3096"/>
                  </a:lnTo>
                  <a:lnTo>
                    <a:pt x="1943" y="3102"/>
                  </a:lnTo>
                  <a:lnTo>
                    <a:pt x="1947" y="3108"/>
                  </a:lnTo>
                  <a:lnTo>
                    <a:pt x="1950" y="3114"/>
                  </a:lnTo>
                  <a:lnTo>
                    <a:pt x="1951" y="3122"/>
                  </a:lnTo>
                  <a:lnTo>
                    <a:pt x="1949" y="3130"/>
                  </a:lnTo>
                  <a:lnTo>
                    <a:pt x="1944" y="3139"/>
                  </a:lnTo>
                  <a:lnTo>
                    <a:pt x="1934" y="3148"/>
                  </a:lnTo>
                  <a:lnTo>
                    <a:pt x="1874" y="3192"/>
                  </a:lnTo>
                  <a:lnTo>
                    <a:pt x="1817" y="3231"/>
                  </a:lnTo>
                  <a:lnTo>
                    <a:pt x="1764" y="3265"/>
                  </a:lnTo>
                  <a:lnTo>
                    <a:pt x="1714" y="3294"/>
                  </a:lnTo>
                  <a:lnTo>
                    <a:pt x="1666" y="3319"/>
                  </a:lnTo>
                  <a:lnTo>
                    <a:pt x="1623" y="3340"/>
                  </a:lnTo>
                  <a:lnTo>
                    <a:pt x="1582" y="3356"/>
                  </a:lnTo>
                  <a:lnTo>
                    <a:pt x="1545" y="3367"/>
                  </a:lnTo>
                  <a:lnTo>
                    <a:pt x="1511" y="3374"/>
                  </a:lnTo>
                  <a:lnTo>
                    <a:pt x="1481" y="3377"/>
                  </a:lnTo>
                  <a:lnTo>
                    <a:pt x="1455" y="3375"/>
                  </a:lnTo>
                  <a:lnTo>
                    <a:pt x="1426" y="3368"/>
                  </a:lnTo>
                  <a:lnTo>
                    <a:pt x="1393" y="3359"/>
                  </a:lnTo>
                  <a:lnTo>
                    <a:pt x="1357" y="3346"/>
                  </a:lnTo>
                  <a:lnTo>
                    <a:pt x="1317" y="3329"/>
                  </a:lnTo>
                  <a:lnTo>
                    <a:pt x="1276" y="3309"/>
                  </a:lnTo>
                  <a:lnTo>
                    <a:pt x="1232" y="3286"/>
                  </a:lnTo>
                  <a:lnTo>
                    <a:pt x="1185" y="3259"/>
                  </a:lnTo>
                  <a:lnTo>
                    <a:pt x="1137" y="3230"/>
                  </a:lnTo>
                  <a:lnTo>
                    <a:pt x="1087" y="3197"/>
                  </a:lnTo>
                  <a:lnTo>
                    <a:pt x="1036" y="3161"/>
                  </a:lnTo>
                  <a:lnTo>
                    <a:pt x="983" y="3123"/>
                  </a:lnTo>
                  <a:lnTo>
                    <a:pt x="929" y="3082"/>
                  </a:lnTo>
                  <a:lnTo>
                    <a:pt x="876" y="3037"/>
                  </a:lnTo>
                  <a:lnTo>
                    <a:pt x="821" y="2991"/>
                  </a:lnTo>
                  <a:lnTo>
                    <a:pt x="766" y="2943"/>
                  </a:lnTo>
                  <a:lnTo>
                    <a:pt x="711" y="2891"/>
                  </a:lnTo>
                  <a:lnTo>
                    <a:pt x="656" y="2838"/>
                  </a:lnTo>
                  <a:lnTo>
                    <a:pt x="602" y="2782"/>
                  </a:lnTo>
                  <a:lnTo>
                    <a:pt x="549" y="2725"/>
                  </a:lnTo>
                  <a:lnTo>
                    <a:pt x="497" y="2665"/>
                  </a:lnTo>
                  <a:lnTo>
                    <a:pt x="446" y="2603"/>
                  </a:lnTo>
                  <a:lnTo>
                    <a:pt x="396" y="2541"/>
                  </a:lnTo>
                  <a:lnTo>
                    <a:pt x="349" y="2476"/>
                  </a:lnTo>
                  <a:lnTo>
                    <a:pt x="303" y="2410"/>
                  </a:lnTo>
                  <a:lnTo>
                    <a:pt x="260" y="2342"/>
                  </a:lnTo>
                  <a:lnTo>
                    <a:pt x="218" y="2273"/>
                  </a:lnTo>
                  <a:lnTo>
                    <a:pt x="180" y="2202"/>
                  </a:lnTo>
                  <a:lnTo>
                    <a:pt x="145" y="2132"/>
                  </a:lnTo>
                  <a:lnTo>
                    <a:pt x="113" y="2059"/>
                  </a:lnTo>
                  <a:lnTo>
                    <a:pt x="84" y="1986"/>
                  </a:lnTo>
                  <a:lnTo>
                    <a:pt x="59" y="1911"/>
                  </a:lnTo>
                  <a:lnTo>
                    <a:pt x="38" y="1836"/>
                  </a:lnTo>
                  <a:lnTo>
                    <a:pt x="22" y="1760"/>
                  </a:lnTo>
                  <a:lnTo>
                    <a:pt x="9" y="1684"/>
                  </a:lnTo>
                  <a:lnTo>
                    <a:pt x="2" y="1607"/>
                  </a:lnTo>
                  <a:lnTo>
                    <a:pt x="0" y="1531"/>
                  </a:lnTo>
                  <a:lnTo>
                    <a:pt x="0" y="1530"/>
                  </a:lnTo>
                  <a:lnTo>
                    <a:pt x="0" y="1526"/>
                  </a:lnTo>
                  <a:lnTo>
                    <a:pt x="0" y="1514"/>
                  </a:lnTo>
                  <a:lnTo>
                    <a:pt x="0" y="1494"/>
                  </a:lnTo>
                  <a:lnTo>
                    <a:pt x="0" y="1468"/>
                  </a:lnTo>
                  <a:lnTo>
                    <a:pt x="1" y="1437"/>
                  </a:lnTo>
                  <a:lnTo>
                    <a:pt x="1" y="1401"/>
                  </a:lnTo>
                  <a:lnTo>
                    <a:pt x="2" y="1361"/>
                  </a:lnTo>
                  <a:lnTo>
                    <a:pt x="3" y="1317"/>
                  </a:lnTo>
                  <a:lnTo>
                    <a:pt x="3" y="1270"/>
                  </a:lnTo>
                  <a:lnTo>
                    <a:pt x="4" y="1220"/>
                  </a:lnTo>
                  <a:lnTo>
                    <a:pt x="5" y="1167"/>
                  </a:lnTo>
                  <a:lnTo>
                    <a:pt x="6" y="1114"/>
                  </a:lnTo>
                  <a:lnTo>
                    <a:pt x="7" y="1059"/>
                  </a:lnTo>
                  <a:lnTo>
                    <a:pt x="8" y="1005"/>
                  </a:lnTo>
                  <a:lnTo>
                    <a:pt x="9" y="949"/>
                  </a:lnTo>
                  <a:lnTo>
                    <a:pt x="9" y="896"/>
                  </a:lnTo>
                  <a:lnTo>
                    <a:pt x="10" y="843"/>
                  </a:lnTo>
                  <a:lnTo>
                    <a:pt x="11" y="793"/>
                  </a:lnTo>
                  <a:lnTo>
                    <a:pt x="12" y="744"/>
                  </a:lnTo>
                  <a:lnTo>
                    <a:pt x="13" y="700"/>
                  </a:lnTo>
                  <a:lnTo>
                    <a:pt x="14" y="659"/>
                  </a:lnTo>
                  <a:lnTo>
                    <a:pt x="14" y="623"/>
                  </a:lnTo>
                  <a:lnTo>
                    <a:pt x="16" y="591"/>
                  </a:lnTo>
                  <a:lnTo>
                    <a:pt x="17" y="565"/>
                  </a:lnTo>
                  <a:lnTo>
                    <a:pt x="17" y="545"/>
                  </a:lnTo>
                  <a:lnTo>
                    <a:pt x="18" y="532"/>
                  </a:lnTo>
                  <a:lnTo>
                    <a:pt x="18" y="525"/>
                  </a:lnTo>
                  <a:lnTo>
                    <a:pt x="22" y="502"/>
                  </a:lnTo>
                  <a:lnTo>
                    <a:pt x="29" y="484"/>
                  </a:lnTo>
                  <a:lnTo>
                    <a:pt x="36" y="472"/>
                  </a:lnTo>
                  <a:lnTo>
                    <a:pt x="45" y="463"/>
                  </a:lnTo>
                  <a:lnTo>
                    <a:pt x="54" y="458"/>
                  </a:lnTo>
                  <a:lnTo>
                    <a:pt x="62" y="455"/>
                  </a:lnTo>
                  <a:lnTo>
                    <a:pt x="71" y="454"/>
                  </a:lnTo>
                  <a:lnTo>
                    <a:pt x="81" y="454"/>
                  </a:lnTo>
                  <a:lnTo>
                    <a:pt x="89" y="454"/>
                  </a:lnTo>
                  <a:lnTo>
                    <a:pt x="162" y="457"/>
                  </a:lnTo>
                  <a:lnTo>
                    <a:pt x="238" y="460"/>
                  </a:lnTo>
                  <a:lnTo>
                    <a:pt x="315" y="461"/>
                  </a:lnTo>
                  <a:lnTo>
                    <a:pt x="392" y="460"/>
                  </a:lnTo>
                  <a:lnTo>
                    <a:pt x="471" y="455"/>
                  </a:lnTo>
                  <a:lnTo>
                    <a:pt x="551" y="446"/>
                  </a:lnTo>
                  <a:lnTo>
                    <a:pt x="630" y="432"/>
                  </a:lnTo>
                  <a:lnTo>
                    <a:pt x="712" y="411"/>
                  </a:lnTo>
                  <a:lnTo>
                    <a:pt x="775" y="392"/>
                  </a:lnTo>
                  <a:lnTo>
                    <a:pt x="836" y="368"/>
                  </a:lnTo>
                  <a:lnTo>
                    <a:pt x="894" y="342"/>
                  </a:lnTo>
                  <a:lnTo>
                    <a:pt x="951" y="315"/>
                  </a:lnTo>
                  <a:lnTo>
                    <a:pt x="1004" y="286"/>
                  </a:lnTo>
                  <a:lnTo>
                    <a:pt x="1056" y="256"/>
                  </a:lnTo>
                  <a:lnTo>
                    <a:pt x="1104" y="225"/>
                  </a:lnTo>
                  <a:lnTo>
                    <a:pt x="1151" y="194"/>
                  </a:lnTo>
                  <a:lnTo>
                    <a:pt x="1194" y="165"/>
                  </a:lnTo>
                  <a:lnTo>
                    <a:pt x="1236" y="135"/>
                  </a:lnTo>
                  <a:lnTo>
                    <a:pt x="1275" y="107"/>
                  </a:lnTo>
                  <a:lnTo>
                    <a:pt x="1311" y="82"/>
                  </a:lnTo>
                  <a:lnTo>
                    <a:pt x="1345" y="59"/>
                  </a:lnTo>
                  <a:lnTo>
                    <a:pt x="1377" y="39"/>
                  </a:lnTo>
                  <a:lnTo>
                    <a:pt x="1408" y="23"/>
                  </a:lnTo>
                  <a:lnTo>
                    <a:pt x="1434" y="10"/>
                  </a:lnTo>
                  <a:lnTo>
                    <a:pt x="1459" y="2"/>
                  </a:lnTo>
                  <a:lnTo>
                    <a:pt x="14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Freeform 758">
              <a:extLst>
                <a:ext uri="{FF2B5EF4-FFF2-40B4-BE49-F238E27FC236}">
                  <a16:creationId xmlns:a16="http://schemas.microsoft.com/office/drawing/2014/main" id="{6CA5A262-DDB1-49B1-8F9C-89E89C7E4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33225" y="6591376"/>
              <a:ext cx="157162" cy="107950"/>
            </a:xfrm>
            <a:custGeom>
              <a:avLst/>
              <a:gdLst>
                <a:gd name="T0" fmla="*/ 1138 w 1295"/>
                <a:gd name="T1" fmla="*/ 0 h 874"/>
                <a:gd name="T2" fmla="*/ 1157 w 1295"/>
                <a:gd name="T3" fmla="*/ 2 h 874"/>
                <a:gd name="T4" fmla="*/ 1176 w 1295"/>
                <a:gd name="T5" fmla="*/ 9 h 874"/>
                <a:gd name="T6" fmla="*/ 1191 w 1295"/>
                <a:gd name="T7" fmla="*/ 20 h 874"/>
                <a:gd name="T8" fmla="*/ 1272 w 1295"/>
                <a:gd name="T9" fmla="*/ 94 h 874"/>
                <a:gd name="T10" fmla="*/ 1284 w 1295"/>
                <a:gd name="T11" fmla="*/ 109 h 874"/>
                <a:gd name="T12" fmla="*/ 1292 w 1295"/>
                <a:gd name="T13" fmla="*/ 127 h 874"/>
                <a:gd name="T14" fmla="*/ 1295 w 1295"/>
                <a:gd name="T15" fmla="*/ 145 h 874"/>
                <a:gd name="T16" fmla="*/ 1293 w 1295"/>
                <a:gd name="T17" fmla="*/ 164 h 874"/>
                <a:gd name="T18" fmla="*/ 1286 w 1295"/>
                <a:gd name="T19" fmla="*/ 181 h 874"/>
                <a:gd name="T20" fmla="*/ 1275 w 1295"/>
                <a:gd name="T21" fmla="*/ 197 h 874"/>
                <a:gd name="T22" fmla="*/ 652 w 1295"/>
                <a:gd name="T23" fmla="*/ 850 h 874"/>
                <a:gd name="T24" fmla="*/ 637 w 1295"/>
                <a:gd name="T25" fmla="*/ 862 h 874"/>
                <a:gd name="T26" fmla="*/ 619 w 1295"/>
                <a:gd name="T27" fmla="*/ 870 h 874"/>
                <a:gd name="T28" fmla="*/ 599 w 1295"/>
                <a:gd name="T29" fmla="*/ 874 h 874"/>
                <a:gd name="T30" fmla="*/ 580 w 1295"/>
                <a:gd name="T31" fmla="*/ 874 h 874"/>
                <a:gd name="T32" fmla="*/ 561 w 1295"/>
                <a:gd name="T33" fmla="*/ 869 h 874"/>
                <a:gd name="T34" fmla="*/ 543 w 1295"/>
                <a:gd name="T35" fmla="*/ 860 h 874"/>
                <a:gd name="T36" fmla="*/ 29 w 1295"/>
                <a:gd name="T37" fmla="*/ 482 h 874"/>
                <a:gd name="T38" fmla="*/ 15 w 1295"/>
                <a:gd name="T39" fmla="*/ 468 h 874"/>
                <a:gd name="T40" fmla="*/ 5 w 1295"/>
                <a:gd name="T41" fmla="*/ 452 h 874"/>
                <a:gd name="T42" fmla="*/ 0 w 1295"/>
                <a:gd name="T43" fmla="*/ 434 h 874"/>
                <a:gd name="T44" fmla="*/ 0 w 1295"/>
                <a:gd name="T45" fmla="*/ 416 h 874"/>
                <a:gd name="T46" fmla="*/ 4 w 1295"/>
                <a:gd name="T47" fmla="*/ 397 h 874"/>
                <a:gd name="T48" fmla="*/ 13 w 1295"/>
                <a:gd name="T49" fmla="*/ 380 h 874"/>
                <a:gd name="T50" fmla="*/ 80 w 1295"/>
                <a:gd name="T51" fmla="*/ 293 h 874"/>
                <a:gd name="T52" fmla="*/ 93 w 1295"/>
                <a:gd name="T53" fmla="*/ 279 h 874"/>
                <a:gd name="T54" fmla="*/ 110 w 1295"/>
                <a:gd name="T55" fmla="*/ 270 h 874"/>
                <a:gd name="T56" fmla="*/ 128 w 1295"/>
                <a:gd name="T57" fmla="*/ 265 h 874"/>
                <a:gd name="T58" fmla="*/ 147 w 1295"/>
                <a:gd name="T59" fmla="*/ 265 h 874"/>
                <a:gd name="T60" fmla="*/ 166 w 1295"/>
                <a:gd name="T61" fmla="*/ 269 h 874"/>
                <a:gd name="T62" fmla="*/ 183 w 1295"/>
                <a:gd name="T63" fmla="*/ 278 h 874"/>
                <a:gd name="T64" fmla="*/ 513 w 1295"/>
                <a:gd name="T65" fmla="*/ 519 h 874"/>
                <a:gd name="T66" fmla="*/ 531 w 1295"/>
                <a:gd name="T67" fmla="*/ 528 h 874"/>
                <a:gd name="T68" fmla="*/ 550 w 1295"/>
                <a:gd name="T69" fmla="*/ 533 h 874"/>
                <a:gd name="T70" fmla="*/ 569 w 1295"/>
                <a:gd name="T71" fmla="*/ 533 h 874"/>
                <a:gd name="T72" fmla="*/ 589 w 1295"/>
                <a:gd name="T73" fmla="*/ 529 h 874"/>
                <a:gd name="T74" fmla="*/ 606 w 1295"/>
                <a:gd name="T75" fmla="*/ 521 h 874"/>
                <a:gd name="T76" fmla="*/ 622 w 1295"/>
                <a:gd name="T77" fmla="*/ 508 h 874"/>
                <a:gd name="T78" fmla="*/ 1088 w 1295"/>
                <a:gd name="T79" fmla="*/ 24 h 874"/>
                <a:gd name="T80" fmla="*/ 1103 w 1295"/>
                <a:gd name="T81" fmla="*/ 12 h 874"/>
                <a:gd name="T82" fmla="*/ 1120 w 1295"/>
                <a:gd name="T83" fmla="*/ 3 h 874"/>
                <a:gd name="T84" fmla="*/ 1138 w 1295"/>
                <a:gd name="T85" fmla="*/ 0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5" h="874">
                  <a:moveTo>
                    <a:pt x="1138" y="0"/>
                  </a:moveTo>
                  <a:lnTo>
                    <a:pt x="1157" y="2"/>
                  </a:lnTo>
                  <a:lnTo>
                    <a:pt x="1176" y="9"/>
                  </a:lnTo>
                  <a:lnTo>
                    <a:pt x="1191" y="20"/>
                  </a:lnTo>
                  <a:lnTo>
                    <a:pt x="1272" y="94"/>
                  </a:lnTo>
                  <a:lnTo>
                    <a:pt x="1284" y="109"/>
                  </a:lnTo>
                  <a:lnTo>
                    <a:pt x="1292" y="127"/>
                  </a:lnTo>
                  <a:lnTo>
                    <a:pt x="1295" y="145"/>
                  </a:lnTo>
                  <a:lnTo>
                    <a:pt x="1293" y="164"/>
                  </a:lnTo>
                  <a:lnTo>
                    <a:pt x="1286" y="181"/>
                  </a:lnTo>
                  <a:lnTo>
                    <a:pt x="1275" y="197"/>
                  </a:lnTo>
                  <a:lnTo>
                    <a:pt x="652" y="850"/>
                  </a:lnTo>
                  <a:lnTo>
                    <a:pt x="637" y="862"/>
                  </a:lnTo>
                  <a:lnTo>
                    <a:pt x="619" y="870"/>
                  </a:lnTo>
                  <a:lnTo>
                    <a:pt x="599" y="874"/>
                  </a:lnTo>
                  <a:lnTo>
                    <a:pt x="580" y="874"/>
                  </a:lnTo>
                  <a:lnTo>
                    <a:pt x="561" y="869"/>
                  </a:lnTo>
                  <a:lnTo>
                    <a:pt x="543" y="860"/>
                  </a:lnTo>
                  <a:lnTo>
                    <a:pt x="29" y="482"/>
                  </a:lnTo>
                  <a:lnTo>
                    <a:pt x="15" y="468"/>
                  </a:lnTo>
                  <a:lnTo>
                    <a:pt x="5" y="452"/>
                  </a:lnTo>
                  <a:lnTo>
                    <a:pt x="0" y="434"/>
                  </a:lnTo>
                  <a:lnTo>
                    <a:pt x="0" y="416"/>
                  </a:lnTo>
                  <a:lnTo>
                    <a:pt x="4" y="397"/>
                  </a:lnTo>
                  <a:lnTo>
                    <a:pt x="13" y="380"/>
                  </a:lnTo>
                  <a:lnTo>
                    <a:pt x="80" y="293"/>
                  </a:lnTo>
                  <a:lnTo>
                    <a:pt x="93" y="279"/>
                  </a:lnTo>
                  <a:lnTo>
                    <a:pt x="110" y="270"/>
                  </a:lnTo>
                  <a:lnTo>
                    <a:pt x="128" y="265"/>
                  </a:lnTo>
                  <a:lnTo>
                    <a:pt x="147" y="265"/>
                  </a:lnTo>
                  <a:lnTo>
                    <a:pt x="166" y="269"/>
                  </a:lnTo>
                  <a:lnTo>
                    <a:pt x="183" y="278"/>
                  </a:lnTo>
                  <a:lnTo>
                    <a:pt x="513" y="519"/>
                  </a:lnTo>
                  <a:lnTo>
                    <a:pt x="531" y="528"/>
                  </a:lnTo>
                  <a:lnTo>
                    <a:pt x="550" y="533"/>
                  </a:lnTo>
                  <a:lnTo>
                    <a:pt x="569" y="533"/>
                  </a:lnTo>
                  <a:lnTo>
                    <a:pt x="589" y="529"/>
                  </a:lnTo>
                  <a:lnTo>
                    <a:pt x="606" y="521"/>
                  </a:lnTo>
                  <a:lnTo>
                    <a:pt x="622" y="508"/>
                  </a:lnTo>
                  <a:lnTo>
                    <a:pt x="1088" y="24"/>
                  </a:lnTo>
                  <a:lnTo>
                    <a:pt x="1103" y="12"/>
                  </a:lnTo>
                  <a:lnTo>
                    <a:pt x="1120" y="3"/>
                  </a:lnTo>
                  <a:lnTo>
                    <a:pt x="11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45CFEC7E-17D8-41B8-BB04-648FAB6E5762}"/>
              </a:ext>
            </a:extLst>
          </p:cNvPr>
          <p:cNvSpPr/>
          <p:nvPr/>
        </p:nvSpPr>
        <p:spPr>
          <a:xfrm>
            <a:off x="6022548" y="754390"/>
            <a:ext cx="90281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1" u="none" strike="noStrike" kern="1200" cap="all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3058983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4609C7-3956-4DD8-819E-7B680076E666}"/>
              </a:ext>
            </a:extLst>
          </p:cNvPr>
          <p:cNvSpPr txBox="1"/>
          <p:nvPr/>
        </p:nvSpPr>
        <p:spPr>
          <a:xfrm>
            <a:off x="0" y="189028"/>
            <a:ext cx="68461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Программные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и непрограммные расходы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3EC5C86-061A-4393-85D1-E6264A2E1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05F2BF-B3D4-494A-973E-BBC335E6E5C4}"/>
              </a:ext>
            </a:extLst>
          </p:cNvPr>
          <p:cNvSpPr txBox="1"/>
          <p:nvPr/>
        </p:nvSpPr>
        <p:spPr>
          <a:xfrm>
            <a:off x="184731" y="1220240"/>
            <a:ext cx="598255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u="none" strike="noStrike" kern="1200" normalizeH="0" baseline="0" noProof="0" dirty="0">
                <a:uLnTx/>
                <a:uFillTx/>
                <a:ea typeface="Cambria" panose="02040503050406030204" pitchFamily="18" charset="0"/>
                <a:cs typeface="+mn-cs"/>
              </a:rPr>
              <a:t>РАСХОДЫ ВСЕГО </a:t>
            </a:r>
            <a:r>
              <a:rPr kumimoji="0" lang="ru-RU" sz="2400" u="none" strike="noStrike" kern="1200" normalizeH="0" baseline="0" noProof="0" dirty="0">
                <a:solidFill>
                  <a:schemeClr val="accent1"/>
                </a:solidFill>
                <a:uLnTx/>
                <a:uFillTx/>
                <a:ea typeface="Cambria" panose="02040503050406030204" pitchFamily="18" charset="0"/>
                <a:cs typeface="+mn-cs"/>
              </a:rPr>
              <a:t> </a:t>
            </a:r>
            <a:r>
              <a:rPr kumimoji="0" lang="ru-RU" sz="3200" u="none" strike="noStrike" kern="1200" normalizeH="0" baseline="0" noProof="0" dirty="0">
                <a:solidFill>
                  <a:schemeClr val="accent1"/>
                </a:solidFill>
                <a:uLnTx/>
                <a:uFillTx/>
                <a:ea typeface="Cambria" panose="02040503050406030204" pitchFamily="18" charset="0"/>
                <a:cs typeface="+mn-cs"/>
              </a:rPr>
              <a:t>21 697,3 </a:t>
            </a:r>
            <a:r>
              <a:rPr kumimoji="0" lang="ru-RU" sz="2400" u="none" strike="noStrike" kern="1200" normalizeH="0" baseline="0" noProof="0" dirty="0">
                <a:uLnTx/>
                <a:uFillTx/>
                <a:ea typeface="Cambria" panose="02040503050406030204" pitchFamily="18" charset="0"/>
                <a:cs typeface="+mn-cs"/>
              </a:rPr>
              <a:t>МЛН. РУБ.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7F60CEE-8308-47CE-BB29-C05164C0CC4B}"/>
              </a:ext>
            </a:extLst>
          </p:cNvPr>
          <p:cNvSpPr/>
          <p:nvPr/>
        </p:nvSpPr>
        <p:spPr>
          <a:xfrm>
            <a:off x="5606658" y="1938711"/>
            <a:ext cx="720069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u="none" strike="noStrike" kern="1200" normalizeH="0" baseline="0" noProof="0" dirty="0">
                <a:solidFill>
                  <a:schemeClr val="accent1"/>
                </a:solidFill>
                <a:uLnTx/>
                <a:uFillTx/>
                <a:ea typeface="+mn-ea"/>
                <a:cs typeface="+mn-cs"/>
              </a:rPr>
              <a:t>95%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A7C95F7-06E8-4D1A-B879-810CB667188D}"/>
              </a:ext>
            </a:extLst>
          </p:cNvPr>
          <p:cNvSpPr/>
          <p:nvPr/>
        </p:nvSpPr>
        <p:spPr>
          <a:xfrm>
            <a:off x="4054363" y="2386205"/>
            <a:ext cx="564578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chemeClr val="accent1"/>
                </a:solidFill>
              </a:rPr>
              <a:t>5</a:t>
            </a:r>
            <a:r>
              <a:rPr kumimoji="0" lang="ru-RU" sz="2400" u="none" strike="noStrike" kern="1200" normalizeH="0" baseline="0" noProof="0" dirty="0">
                <a:solidFill>
                  <a:schemeClr val="accent1"/>
                </a:solidFill>
                <a:uLnTx/>
                <a:uFillTx/>
              </a:rPr>
              <a:t>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9520DE-4BA4-4147-9190-418B14278B41}"/>
              </a:ext>
            </a:extLst>
          </p:cNvPr>
          <p:cNvSpPr txBox="1"/>
          <p:nvPr/>
        </p:nvSpPr>
        <p:spPr>
          <a:xfrm>
            <a:off x="218944" y="1937685"/>
            <a:ext cx="597064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u="none" strike="noStrike" kern="1200" normalizeH="0" baseline="0" noProof="0" dirty="0">
                <a:uLnTx/>
                <a:uFillTx/>
                <a:ea typeface="Cambria" panose="02040503050406030204" pitchFamily="18" charset="0"/>
                <a:cs typeface="+mn-cs"/>
              </a:rPr>
              <a:t>В</a:t>
            </a:r>
            <a:r>
              <a:rPr kumimoji="0" lang="en-US" sz="1400" u="none" strike="noStrike" kern="1200" normalizeH="0" baseline="0" noProof="0" dirty="0">
                <a:uLnTx/>
                <a:uFillTx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1400" u="none" strike="noStrike" kern="1200" normalizeH="0" baseline="0" noProof="0" dirty="0" err="1">
                <a:uLnTx/>
                <a:uFillTx/>
                <a:ea typeface="Cambria" panose="02040503050406030204" pitchFamily="18" charset="0"/>
                <a:cs typeface="+mn-cs"/>
              </a:rPr>
              <a:t>рамках</a:t>
            </a:r>
            <a:r>
              <a:rPr kumimoji="0" lang="en-US" sz="1400" u="none" strike="noStrike" kern="1200" normalizeH="0" baseline="0" noProof="0" dirty="0">
                <a:uLnTx/>
                <a:uFillTx/>
                <a:ea typeface="Cambria" panose="02040503050406030204" pitchFamily="18" charset="0"/>
                <a:cs typeface="+mn-cs"/>
              </a:rPr>
              <a:t> 1</a:t>
            </a:r>
            <a:r>
              <a:rPr kumimoji="0" lang="ru-RU" sz="1400" u="none" strike="noStrike" kern="1200" normalizeH="0" baseline="0" noProof="0" dirty="0">
                <a:uLnTx/>
                <a:uFillTx/>
                <a:ea typeface="Cambria" panose="02040503050406030204" pitchFamily="18" charset="0"/>
                <a:cs typeface="+mn-cs"/>
              </a:rPr>
              <a:t>6</a:t>
            </a:r>
            <a:r>
              <a:rPr kumimoji="0" lang="en-US" sz="1400" u="none" strike="noStrike" kern="1200" normalizeH="0" baseline="0" noProof="0" dirty="0">
                <a:uLnTx/>
                <a:uFillTx/>
                <a:ea typeface="Cambria" panose="02040503050406030204" pitchFamily="18" charset="0"/>
                <a:cs typeface="+mn-cs"/>
              </a:rPr>
              <a:t>-</a:t>
            </a:r>
            <a:r>
              <a:rPr kumimoji="0" lang="en-US" sz="1400" u="none" strike="noStrike" kern="1200" normalizeH="0" baseline="0" noProof="0" dirty="0" err="1">
                <a:uLnTx/>
                <a:uFillTx/>
                <a:ea typeface="Cambria" panose="02040503050406030204" pitchFamily="18" charset="0"/>
                <a:cs typeface="+mn-cs"/>
              </a:rPr>
              <a:t>ти</a:t>
            </a:r>
            <a:r>
              <a:rPr kumimoji="0" lang="en-US" sz="1400" u="none" strike="noStrike" kern="1200" normalizeH="0" baseline="0" noProof="0" dirty="0">
                <a:uLnTx/>
                <a:uFillTx/>
                <a:ea typeface="Cambria" panose="02040503050406030204" pitchFamily="18" charset="0"/>
                <a:cs typeface="+mn-cs"/>
              </a:rPr>
              <a:t> </a:t>
            </a:r>
            <a:r>
              <a:rPr kumimoji="0" lang="ru-RU" sz="1400" u="none" strike="noStrike" kern="1200" normalizeH="0" baseline="0" noProof="0" dirty="0" err="1">
                <a:uLnTx/>
                <a:uFillTx/>
                <a:ea typeface="Cambria" panose="02040503050406030204" pitchFamily="18" charset="0"/>
                <a:cs typeface="+mn-cs"/>
              </a:rPr>
              <a:t>Муниципальны</a:t>
            </a:r>
            <a:r>
              <a:rPr kumimoji="0" lang="en-US" sz="1400" u="none" strike="noStrike" kern="1200" normalizeH="0" baseline="0" noProof="0" dirty="0">
                <a:uLnTx/>
                <a:uFillTx/>
                <a:ea typeface="Cambria" panose="02040503050406030204" pitchFamily="18" charset="0"/>
                <a:cs typeface="+mn-cs"/>
              </a:rPr>
              <a:t>х</a:t>
            </a:r>
            <a:r>
              <a:rPr kumimoji="0" lang="ru-RU" sz="1400" u="none" strike="noStrike" kern="1200" normalizeH="0" baseline="0" noProof="0" dirty="0">
                <a:uLnTx/>
                <a:uFillTx/>
                <a:ea typeface="Cambria" panose="02040503050406030204" pitchFamily="18" charset="0"/>
                <a:cs typeface="+mn-cs"/>
              </a:rPr>
              <a:t> программ </a:t>
            </a:r>
            <a:r>
              <a:rPr kumimoji="0" lang="ru-RU" sz="2400" u="none" strike="noStrike" kern="1200" normalizeH="0" baseline="0" noProof="0" dirty="0">
                <a:solidFill>
                  <a:schemeClr val="accent1"/>
                </a:solidFill>
                <a:uLnTx/>
                <a:uFillTx/>
                <a:ea typeface="Cambria" panose="02040503050406030204" pitchFamily="18" charset="0"/>
                <a:cs typeface="+mn-cs"/>
              </a:rPr>
              <a:t>20 577,9</a:t>
            </a:r>
            <a:endParaRPr kumimoji="0" lang="ru-RU" sz="1400" u="none" strike="noStrike" kern="1200" normalizeH="0" baseline="0" noProof="0" dirty="0">
              <a:solidFill>
                <a:schemeClr val="accent1"/>
              </a:solidFill>
              <a:uLnTx/>
              <a:uFillTx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6D9B6D9-D7AE-4E14-8F9E-6F1153B810EB}"/>
              </a:ext>
            </a:extLst>
          </p:cNvPr>
          <p:cNvSpPr/>
          <p:nvPr/>
        </p:nvSpPr>
        <p:spPr>
          <a:xfrm>
            <a:off x="4618941" y="2062733"/>
            <a:ext cx="896849" cy="276999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u="none" strike="noStrike" kern="1200" normalizeH="0" baseline="0" noProof="0" dirty="0">
                <a:uLnTx/>
                <a:uFillTx/>
                <a:ea typeface="+mn-ea"/>
                <a:cs typeface="+mn-cs"/>
              </a:rPr>
              <a:t>млн.   руб.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1603E8-BF2C-4F58-A9B0-565F7B8955FB}"/>
              </a:ext>
            </a:extLst>
          </p:cNvPr>
          <p:cNvSpPr txBox="1"/>
          <p:nvPr/>
        </p:nvSpPr>
        <p:spPr>
          <a:xfrm>
            <a:off x="184731" y="2324650"/>
            <a:ext cx="518953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cap="all">
                <a:ln>
                  <a:solidFill>
                    <a:srgbClr val="2AB8BB"/>
                  </a:solidFill>
                </a:ln>
                <a:solidFill>
                  <a:srgbClr val="2AB8BB"/>
                </a:solidFill>
                <a:latin typeface="Arial Narrow" panose="020B0606020202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cs typeface="+mn-cs"/>
              </a:rPr>
              <a:t>Непрограммные расходы </a:t>
            </a:r>
            <a:r>
              <a:rPr kumimoji="0" lang="ru-RU" sz="24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+mn-lt"/>
                <a:ea typeface="Cambria" panose="02040503050406030204" pitchFamily="18" charset="0"/>
                <a:cs typeface="+mn-cs"/>
              </a:rPr>
              <a:t>1 119,4</a:t>
            </a:r>
            <a:r>
              <a:rPr kumimoji="0" lang="ru-RU" sz="280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Cambria" panose="02040503050406030204" pitchFamily="18" charset="0"/>
                <a:cs typeface="+mn-cs"/>
              </a:rPr>
              <a:t> </a:t>
            </a:r>
            <a:r>
              <a:rPr kumimoji="0" lang="ru-RU" sz="140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cs typeface="+mn-cs"/>
              </a:rPr>
              <a:t>млн. руб.  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C0F5BCAE-9CB5-4E40-A46E-70574B9ED359}"/>
              </a:ext>
            </a:extLst>
          </p:cNvPr>
          <p:cNvGrpSpPr/>
          <p:nvPr/>
        </p:nvGrpSpPr>
        <p:grpSpPr>
          <a:xfrm>
            <a:off x="-517180" y="5846345"/>
            <a:ext cx="4715464" cy="3807060"/>
            <a:chOff x="4940186" y="2960236"/>
            <a:chExt cx="4826754" cy="3638704"/>
          </a:xfrm>
        </p:grpSpPr>
        <p:graphicFrame>
          <p:nvGraphicFramePr>
            <p:cNvPr id="13" name="Диаграмма 12">
              <a:extLst>
                <a:ext uri="{FF2B5EF4-FFF2-40B4-BE49-F238E27FC236}">
                  <a16:creationId xmlns:a16="http://schemas.microsoft.com/office/drawing/2014/main" id="{A1F3C66B-7E03-4A72-8C8A-3CD1A01DA37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02658014"/>
                </p:ext>
              </p:extLst>
            </p:nvPr>
          </p:nvGraphicFramePr>
          <p:xfrm>
            <a:off x="4940186" y="2960236"/>
            <a:ext cx="4826754" cy="36387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7DF488-11C0-4EE2-A69A-EB18C584E231}"/>
                </a:ext>
              </a:extLst>
            </p:cNvPr>
            <p:cNvSpPr txBox="1"/>
            <p:nvPr/>
          </p:nvSpPr>
          <p:spPr>
            <a:xfrm>
              <a:off x="6552640" y="4547349"/>
              <a:ext cx="1591080" cy="603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Cambria Math" panose="02040503050406030204" pitchFamily="18" charset="0"/>
                  <a:cs typeface="+mn-cs"/>
                </a:rPr>
                <a:t>21 697,3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all" spc="0" normalizeH="0" baseline="0" noProof="0" dirty="0">
                  <a:ln>
                    <a:noFill/>
                  </a:ln>
                  <a:effectLst/>
                  <a:uLnTx/>
                  <a:uFillTx/>
                  <a:ea typeface="Cambria Math" panose="02040503050406030204" pitchFamily="18" charset="0"/>
                  <a:cs typeface="+mn-cs"/>
                </a:rPr>
                <a:t>Млн. руб.</a:t>
              </a:r>
            </a:p>
          </p:txBody>
        </p:sp>
      </p:grp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8CF4AC1-81DE-427C-9B6F-566FDA5C21EA}"/>
              </a:ext>
            </a:extLst>
          </p:cNvPr>
          <p:cNvSpPr/>
          <p:nvPr/>
        </p:nvSpPr>
        <p:spPr>
          <a:xfrm>
            <a:off x="496648" y="3138627"/>
            <a:ext cx="6080337" cy="209288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3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Cambria" panose="02040503050406030204" pitchFamily="18" charset="0"/>
              </a:rPr>
              <a:t>резервный фонд;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3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Cambria" panose="02040503050406030204" pitchFamily="18" charset="0"/>
              </a:rPr>
              <a:t>содержание аппаратов: Липецкого городского Совета депутатов; Счетной палаты города Липецка; администрации города Липецка; управлений администрации города Липецка: архивного; опеки (попечительства) и охраны прав детства;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3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Cambria" panose="02040503050406030204" pitchFamily="18" charset="0"/>
              </a:rPr>
              <a:t>содержание МКУ «Управление ресурсного обеспечения администрации города Липецка»;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300" dirty="0">
                <a:ea typeface="Cambria" panose="02040503050406030204" pitchFamily="18" charset="0"/>
              </a:rPr>
              <a:t>единовременные денежные выплаты военнослужащим, заключившим контракт на прохождение военной службы в Армии России;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300" dirty="0">
                <a:ea typeface="Cambria" panose="02040503050406030204" pitchFamily="18" charset="0"/>
              </a:rPr>
              <a:t>другие расходы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8A3A41-B64C-4634-90BD-C04DC3C9119E}"/>
              </a:ext>
            </a:extLst>
          </p:cNvPr>
          <p:cNvSpPr txBox="1"/>
          <p:nvPr/>
        </p:nvSpPr>
        <p:spPr>
          <a:xfrm>
            <a:off x="0" y="5507791"/>
            <a:ext cx="68461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200" b="1" i="1" cap="all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all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Cambria" panose="02040503050406030204" pitchFamily="18" charset="0"/>
                <a:cs typeface="Segoe UI" panose="020B0502040204020203" pitchFamily="34" charset="0"/>
              </a:rPr>
              <a:t>Структура расходной части бюджета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BF3DF818-C092-408B-8E41-6F53B3D06A27}"/>
              </a:ext>
            </a:extLst>
          </p:cNvPr>
          <p:cNvGrpSpPr/>
          <p:nvPr/>
        </p:nvGrpSpPr>
        <p:grpSpPr>
          <a:xfrm>
            <a:off x="3675172" y="6475196"/>
            <a:ext cx="3398178" cy="2645670"/>
            <a:chOff x="3546891" y="5383972"/>
            <a:chExt cx="3533703" cy="2645670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BD3F5856-BCCA-4B93-8CC5-B8DB4F83F222}"/>
                </a:ext>
              </a:extLst>
            </p:cNvPr>
            <p:cNvGrpSpPr/>
            <p:nvPr/>
          </p:nvGrpSpPr>
          <p:grpSpPr>
            <a:xfrm>
              <a:off x="3546891" y="5383972"/>
              <a:ext cx="3264940" cy="498080"/>
              <a:chOff x="3375040" y="5724968"/>
              <a:chExt cx="3264940" cy="498080"/>
            </a:xfrm>
          </p:grpSpPr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055094F1-862C-48E1-BEFE-969428501D2F}"/>
                  </a:ext>
                </a:extLst>
              </p:cNvPr>
              <p:cNvSpPr/>
              <p:nvPr/>
            </p:nvSpPr>
            <p:spPr>
              <a:xfrm>
                <a:off x="3375040" y="5724968"/>
                <a:ext cx="3264940" cy="498080"/>
              </a:xfrm>
              <a:prstGeom prst="rect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595E770-C68A-484E-9AD2-6B2471B45237}"/>
                  </a:ext>
                </a:extLst>
              </p:cNvPr>
              <p:cNvSpPr txBox="1"/>
              <p:nvPr/>
            </p:nvSpPr>
            <p:spPr>
              <a:xfrm>
                <a:off x="4543733" y="5749255"/>
                <a:ext cx="1961682" cy="439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00" b="1" i="0" u="none" strike="noStrike" kern="1200" cap="all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социально-культурная</a:t>
                </a:r>
                <a:r>
                  <a:rPr kumimoji="0" lang="en-US" sz="1100" b="1" i="0" u="none" strike="noStrike" kern="1200" cap="all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ru-RU" sz="1100" b="1" i="0" u="none" strike="noStrike" kern="1200" cap="all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сфера </a:t>
                </a:r>
              </a:p>
            </p:txBody>
          </p:sp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7FC761A5-5004-4FB7-9BD5-37EBBC88F99B}"/>
                  </a:ext>
                </a:extLst>
              </p:cNvPr>
              <p:cNvSpPr/>
              <p:nvPr/>
            </p:nvSpPr>
            <p:spPr>
              <a:xfrm>
                <a:off x="3555182" y="5738153"/>
                <a:ext cx="82046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ea typeface="+mn-ea"/>
                    <a:cs typeface="+mn-cs"/>
                  </a:rPr>
                  <a:t>73 %</a:t>
                </a: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81343C32-CA62-4434-85C9-13FCA63A8354}"/>
                </a:ext>
              </a:extLst>
            </p:cNvPr>
            <p:cNvGrpSpPr/>
            <p:nvPr/>
          </p:nvGrpSpPr>
          <p:grpSpPr>
            <a:xfrm>
              <a:off x="3546891" y="6830848"/>
              <a:ext cx="3264940" cy="498080"/>
              <a:chOff x="3429000" y="7492629"/>
              <a:chExt cx="3264940" cy="498080"/>
            </a:xfrm>
          </p:grpSpPr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928BB910-64FF-43F9-9358-EE1095615DBF}"/>
                  </a:ext>
                </a:extLst>
              </p:cNvPr>
              <p:cNvSpPr/>
              <p:nvPr/>
            </p:nvSpPr>
            <p:spPr>
              <a:xfrm>
                <a:off x="3429000" y="7492629"/>
                <a:ext cx="3264940" cy="498080"/>
              </a:xfrm>
              <a:prstGeom prst="rect">
                <a:avLst/>
              </a:prstGeom>
              <a:solidFill>
                <a:srgbClr val="5B9B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D32D9C5E-6D5A-468D-AF3E-3E72B3B0C9E1}"/>
                  </a:ext>
                </a:extLst>
              </p:cNvPr>
              <p:cNvSpPr/>
              <p:nvPr/>
            </p:nvSpPr>
            <p:spPr>
              <a:xfrm>
                <a:off x="3555182" y="7500501"/>
                <a:ext cx="6587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ea typeface="+mn-ea"/>
                    <a:cs typeface="+mn-cs"/>
                  </a:rPr>
                  <a:t>8 %</a:t>
                </a: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2D4CFB1-B8D6-4620-BB42-096BDC0FBD53}"/>
                  </a:ext>
                </a:extLst>
              </p:cNvPr>
              <p:cNvSpPr txBox="1"/>
              <p:nvPr/>
            </p:nvSpPr>
            <p:spPr>
              <a:xfrm>
                <a:off x="4597693" y="7519564"/>
                <a:ext cx="1797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ЖКХ и благоустройство</a:t>
                </a:r>
              </a:p>
            </p:txBody>
          </p:sp>
        </p:grp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AFE7B2CE-4A88-40D0-B665-2DFF5471FDA8}"/>
                </a:ext>
              </a:extLst>
            </p:cNvPr>
            <p:cNvGrpSpPr/>
            <p:nvPr/>
          </p:nvGrpSpPr>
          <p:grpSpPr>
            <a:xfrm>
              <a:off x="3546891" y="7550312"/>
              <a:ext cx="3533703" cy="479330"/>
              <a:chOff x="3429000" y="8194828"/>
              <a:chExt cx="3533703" cy="479330"/>
            </a:xfrm>
          </p:grpSpPr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E36C824-E5C3-414D-A5E6-6A82A79AB69E}"/>
                  </a:ext>
                </a:extLst>
              </p:cNvPr>
              <p:cNvSpPr/>
              <p:nvPr/>
            </p:nvSpPr>
            <p:spPr>
              <a:xfrm>
                <a:off x="3429000" y="8223371"/>
                <a:ext cx="3264940" cy="450787"/>
              </a:xfrm>
              <a:prstGeom prst="rect">
                <a:avLst/>
              </a:prstGeom>
              <a:solidFill>
                <a:srgbClr val="2644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AD30D375-8FC3-4F21-A56C-EDD76A2E5B2F}"/>
                  </a:ext>
                </a:extLst>
              </p:cNvPr>
              <p:cNvSpPr/>
              <p:nvPr/>
            </p:nvSpPr>
            <p:spPr>
              <a:xfrm>
                <a:off x="3612890" y="8194828"/>
                <a:ext cx="7304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ea typeface="+mn-ea"/>
                    <a:cs typeface="+mn-cs"/>
                  </a:rPr>
                  <a:t>9 % </a:t>
                </a: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FCDC551-924E-4E5B-B51B-EEED391412FB}"/>
                  </a:ext>
                </a:extLst>
              </p:cNvPr>
              <p:cNvSpPr txBox="1"/>
              <p:nvPr/>
            </p:nvSpPr>
            <p:spPr>
              <a:xfrm>
                <a:off x="4597693" y="8305241"/>
                <a:ext cx="23650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Прочие отрасли</a:t>
                </a:r>
              </a:p>
            </p:txBody>
          </p:sp>
        </p:grp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69AEE1C3-CD28-428E-9425-9081A5C1067E}"/>
                </a:ext>
              </a:extLst>
            </p:cNvPr>
            <p:cNvGrpSpPr/>
            <p:nvPr/>
          </p:nvGrpSpPr>
          <p:grpSpPr>
            <a:xfrm>
              <a:off x="3552272" y="6110488"/>
              <a:ext cx="3264940" cy="504662"/>
              <a:chOff x="3415228" y="6527338"/>
              <a:chExt cx="3264940" cy="504662"/>
            </a:xfrm>
          </p:grpSpPr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EDAF52A2-5DDD-4952-8B32-D0CEB3426CF4}"/>
                  </a:ext>
                </a:extLst>
              </p:cNvPr>
              <p:cNvSpPr/>
              <p:nvPr/>
            </p:nvSpPr>
            <p:spPr>
              <a:xfrm>
                <a:off x="3415228" y="6550568"/>
                <a:ext cx="3264940" cy="481432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8B4608A-F448-4E25-839A-93F290656927}"/>
                  </a:ext>
                </a:extLst>
              </p:cNvPr>
              <p:cNvSpPr txBox="1"/>
              <p:nvPr/>
            </p:nvSpPr>
            <p:spPr>
              <a:xfrm>
                <a:off x="3555182" y="6527338"/>
                <a:ext cx="8204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2400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10 </a:t>
                </a:r>
                <a:r>
                  <a:rPr kumimoji="0" lang="ru-RU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ea typeface="+mn-ea"/>
                    <a:cs typeface="+mn-cs"/>
                  </a:rPr>
                  <a:t>%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A5E84C4-251B-45F7-B002-511237945433}"/>
                  </a:ext>
                </a:extLst>
              </p:cNvPr>
              <p:cNvSpPr txBox="1"/>
              <p:nvPr/>
            </p:nvSpPr>
            <p:spPr>
              <a:xfrm>
                <a:off x="4578539" y="6565884"/>
                <a:ext cx="193866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00" b="1" i="0" u="none" strike="noStrike" kern="1200" cap="all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ТРАНСПОРТ И ДОРОЖНОЕ ХОЗЯЙСТВО</a:t>
                </a: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8EAF8FD-0025-46E7-B99F-6C797A9E2772}"/>
              </a:ext>
            </a:extLst>
          </p:cNvPr>
          <p:cNvSpPr txBox="1"/>
          <p:nvPr/>
        </p:nvSpPr>
        <p:spPr>
          <a:xfrm>
            <a:off x="5606658" y="1220239"/>
            <a:ext cx="1109599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u="none" strike="noStrike" kern="1200" normalizeH="0" baseline="0" noProof="0" dirty="0">
                <a:solidFill>
                  <a:schemeClr val="accent1"/>
                </a:solidFill>
                <a:uLnTx/>
                <a:uFillTx/>
                <a:ea typeface="+mn-ea"/>
                <a:cs typeface="+mn-cs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3560702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 descr="Изображение выглядит как размытие, Сирень, фиолетов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96E606F-CFCF-7186-2576-D59E38239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86" y="0"/>
            <a:ext cx="6857999" cy="9906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07BBF3A-5CB2-4533-B83B-59C2DF3753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5" t="3074" r="18545" b="6613"/>
          <a:stretch/>
        </p:blipFill>
        <p:spPr>
          <a:xfrm>
            <a:off x="3681142" y="3119598"/>
            <a:ext cx="2949764" cy="2551454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C5A272-A117-46D5-8A41-0351B2CDF6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7" r="783" b="483"/>
          <a:stretch/>
        </p:blipFill>
        <p:spPr>
          <a:xfrm>
            <a:off x="1741885" y="7344117"/>
            <a:ext cx="3497015" cy="1843580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C79E5D-5032-46F9-9621-9C2559F5B7D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266" t="581" r="23835" b="2823"/>
          <a:stretch/>
        </p:blipFill>
        <p:spPr>
          <a:xfrm>
            <a:off x="227094" y="3119598"/>
            <a:ext cx="2872770" cy="2551454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id="{AD5043CF-8FEF-4467-9AA2-EF35F35C4B81}"/>
              </a:ext>
            </a:extLst>
          </p:cNvPr>
          <p:cNvSpPr txBox="1">
            <a:spLocks/>
          </p:cNvSpPr>
          <p:nvPr/>
        </p:nvSpPr>
        <p:spPr>
          <a:xfrm>
            <a:off x="-34274" y="247635"/>
            <a:ext cx="688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200" b="1" i="1" cap="all" spc="300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Участие города Липецка в привлечении средств из вышестоящих бюджетов в 2026 году</a:t>
            </a:r>
            <a:r>
              <a:rPr kumimoji="0" lang="en-US" sz="20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              </a:t>
            </a:r>
            <a:endParaRPr kumimoji="0" lang="ru-RU" sz="2000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6" name="Полилиния 22">
            <a:extLst>
              <a:ext uri="{FF2B5EF4-FFF2-40B4-BE49-F238E27FC236}">
                <a16:creationId xmlns:a16="http://schemas.microsoft.com/office/drawing/2014/main" id="{D2F6E74D-F743-4383-83CB-5C43014D83F2}"/>
              </a:ext>
            </a:extLst>
          </p:cNvPr>
          <p:cNvSpPr/>
          <p:nvPr/>
        </p:nvSpPr>
        <p:spPr>
          <a:xfrm>
            <a:off x="2195235" y="6841454"/>
            <a:ext cx="1214567" cy="1167706"/>
          </a:xfrm>
          <a:custGeom>
            <a:avLst/>
            <a:gdLst>
              <a:gd name="connsiteX0" fmla="*/ 0 w 1174868"/>
              <a:gd name="connsiteY0" fmla="*/ 0 h 1167706"/>
              <a:gd name="connsiteX1" fmla="*/ 1174868 w 1174868"/>
              <a:gd name="connsiteY1" fmla="*/ 0 h 1167706"/>
              <a:gd name="connsiteX2" fmla="*/ 1174868 w 1174868"/>
              <a:gd name="connsiteY2" fmla="*/ 1167706 h 1167706"/>
              <a:gd name="connsiteX3" fmla="*/ 0 w 1174868"/>
              <a:gd name="connsiteY3" fmla="*/ 1167706 h 1167706"/>
              <a:gd name="connsiteX4" fmla="*/ 0 w 1174868"/>
              <a:gd name="connsiteY4" fmla="*/ 0 h 1167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4868" h="1167706">
                <a:moveTo>
                  <a:pt x="0" y="0"/>
                </a:moveTo>
                <a:lnTo>
                  <a:pt x="1174868" y="0"/>
                </a:lnTo>
                <a:lnTo>
                  <a:pt x="1174868" y="1167706"/>
                </a:lnTo>
                <a:lnTo>
                  <a:pt x="0" y="116770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3660" tIns="73660" rIns="73660" bIns="73660" numCol="1" spcCol="1270" anchor="b" anchorCtr="0">
            <a:noAutofit/>
          </a:bodyPr>
          <a:lstStyle/>
          <a:p>
            <a:pPr marL="0" marR="0" lvl="0" indent="0" algn="l" defTabSz="12890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ru-RU" sz="2900" b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0C9B056B-60A1-4FCF-9FEA-413570F14A10}"/>
              </a:ext>
            </a:extLst>
          </p:cNvPr>
          <p:cNvGrpSpPr/>
          <p:nvPr/>
        </p:nvGrpSpPr>
        <p:grpSpPr>
          <a:xfrm>
            <a:off x="23237" y="1414570"/>
            <a:ext cx="6858000" cy="784830"/>
            <a:chOff x="-15076" y="905193"/>
            <a:chExt cx="6858000" cy="7848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85C790-6552-48AE-AA7F-BA3D9D698B6E}"/>
                </a:ext>
              </a:extLst>
            </p:cNvPr>
            <p:cNvSpPr txBox="1"/>
            <p:nvPr/>
          </p:nvSpPr>
          <p:spPr>
            <a:xfrm>
              <a:off x="-15076" y="905193"/>
              <a:ext cx="685800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ВСЕГО ПЛАНИРУЕТСЯ НАПРАВИТЬ НА МЕРОПРИЯТИЯ НАЦИОНАЛЬНЫХ ПРОЕКТОВ     </a:t>
              </a:r>
              <a:r>
                <a:rPr kumimoji="0" lang="ru-RU" sz="12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 </a:t>
              </a:r>
              <a:r>
                <a:rPr kumimoji="0" lang="en-US" sz="12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  </a:t>
              </a:r>
              <a:r>
                <a:rPr lang="ru-RU" sz="1200" b="1" noProof="0" dirty="0">
                  <a:solidFill>
                    <a:srgbClr val="002060"/>
                  </a:solidFill>
                </a:rPr>
                <a:t>2 326</a:t>
              </a:r>
              <a:r>
                <a:rPr lang="ru-RU" sz="1200" b="1" dirty="0">
                  <a:solidFill>
                    <a:srgbClr val="002060"/>
                  </a:solidFill>
                </a:rPr>
                <a:t>,0</a:t>
              </a:r>
              <a:endPara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ru-RU" sz="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  <a:p>
              <a:pPr marR="0" lvl="0" algn="l" defTabSz="9144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СРЕДСТВА ВЫШЕСТОЯЩИХ БЮДЖЕТОВ</a:t>
              </a: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  </a:t>
              </a:r>
              <a:r>
                <a:rPr kumimoji="0" lang="en-US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                                 </a:t>
              </a: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                                                 </a:t>
              </a:r>
              <a:r>
                <a:rPr lang="ru-RU" sz="1200" dirty="0">
                  <a:solidFill>
                    <a:prstClr val="black"/>
                  </a:solidFill>
                </a:rPr>
                <a:t>2 005</a:t>
              </a: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,0</a:t>
              </a:r>
              <a:endPara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</a:p>
            <a:p>
              <a:pPr marR="0" lvl="0" algn="l" defTabSz="9144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СРЕДСТВА ГОРОДСКОГО БЮДЖЕТА            </a:t>
              </a: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  </a:t>
              </a:r>
              <a:r>
                <a:rPr kumimoji="0" lang="en-US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                                                                                  </a:t>
              </a: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321,0</a:t>
              </a:r>
              <a:endPara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66976387-9E2A-4EF0-8643-5A976BBC3430}"/>
                </a:ext>
              </a:extLst>
            </p:cNvPr>
            <p:cNvCxnSpPr/>
            <p:nvPr/>
          </p:nvCxnSpPr>
          <p:spPr>
            <a:xfrm flipV="1">
              <a:off x="127770" y="1645081"/>
              <a:ext cx="5402271" cy="35977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0458C686-B442-49BD-9990-FCD6AE6AD1CA}"/>
                </a:ext>
              </a:extLst>
            </p:cNvPr>
            <p:cNvCxnSpPr/>
            <p:nvPr/>
          </p:nvCxnSpPr>
          <p:spPr>
            <a:xfrm flipV="1">
              <a:off x="93131" y="1115617"/>
              <a:ext cx="5436910" cy="1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D5CE6D8E-6260-439B-A6BD-E8B04EF03DB0}"/>
                </a:ext>
              </a:extLst>
            </p:cNvPr>
            <p:cNvCxnSpPr/>
            <p:nvPr/>
          </p:nvCxnSpPr>
          <p:spPr>
            <a:xfrm>
              <a:off x="5770174" y="1115619"/>
              <a:ext cx="946167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A4DF7E58-7C3D-4FFE-AC34-489BB9ADDD25}"/>
                </a:ext>
              </a:extLst>
            </p:cNvPr>
            <p:cNvCxnSpPr/>
            <p:nvPr/>
          </p:nvCxnSpPr>
          <p:spPr>
            <a:xfrm>
              <a:off x="5770174" y="1645081"/>
              <a:ext cx="946167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064FAFD-2FF4-49D3-80DF-801E3906131B}"/>
              </a:ext>
            </a:extLst>
          </p:cNvPr>
          <p:cNvSpPr txBox="1"/>
          <p:nvPr/>
        </p:nvSpPr>
        <p:spPr>
          <a:xfrm>
            <a:off x="5980083" y="877297"/>
            <a:ext cx="1031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млн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.</a:t>
            </a:r>
            <a:r>
              <a:rPr kumimoji="0" lang="ru-RU" sz="12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200" b="1" u="none" strike="noStrike" kern="1200" cap="none" spc="0" normalizeH="0" baseline="0" noProof="0" dirty="0" err="1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руб</a:t>
            </a:r>
            <a:r>
              <a:rPr kumimoji="0" lang="ru-RU" sz="1200" b="1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50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32C6025-0433-40CC-B147-444CA36866E0}"/>
              </a:ext>
            </a:extLst>
          </p:cNvPr>
          <p:cNvSpPr/>
          <p:nvPr/>
        </p:nvSpPr>
        <p:spPr>
          <a:xfrm>
            <a:off x="4298774" y="2424818"/>
            <a:ext cx="171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НП “</a:t>
            </a:r>
            <a:r>
              <a:rPr lang="ru-RU" sz="1400" b="1" dirty="0">
                <a:solidFill>
                  <a:schemeClr val="accent1"/>
                </a:solidFill>
              </a:rPr>
              <a:t>СЕМЬЯ</a:t>
            </a: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”</a:t>
            </a:r>
            <a:endParaRPr kumimoji="0" lang="ru-RU" sz="14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DC75EA9-5B80-426C-A9DA-D916571BBE8F}"/>
              </a:ext>
            </a:extLst>
          </p:cNvPr>
          <p:cNvSpPr/>
          <p:nvPr/>
        </p:nvSpPr>
        <p:spPr>
          <a:xfrm>
            <a:off x="3746978" y="6010378"/>
            <a:ext cx="2962828" cy="7566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marR="0" lvl="0" indent="-171450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1" noProof="0" dirty="0">
                <a:solidFill>
                  <a:srgbClr val="002060"/>
                </a:solidFill>
              </a:rPr>
              <a:t>Капитальный ремонт ДОУ;</a:t>
            </a:r>
            <a:endParaRPr kumimoji="0" lang="ru-RU" sz="12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b="1" dirty="0">
                <a:solidFill>
                  <a:srgbClr val="002060"/>
                </a:solidFill>
              </a:rPr>
              <a:t>Создание модельных библиотек;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b="1" dirty="0">
                <a:solidFill>
                  <a:srgbClr val="002060"/>
                </a:solidFill>
              </a:rPr>
              <a:t>Техническое оснащение музеев</a:t>
            </a:r>
          </a:p>
        </p:txBody>
      </p:sp>
      <p:sp>
        <p:nvSpPr>
          <p:cNvPr id="18" name="AutoShape 2" descr="http://www.lipetsk.ru/upload/iblock/309/30994555715520e4b6571f03f8a947e6.jpg">
            <a:extLst>
              <a:ext uri="{FF2B5EF4-FFF2-40B4-BE49-F238E27FC236}">
                <a16:creationId xmlns:a16="http://schemas.microsoft.com/office/drawing/2014/main" id="{5113C41E-D6EB-4D2F-86DE-C75A2BA653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223297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B9FB307-23E0-4CAE-A90B-9A590968DEAB}"/>
              </a:ext>
            </a:extLst>
          </p:cNvPr>
          <p:cNvSpPr/>
          <p:nvPr/>
        </p:nvSpPr>
        <p:spPr>
          <a:xfrm>
            <a:off x="291099" y="5976257"/>
            <a:ext cx="2113880" cy="10054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lvl="0" indent="-171450">
              <a:lnSpc>
                <a:spcPts val="11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b="1" dirty="0">
                <a:solidFill>
                  <a:srgbClr val="002060"/>
                </a:solidFill>
              </a:rPr>
              <a:t>Ремонт и реконструкция дорог и мостов;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sz="1200" b="1" dirty="0">
                <a:solidFill>
                  <a:srgbClr val="002060"/>
                </a:solidFill>
              </a:rPr>
              <a:t>Формирование комфортной городской среды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41E28D7-DA6E-4E7C-9563-91FECA052B7E}"/>
              </a:ext>
            </a:extLst>
          </p:cNvPr>
          <p:cNvSpPr/>
          <p:nvPr/>
        </p:nvSpPr>
        <p:spPr>
          <a:xfrm>
            <a:off x="597259" y="2404847"/>
            <a:ext cx="2132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НП “</a:t>
            </a:r>
            <a:r>
              <a: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ИНФРАСТРУКТУРА</a:t>
            </a:r>
            <a:r>
              <a:rPr kumimoji="0" lang="ru-RU" sz="1400" b="1" u="none" strike="noStrike" kern="1200" cap="none" spc="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 ДЛЯ ЖИЗНИ</a:t>
            </a: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”</a:t>
            </a:r>
            <a:endParaRPr kumimoji="0" lang="ru-RU" sz="14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223FCC0-21E4-44E1-A0DF-51F1E4790A96}"/>
              </a:ext>
            </a:extLst>
          </p:cNvPr>
          <p:cNvSpPr/>
          <p:nvPr/>
        </p:nvSpPr>
        <p:spPr>
          <a:xfrm>
            <a:off x="2147552" y="6979333"/>
            <a:ext cx="26567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НП “</a:t>
            </a:r>
            <a:r>
              <a:rPr lang="ru-RU" sz="1400" b="1" dirty="0">
                <a:solidFill>
                  <a:schemeClr val="accent1"/>
                </a:solidFill>
              </a:rPr>
              <a:t>МОЛОДЕЖЬ И ДЕТИ</a:t>
            </a: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”</a:t>
            </a:r>
            <a:endParaRPr kumimoji="0" lang="ru-RU" sz="14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56DE8C1-79B2-429B-98E2-A9D55B9F7DAB}"/>
              </a:ext>
            </a:extLst>
          </p:cNvPr>
          <p:cNvSpPr/>
          <p:nvPr/>
        </p:nvSpPr>
        <p:spPr>
          <a:xfrm>
            <a:off x="2599421" y="9322236"/>
            <a:ext cx="3053007" cy="37984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marR="0" lvl="0" indent="-171450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Мероприятия по</a:t>
            </a:r>
            <a:r>
              <a:rPr kumimoji="0" lang="ru-RU" sz="1200" b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модернизации школьных систем образования</a:t>
            </a:r>
            <a:endParaRPr kumimoji="0" lang="ru-RU" sz="12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5B93A2BA-B8EB-1636-1F6D-70ABEEFF8666}"/>
              </a:ext>
            </a:extLst>
          </p:cNvPr>
          <p:cNvSpPr/>
          <p:nvPr/>
        </p:nvSpPr>
        <p:spPr>
          <a:xfrm>
            <a:off x="2113280" y="4997867"/>
            <a:ext cx="1063579" cy="106357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B72D0018-26C5-3685-9695-C42D6FACC240}"/>
              </a:ext>
            </a:extLst>
          </p:cNvPr>
          <p:cNvSpPr/>
          <p:nvPr/>
        </p:nvSpPr>
        <p:spPr>
          <a:xfrm>
            <a:off x="5646227" y="4997867"/>
            <a:ext cx="1063579" cy="106357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3DA3CD0-A86E-4BFF-9A09-9191D1F59DFB}"/>
              </a:ext>
            </a:extLst>
          </p:cNvPr>
          <p:cNvSpPr/>
          <p:nvPr/>
        </p:nvSpPr>
        <p:spPr>
          <a:xfrm>
            <a:off x="5646226" y="5221879"/>
            <a:ext cx="1063580" cy="6155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chemeClr val="bg1"/>
                </a:solidFill>
              </a:rPr>
              <a:t>200,0</a:t>
            </a: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US" sz="14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млн</a:t>
            </a: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.</a:t>
            </a:r>
            <a:r>
              <a: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US" sz="14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руб</a:t>
            </a:r>
            <a:r>
              <a: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314FF28-2393-42AA-9301-448245947AB4}"/>
              </a:ext>
            </a:extLst>
          </p:cNvPr>
          <p:cNvSpPr/>
          <p:nvPr/>
        </p:nvSpPr>
        <p:spPr>
          <a:xfrm>
            <a:off x="2167720" y="5148508"/>
            <a:ext cx="946006" cy="67710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452 </a:t>
            </a:r>
            <a:r>
              <a:rPr kumimoji="0" lang="en-US" sz="14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млн</a:t>
            </a: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r>
              <a: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руб</a:t>
            </a: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endParaRPr kumimoji="0" lang="ru-RU" sz="1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C224723D-1586-809A-034D-0C9F9C2B1280}"/>
              </a:ext>
            </a:extLst>
          </p:cNvPr>
          <p:cNvSpPr/>
          <p:nvPr/>
        </p:nvSpPr>
        <p:spPr>
          <a:xfrm>
            <a:off x="1584086" y="8523547"/>
            <a:ext cx="1063579" cy="106357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83ADCBE-AB75-4274-921F-EE47115D7EE2}"/>
              </a:ext>
            </a:extLst>
          </p:cNvPr>
          <p:cNvSpPr/>
          <p:nvPr/>
        </p:nvSpPr>
        <p:spPr>
          <a:xfrm>
            <a:off x="1551034" y="8762359"/>
            <a:ext cx="112968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chemeClr val="bg1"/>
                </a:solidFill>
              </a:rPr>
              <a:t>1674,0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US" sz="12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млн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.</a:t>
            </a:r>
            <a:r>
              <a:rPr kumimoji="0" lang="ru-RU" sz="1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US" sz="12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руб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.</a:t>
            </a:r>
            <a:endParaRPr kumimoji="0" lang="ru-RU" sz="12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23205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403AE5-9532-443C-9465-F1CAFD5C7349}"/>
              </a:ext>
            </a:extLst>
          </p:cNvPr>
          <p:cNvSpPr txBox="1"/>
          <p:nvPr/>
        </p:nvSpPr>
        <p:spPr>
          <a:xfrm>
            <a:off x="1" y="120878"/>
            <a:ext cx="6857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Перечень муниципальных программ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города Липецка и объем их финансирования на 2026 год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1AD0295-2747-44B2-9942-9991DFE3A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337662F-6B12-434D-913E-75C5B3C29D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656214"/>
              </p:ext>
            </p:extLst>
          </p:nvPr>
        </p:nvGraphicFramePr>
        <p:xfrm>
          <a:off x="0" y="944880"/>
          <a:ext cx="6857999" cy="8961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677">
                  <a:extLst>
                    <a:ext uri="{9D8B030D-6E8A-4147-A177-3AD203B41FA5}">
                      <a16:colId xmlns:a16="http://schemas.microsoft.com/office/drawing/2014/main" val="1871682232"/>
                    </a:ext>
                  </a:extLst>
                </a:gridCol>
                <a:gridCol w="5212435">
                  <a:extLst>
                    <a:ext uri="{9D8B030D-6E8A-4147-A177-3AD203B41FA5}">
                      <a16:colId xmlns:a16="http://schemas.microsoft.com/office/drawing/2014/main" val="1391668721"/>
                    </a:ext>
                  </a:extLst>
                </a:gridCol>
                <a:gridCol w="1042887">
                  <a:extLst>
                    <a:ext uri="{9D8B030D-6E8A-4147-A177-3AD203B41FA5}">
                      <a16:colId xmlns:a16="http://schemas.microsoft.com/office/drawing/2014/main" val="3893788206"/>
                    </a:ext>
                  </a:extLst>
                </a:gridCol>
              </a:tblGrid>
              <a:tr h="3510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55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ВСЕГО РАСХОДЫ, млн. руб.,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ru-RU" sz="13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50" b="1" i="0" u="none" strike="noStrike" kern="1200" cap="none" spc="0" normalizeH="0" baseline="0" dirty="0">
                          <a:ln w="635" cmpd="dbl">
                            <a:noFill/>
                            <a:prstDash val="sysDot"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21 697,3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753139"/>
                  </a:ext>
                </a:extLst>
              </a:tr>
              <a:tr h="29393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kern="1200" noProof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в том числе: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1" i="0" u="none" strike="noStrike" kern="1200" cap="none" spc="0" normalizeH="0" baseline="0" dirty="0">
                        <a:ln w="635" cmpd="dbl">
                          <a:noFill/>
                          <a:prstDash val="sysDot"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81035"/>
                  </a:ext>
                </a:extLst>
              </a:tr>
              <a:tr h="465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ru-RU" sz="13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«Развитие образования»</a:t>
                      </a:r>
                      <a:endParaRPr lang="ru-RU" sz="1600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14 081,8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(64,9%)</a:t>
                      </a:r>
                      <a:endParaRPr kumimoji="0" lang="ru-RU" sz="105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678440"/>
                  </a:ext>
                </a:extLst>
              </a:tr>
              <a:tr h="465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ru-RU" sz="13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«Развитие физической культуры и спорта»</a:t>
                      </a:r>
                      <a:endParaRPr lang="ru-RU" sz="1600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617,4</a:t>
                      </a:r>
                      <a:endParaRPr kumimoji="0" lang="en-US" sz="12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(2,8%)</a:t>
                      </a:r>
                      <a:endParaRPr kumimoji="0" lang="ru-RU" sz="105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032773"/>
                  </a:ext>
                </a:extLst>
              </a:tr>
              <a:tr h="465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ru-RU" sz="13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«Развитие культуры и туризма»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732,5</a:t>
                      </a:r>
                      <a:b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sz="105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(3,4%)</a:t>
                      </a:r>
                      <a:endParaRPr kumimoji="0" lang="ru-RU" sz="105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382599"/>
                  </a:ext>
                </a:extLst>
              </a:tr>
              <a:tr h="465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ru-RU" sz="13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«Развитие транспорта и дорожного хозяйства»</a:t>
                      </a:r>
                      <a:endParaRPr lang="ru-RU" sz="1200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2 057,4</a:t>
                      </a:r>
                      <a:endParaRPr kumimoji="0" lang="en-US" sz="12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(9,5%)</a:t>
                      </a:r>
                      <a:endParaRPr kumimoji="0" lang="ru-RU" sz="105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910139"/>
                  </a:ext>
                </a:extLst>
              </a:tr>
              <a:tr h="465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ru-RU" sz="13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«Развитие жилищно-коммунального хозяйства»</a:t>
                      </a:r>
                      <a:endParaRPr lang="ru-RU" sz="1600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1023,5</a:t>
                      </a:r>
                      <a:b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sz="105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(4,7%)</a:t>
                      </a:r>
                      <a:endParaRPr kumimoji="0" lang="ru-RU" sz="105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897607"/>
                  </a:ext>
                </a:extLst>
              </a:tr>
              <a:tr h="5054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ru-RU" sz="13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«Благоустройство территории»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406,0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a:t> </a:t>
                      </a:r>
                      <a:b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</a:br>
                      <a:r>
                        <a:rPr kumimoji="0" lang="ru-RU" sz="110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(1,9%)</a:t>
                      </a:r>
                      <a:endParaRPr kumimoji="0" lang="ru-RU" sz="11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842286"/>
                  </a:ext>
                </a:extLst>
              </a:tr>
              <a:tr h="489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ru-RU" sz="13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«Развитие муниципальной службы»</a:t>
                      </a:r>
                      <a:endParaRPr lang="ru-RU" sz="1200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124,2</a:t>
                      </a:r>
                      <a:b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ru-RU" sz="105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(0,6%)</a:t>
                      </a:r>
                      <a:endParaRPr kumimoji="0" lang="ru-RU" sz="105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272246"/>
                  </a:ext>
                </a:extLst>
              </a:tr>
              <a:tr h="489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ru-RU" sz="13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«Формирование современной городской среды»</a:t>
                      </a:r>
                      <a:endParaRPr kumimoji="0" lang="ru-RU" sz="1200" b="1" i="0" u="none" strike="noStrike" kern="1200" cap="none" spc="0" normalizeH="0" baseline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257,0 </a:t>
                      </a:r>
                      <a:b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sz="105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(1,2%)</a:t>
                      </a:r>
                      <a:endParaRPr kumimoji="0" lang="ru-RU" sz="105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965131"/>
                  </a:ext>
                </a:extLst>
              </a:tr>
              <a:tr h="489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ru-RU" sz="13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«Охрана окружающей среды»</a:t>
                      </a:r>
                      <a:endParaRPr lang="ru-RU" sz="1200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167,8</a:t>
                      </a:r>
                      <a:endParaRPr kumimoji="0" lang="en-US" sz="12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(0,8%)</a:t>
                      </a:r>
                      <a:endParaRPr kumimoji="0" lang="ru-RU" sz="105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592224"/>
                  </a:ext>
                </a:extLst>
              </a:tr>
              <a:tr h="6858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«Защита населения и территории города от чрезвычайных ситуаций природного и техногенного характера, обеспечение безопасного проживания граждан»</a:t>
                      </a:r>
                      <a:endParaRPr lang="ru-RU" sz="1200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r>
                        <a:rPr kumimoji="0" lang="en-US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sz="1200" b="1" i="0" u="none" strike="noStrike" kern="1200" cap="none" spc="0" normalizeH="0" baseline="0" noProof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(0,4%)</a:t>
                      </a:r>
                      <a:endParaRPr kumimoji="0" lang="ru-RU" sz="105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43699"/>
                  </a:ext>
                </a:extLst>
              </a:tr>
              <a:tr h="465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«Липецк – мы вместе!»</a:t>
                      </a:r>
                      <a:endParaRPr lang="ru-RU" sz="1200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62,0</a:t>
                      </a:r>
                      <a:b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ru-RU" sz="105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(0,3%)</a:t>
                      </a:r>
                      <a:endParaRPr kumimoji="0" lang="ru-RU" sz="9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803619"/>
                  </a:ext>
                </a:extLst>
              </a:tr>
              <a:tr h="465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«Развитие экономического потенциала»</a:t>
                      </a:r>
                      <a:endParaRPr lang="ru-RU" sz="1200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157,6</a:t>
                      </a:r>
                      <a:endParaRPr kumimoji="0" lang="en-US" sz="1200" b="1" i="0" u="none" strike="noStrike" kern="1200" cap="none" spc="0" normalizeH="0" baseline="0" dirty="0">
                        <a:ln w="635" cmpd="dbl">
                          <a:noFill/>
                          <a:prstDash val="sysDot"/>
                        </a:ln>
                        <a:solidFill>
                          <a:srgbClr val="013E5A"/>
                        </a:solidFill>
                        <a:effectLst/>
                        <a:uLnTx/>
                        <a:uFillTx/>
                        <a:latin typeface="+mn-lt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(0,7%)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9050375"/>
                  </a:ext>
                </a:extLst>
              </a:tr>
              <a:tr h="489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«Управление муниципальными финансами и муниципальным долгом»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237,3</a:t>
                      </a:r>
                      <a:b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sz="105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(1,1%)</a:t>
                      </a:r>
                      <a:endParaRPr kumimoji="0" lang="ru-RU" sz="105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364893"/>
                  </a:ext>
                </a:extLst>
              </a:tr>
              <a:tr h="465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МП «Градостроительная деятельность»</a:t>
                      </a:r>
                      <a:endParaRPr lang="ru-RU" sz="1200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195,1</a:t>
                      </a:r>
                      <a:b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ru-RU" sz="1050" b="0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(0,9%)</a:t>
                      </a:r>
                      <a:endParaRPr kumimoji="0" lang="ru-RU" sz="105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Cambria" panose="020405030504060302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085724"/>
                  </a:ext>
                </a:extLst>
              </a:tr>
              <a:tr h="465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13E5A"/>
                          </a:solidFill>
                          <a:latin typeface="+mn-lt"/>
                          <a:ea typeface="Cambria" panose="02040503050406030204" pitchFamily="18" charset="0"/>
                        </a:rPr>
                        <a:t>МП «Мой двор»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a:t>160,4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Calibri Light" panose="020F0302020204030204" pitchFamily="34" charset="0"/>
                        </a:rPr>
                        <a:t>(0,7%)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603009"/>
                  </a:ext>
                </a:extLst>
              </a:tr>
              <a:tr h="489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13E5A"/>
                          </a:solidFill>
                          <a:latin typeface="+mn-lt"/>
                          <a:ea typeface="Cambria" panose="02040503050406030204" pitchFamily="18" charset="0"/>
                        </a:rPr>
                        <a:t>МП «Профилактика терроризма и экстремисткой деятельности на территори</a:t>
                      </a:r>
                      <a:r>
                        <a:rPr lang="ru-RU" sz="1200" b="1" baseline="0" dirty="0">
                          <a:solidFill>
                            <a:srgbClr val="013E5A"/>
                          </a:solidFill>
                          <a:latin typeface="+mn-lt"/>
                          <a:ea typeface="Cambria" panose="02040503050406030204" pitchFamily="18" charset="0"/>
                        </a:rPr>
                        <a:t>и города Липецка»</a:t>
                      </a:r>
                      <a:endParaRPr lang="ru-RU" sz="1200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Calibri Light" panose="020F0302020204030204" pitchFamily="34" charset="0"/>
                        </a:rPr>
                        <a:t>205,8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Calibri Light" panose="020F0302020204030204" pitchFamily="34" charset="0"/>
                        </a:rPr>
                        <a:t>(0,9%)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157402"/>
                  </a:ext>
                </a:extLst>
              </a:tr>
              <a:tr h="489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b="1" dirty="0">
                        <a:solidFill>
                          <a:srgbClr val="013E5A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Непрограммные расходы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1 119,4</a:t>
                      </a:r>
                      <a:br>
                        <a:rPr kumimoji="0" lang="ru-RU" sz="1200" b="1" i="0" u="none" strike="noStrike" kern="1200" cap="none" spc="0" normalizeH="0" baseline="0" noProof="0" dirty="0">
                          <a:ln w="635" cmpd="dbl">
                            <a:noFill/>
                            <a:prstDash val="sysDot"/>
                          </a:ln>
                          <a:solidFill>
                            <a:srgbClr val="013E5A"/>
                          </a:solidFill>
                          <a:effectLst/>
                          <a:uLnTx/>
                          <a:uFillTx/>
                          <a:latin typeface="+mn-lt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sz="105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Calibri Light" panose="020F0302020204030204" pitchFamily="34" charset="0"/>
                        </a:rPr>
                        <a:t>(</a:t>
                      </a:r>
                      <a:r>
                        <a:rPr kumimoji="0" lang="ru-RU" sz="105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Cambria" panose="02040503050406030204" pitchFamily="18" charset="0"/>
                          <a:cs typeface="Calibri Light" panose="020F0302020204030204" pitchFamily="34" charset="0"/>
                        </a:rPr>
                        <a:t>5,2%)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231144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768AB4-0DDA-48BC-89DF-0392031BA8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1" y="7076239"/>
            <a:ext cx="514174" cy="38563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6A7D7B9-E181-417C-BA14-8691AA10B8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8" y="8062574"/>
            <a:ext cx="360000" cy="36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02F328-56A9-41E8-81DA-CF155BCA14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97403" y="5415200"/>
            <a:ext cx="434990" cy="432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8ACFCF-BC0F-4A8F-B9C4-482E6F153D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12" y="6032406"/>
            <a:ext cx="342972" cy="32089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3A25450-C37F-4AB9-B5F7-C7DCF82E01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65" y="6627851"/>
            <a:ext cx="311867" cy="34275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E9C0E98-F9E3-454E-AADF-36C16AFC5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37" y="7568538"/>
            <a:ext cx="344922" cy="34492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757E248-C93F-40E7-8BD8-2737B4E65D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72" y="2542213"/>
            <a:ext cx="771741" cy="4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6F4ACC0-DBB1-40FB-8954-1B2A490F3C4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1" y="3974608"/>
            <a:ext cx="380214" cy="38021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6F45238-981B-46BC-8538-B78FE725E2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1" y="4461298"/>
            <a:ext cx="457774" cy="45777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9DCD710-7A89-49CD-975A-21E2B3323EC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6" y="4941955"/>
            <a:ext cx="423684" cy="42368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783A3A2-FA20-4BF2-BE05-4B1E4855DE6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0" y="3493482"/>
            <a:ext cx="401857" cy="36636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624D8D8-0D71-4FAE-880D-D544813ADC4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14" y="1620002"/>
            <a:ext cx="398769" cy="39876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0CC29DC-01F5-409A-ADE5-EE8E3932C41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1" y="2109195"/>
            <a:ext cx="421515" cy="35141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A45F1F5-4092-4876-A13F-A5275D25AEA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2899" r="100000">
                        <a14:foregroundMark x1="8696" y1="48462" x2="8696" y2="48462"/>
                        <a14:foregroundMark x1="25362" y1="83846" x2="25362" y2="83846"/>
                        <a14:foregroundMark x1="31884" y1="87692" x2="31884" y2="87692"/>
                        <a14:foregroundMark x1="56522" y1="92308" x2="56522" y2="92308"/>
                        <a14:foregroundMark x1="74638" y1="83846" x2="74638" y2="83846"/>
                        <a14:foregroundMark x1="86232" y1="69231" x2="86232" y2="69231"/>
                        <a14:foregroundMark x1="92029" y1="53846" x2="92029" y2="53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7" y="3026256"/>
            <a:ext cx="395382" cy="37245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F103977-B3A2-49DD-950F-6855297B3A5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14556" y1="15444" x2="14556" y2="15444"/>
                        <a14:foregroundMark x1="52556" y1="28333" x2="52556" y2="28333"/>
                        <a14:foregroundMark x1="34111" y1="34556" x2="34111" y2="34556"/>
                        <a14:foregroundMark x1="32556" y1="25222" x2="32556" y2="25222"/>
                        <a14:foregroundMark x1="33000" y1="17778" x2="72222" y2="21889"/>
                        <a14:foregroundMark x1="68222" y1="49444" x2="30556" y2="51000"/>
                        <a14:foregroundMark x1="34000" y1="81000" x2="32222" y2="55444"/>
                        <a14:foregroundMark x1="45111" y1="61444" x2="67333" y2="59444"/>
                        <a14:foregroundMark x1="82000" y1="84556" x2="96556" y2="56444"/>
                        <a14:foregroundMark x1="57222" y1="4111" x2="18111" y2="15556"/>
                        <a14:foregroundMark x1="3667" y1="40778" x2="12333" y2="21333"/>
                        <a14:foregroundMark x1="3667" y1="45889" x2="4222" y2="62556"/>
                        <a14:foregroundMark x1="5667" y1="65333" x2="20556" y2="86667"/>
                        <a14:foregroundMark x1="25667" y1="89667" x2="41444" y2="96889"/>
                        <a14:foregroundMark x1="54333" y1="96889" x2="75778" y2="89222"/>
                        <a14:foregroundMark x1="86333" y1="78778" x2="95444" y2="62667"/>
                        <a14:foregroundMark x1="96333" y1="52000" x2="91778" y2="27889"/>
                        <a14:foregroundMark x1="85889" y1="19889" x2="62111" y2="4444"/>
                        <a14:foregroundMark x1="70556" y1="7556" x2="79889" y2="13667"/>
                        <a14:foregroundMark x1="22333" y1="11667" x2="46333" y2="3000"/>
                        <a14:foregroundMark x1="7778" y1="71556" x2="15222" y2="81778"/>
                        <a14:foregroundMark x1="36778" y1="85667" x2="34889" y2="79556"/>
                        <a14:foregroundMark x1="28222" y1="51000" x2="34889" y2="36444"/>
                        <a14:foregroundMark x1="32333" y1="15444" x2="32333" y2="35444"/>
                        <a14:foregroundMark x1="69000" y1="24000" x2="74778" y2="38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898" y="9512598"/>
            <a:ext cx="324000" cy="324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11F732E-FBAF-44CA-BC68-5500CF10421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42437" y="8529959"/>
            <a:ext cx="344922" cy="34492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B127FB8-86BC-4E62-AD43-DB857FA2DD6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8406" y="9026404"/>
            <a:ext cx="332985" cy="32348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66312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2CC5F1B-5EF1-474F-A8F4-5A7D31275BF3}"/>
              </a:ext>
            </a:extLst>
          </p:cNvPr>
          <p:cNvSpPr/>
          <p:nvPr/>
        </p:nvSpPr>
        <p:spPr>
          <a:xfrm>
            <a:off x="326774" y="3184231"/>
            <a:ext cx="24281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Уважаемые жители города Липецка!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90447E-7AA1-45C2-863B-F12B2042B2E6}"/>
              </a:ext>
            </a:extLst>
          </p:cNvPr>
          <p:cNvSpPr/>
          <p:nvPr/>
        </p:nvSpPr>
        <p:spPr>
          <a:xfrm>
            <a:off x="326774" y="4163716"/>
            <a:ext cx="6167683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>
              <a:defRPr/>
            </a:pPr>
            <a:r>
              <a:rPr lang="ru-RU" sz="1400" b="1" dirty="0">
                <a:solidFill>
                  <a:srgbClr val="002060"/>
                </a:solidFill>
              </a:rPr>
              <a:t>25 декабря 2025 года </a:t>
            </a:r>
            <a:r>
              <a:rPr lang="ru-RU" sz="1400" dirty="0">
                <a:solidFill>
                  <a:srgbClr val="002060"/>
                </a:solidFill>
              </a:rPr>
              <a:t>депутаты Липецкого городского Совета депутатов на очередной сессии утвердили бюджет города Липецка на 2026-2028 годы.</a:t>
            </a:r>
          </a:p>
          <a:p>
            <a:pPr lvl="0" indent="457200" algn="just">
              <a:defRPr/>
            </a:pPr>
            <a:r>
              <a:rPr lang="ru-RU" sz="1400" dirty="0">
                <a:solidFill>
                  <a:srgbClr val="002060"/>
                </a:solidFill>
              </a:rPr>
              <a:t>Проект бюджета города Липецка на предстоящий трехлетний период сформирован на основе прогноза социально–экономического развития города Липецка, основных направлений бюджетной и налоговой политики РФ и города Липецка, изменений налогового и бюджетного законодательства, а также с учетом ожидаемого исполнения бюджета текущего года.</a:t>
            </a:r>
          </a:p>
          <a:p>
            <a:pPr lvl="0" indent="457200" algn="just">
              <a:defRPr/>
            </a:pPr>
            <a:r>
              <a:rPr lang="ru-RU" sz="1400" dirty="0">
                <a:solidFill>
                  <a:srgbClr val="002060"/>
                </a:solidFill>
              </a:rPr>
              <a:t>Основные параметры проекта бюджета города на трехлетний период определены </a:t>
            </a:r>
            <a:r>
              <a:rPr lang="en-US" sz="1400" dirty="0">
                <a:solidFill>
                  <a:srgbClr val="002060"/>
                </a:solidFill>
              </a:rPr>
              <a:t>c </a:t>
            </a:r>
            <a:r>
              <a:rPr lang="ru-RU" sz="1400" dirty="0">
                <a:solidFill>
                  <a:srgbClr val="002060"/>
                </a:solidFill>
              </a:rPr>
              <a:t>учетом сложившейся непростой экономической ситуации и возможного существенного замедления динамики экономических показателей. </a:t>
            </a:r>
          </a:p>
          <a:p>
            <a:pPr lvl="0" indent="457200" algn="just">
              <a:defRPr/>
            </a:pPr>
            <a:r>
              <a:rPr lang="ru-RU" sz="1400" dirty="0">
                <a:solidFill>
                  <a:srgbClr val="002060"/>
                </a:solidFill>
              </a:rPr>
              <a:t>Предусмотренные в проекте бюджета ассигнования позволят обеспечить ключевые расходные полномочия муниципалитета, включая выполнение социально-значимых обязательств и реализацию национальных проектов. </a:t>
            </a:r>
          </a:p>
          <a:p>
            <a:pPr lvl="0" indent="457200" algn="just">
              <a:defRPr/>
            </a:pPr>
            <a:r>
              <a:rPr lang="ru-RU" sz="1400" dirty="0">
                <a:solidFill>
                  <a:srgbClr val="002060"/>
                </a:solidFill>
              </a:rPr>
              <a:t>Прогнозные параметры расходной части проекта бюджета сформированы в том числе исходя из возможности отказа от ряда </a:t>
            </a:r>
            <a:r>
              <a:rPr lang="ru-RU" sz="1400" dirty="0" err="1">
                <a:solidFill>
                  <a:srgbClr val="002060"/>
                </a:solidFill>
              </a:rPr>
              <a:t>непервоочередных</a:t>
            </a:r>
            <a:r>
              <a:rPr lang="ru-RU" sz="1400" dirty="0">
                <a:solidFill>
                  <a:srgbClr val="002060"/>
                </a:solidFill>
              </a:rPr>
              <a:t> расходов, а также переноса отдельных расходных обязательств на более поздний срок, что позволяет обеспечить принцип сбалансированности бюджета с учетом параметров его доходной части.</a:t>
            </a:r>
          </a:p>
          <a:p>
            <a:pPr lvl="0" indent="457200" algn="just">
              <a:defRPr/>
            </a:pPr>
            <a:r>
              <a:rPr lang="ru-RU" sz="1400" dirty="0">
                <a:solidFill>
                  <a:srgbClr val="002060"/>
                </a:solidFill>
              </a:rPr>
              <a:t>На 2026 год бюджет спрогнозирован с дефицитом в объеме 450 млн. рублей, который обеспечен соответствующими источниками финансирования. </a:t>
            </a:r>
          </a:p>
          <a:p>
            <a:pPr lvl="0" indent="457200" algn="just">
              <a:defRPr/>
            </a:pPr>
            <a:r>
              <a:rPr lang="ru-RU" sz="1400" dirty="0">
                <a:solidFill>
                  <a:srgbClr val="002060"/>
                </a:solidFill>
              </a:rPr>
              <a:t>Долговая политика в среднесрочном периоде будет умеренна консервативной.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AEEA330-043A-45EF-98DC-C6325D348E24}"/>
              </a:ext>
            </a:extLst>
          </p:cNvPr>
          <p:cNvSpPr/>
          <p:nvPr/>
        </p:nvSpPr>
        <p:spPr>
          <a:xfrm>
            <a:off x="326774" y="263861"/>
            <a:ext cx="36155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Бюджет 2026 года — сбалансированный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lang="ru-RU" sz="2800" b="1" noProof="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и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</a:t>
            </a:r>
            <a:r>
              <a:rPr lang="ru-RU" sz="2800" b="1" noProof="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оциально</a:t>
            </a:r>
            <a:r>
              <a:rPr lang="ru-RU" sz="2800" b="1" noProof="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-направленный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87C642-66A2-4F96-8850-4BA7F99257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63" r="7163"/>
          <a:stretch/>
        </p:blipFill>
        <p:spPr>
          <a:xfrm>
            <a:off x="3840614" y="263861"/>
            <a:ext cx="2653844" cy="369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70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972150-DBC2-4B58-BF72-487EDDED5706}"/>
              </a:ext>
            </a:extLst>
          </p:cNvPr>
          <p:cNvSpPr txBox="1"/>
          <p:nvPr/>
        </p:nvSpPr>
        <p:spPr>
          <a:xfrm>
            <a:off x="408256" y="1129655"/>
            <a:ext cx="5871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Цель программы: </a:t>
            </a:r>
          </a:p>
          <a:p>
            <a:r>
              <a:rPr lang="ru-RU" dirty="0"/>
              <a:t>Повышение доступности и качества предоставляемых услуг за счет развития ресурсов системы образования и их эффективного использования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303A07-01CA-4F1F-8942-0B666054F1A2}"/>
              </a:ext>
            </a:extLst>
          </p:cNvPr>
          <p:cNvSpPr txBox="1"/>
          <p:nvPr/>
        </p:nvSpPr>
        <p:spPr>
          <a:xfrm>
            <a:off x="408256" y="2444499"/>
            <a:ext cx="6039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Ответственный исполнитель:</a:t>
            </a:r>
            <a:br>
              <a:rPr lang="ru-RU" dirty="0"/>
            </a:br>
            <a:r>
              <a:rPr lang="ru-RU" dirty="0"/>
              <a:t>Департамент образования администрации города Липецка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04F2FB-B212-4FEB-A250-8DB721B52D87}"/>
              </a:ext>
            </a:extLst>
          </p:cNvPr>
          <p:cNvSpPr txBox="1"/>
          <p:nvPr/>
        </p:nvSpPr>
        <p:spPr>
          <a:xfrm>
            <a:off x="0" y="3338501"/>
            <a:ext cx="6874134" cy="30777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Доля расходов на муниципальную программу в общем объеме расходов бюджета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B6DD1EDB-2970-4A11-9596-4AAA4ED339EF}"/>
              </a:ext>
            </a:extLst>
          </p:cNvPr>
          <p:cNvGrpSpPr/>
          <p:nvPr/>
        </p:nvGrpSpPr>
        <p:grpSpPr>
          <a:xfrm>
            <a:off x="546537" y="3775103"/>
            <a:ext cx="5781059" cy="1759383"/>
            <a:chOff x="8123" y="2600752"/>
            <a:chExt cx="4783654" cy="1522450"/>
          </a:xfrm>
        </p:grpSpPr>
        <p:graphicFrame>
          <p:nvGraphicFramePr>
            <p:cNvPr id="6" name="Диаграмма 5">
              <a:extLst>
                <a:ext uri="{FF2B5EF4-FFF2-40B4-BE49-F238E27FC236}">
                  <a16:creationId xmlns:a16="http://schemas.microsoft.com/office/drawing/2014/main" id="{EF481E9C-455D-4A1A-B9FA-23004359AB2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97818128"/>
                </p:ext>
              </p:extLst>
            </p:nvPr>
          </p:nvGraphicFramePr>
          <p:xfrm>
            <a:off x="8123" y="2702463"/>
            <a:ext cx="1585707" cy="14142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Диаграмма 6">
              <a:extLst>
                <a:ext uri="{FF2B5EF4-FFF2-40B4-BE49-F238E27FC236}">
                  <a16:creationId xmlns:a16="http://schemas.microsoft.com/office/drawing/2014/main" id="{8AC98DDC-D20F-48F8-B180-0728C2041A6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67776108"/>
                </p:ext>
              </p:extLst>
            </p:nvPr>
          </p:nvGraphicFramePr>
          <p:xfrm>
            <a:off x="1559528" y="2708974"/>
            <a:ext cx="1585707" cy="14142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Диаграмма 7">
              <a:extLst>
                <a:ext uri="{FF2B5EF4-FFF2-40B4-BE49-F238E27FC236}">
                  <a16:creationId xmlns:a16="http://schemas.microsoft.com/office/drawing/2014/main" id="{A17266C6-CA9B-4EF9-807A-1904AA015D3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87834248"/>
                </p:ext>
              </p:extLst>
            </p:nvPr>
          </p:nvGraphicFramePr>
          <p:xfrm>
            <a:off x="3110933" y="2702463"/>
            <a:ext cx="1585707" cy="14142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F4AC13A-8E62-41FB-8DF4-13FEF70785FF}"/>
                </a:ext>
              </a:extLst>
            </p:cNvPr>
            <p:cNvSpPr txBox="1"/>
            <p:nvPr/>
          </p:nvSpPr>
          <p:spPr>
            <a:xfrm>
              <a:off x="513855" y="3268805"/>
              <a:ext cx="788892" cy="292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solidFill>
                    <a:srgbClr val="002060"/>
                  </a:solidFill>
                </a:rPr>
                <a:t>2026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27D00A-CB5A-4EAF-9F48-37F057F13B0E}"/>
                </a:ext>
              </a:extLst>
            </p:cNvPr>
            <p:cNvSpPr txBox="1"/>
            <p:nvPr/>
          </p:nvSpPr>
          <p:spPr>
            <a:xfrm>
              <a:off x="2065259" y="3278629"/>
              <a:ext cx="788892" cy="292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600" b="1">
                  <a:solidFill>
                    <a:srgbClr val="1C7A7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</a:defRPr>
              </a:lvl1pPr>
            </a:lstStyle>
            <a:p>
              <a:r>
                <a:rPr lang="ru-RU" b="0" dirty="0">
                  <a:solidFill>
                    <a:srgbClr val="002060"/>
                  </a:solidFill>
                  <a:effectLst/>
                  <a:latin typeface="+mn-lt"/>
                </a:rPr>
                <a:t>2027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20D1BA5-229D-46D4-B948-B90A320CFAED}"/>
                </a:ext>
              </a:extLst>
            </p:cNvPr>
            <p:cNvSpPr txBox="1"/>
            <p:nvPr/>
          </p:nvSpPr>
          <p:spPr>
            <a:xfrm>
              <a:off x="3628652" y="3263095"/>
              <a:ext cx="788892" cy="292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solidFill>
                    <a:srgbClr val="002060"/>
                  </a:solidFill>
                </a:rPr>
                <a:t>2028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ACD8DB7-9D6D-45CA-B184-2DD985D26C36}"/>
                </a:ext>
              </a:extLst>
            </p:cNvPr>
            <p:cNvSpPr txBox="1"/>
            <p:nvPr/>
          </p:nvSpPr>
          <p:spPr>
            <a:xfrm>
              <a:off x="919073" y="2600752"/>
              <a:ext cx="780723" cy="26632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rgbClr val="002060"/>
                  </a:solidFill>
                </a:rPr>
                <a:t>64,9%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E903802-DA2B-42EF-9908-7CDDCF3029AA}"/>
                </a:ext>
              </a:extLst>
            </p:cNvPr>
            <p:cNvSpPr txBox="1"/>
            <p:nvPr/>
          </p:nvSpPr>
          <p:spPr>
            <a:xfrm>
              <a:off x="2465063" y="2629840"/>
              <a:ext cx="780723" cy="26632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</a:rPr>
                <a:t>6</a:t>
              </a:r>
              <a:r>
                <a:rPr lang="ru-RU" sz="1400" dirty="0">
                  <a:solidFill>
                    <a:srgbClr val="002060"/>
                  </a:solidFill>
                </a:rPr>
                <a:t>6%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BA0682E-8EDD-4699-BDBD-65525405BE3B}"/>
                </a:ext>
              </a:extLst>
            </p:cNvPr>
            <p:cNvSpPr txBox="1"/>
            <p:nvPr/>
          </p:nvSpPr>
          <p:spPr>
            <a:xfrm>
              <a:off x="4011054" y="2637722"/>
              <a:ext cx="780723" cy="26632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002060"/>
                  </a:solidFill>
                </a:rPr>
                <a:t>6</a:t>
              </a:r>
              <a:r>
                <a:rPr lang="ru-RU" sz="1400" dirty="0">
                  <a:solidFill>
                    <a:srgbClr val="002060"/>
                  </a:solidFill>
                </a:rPr>
                <a:t>3%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398D7652-C9F2-4C25-B66F-BA90B73E4773}"/>
              </a:ext>
            </a:extLst>
          </p:cNvPr>
          <p:cNvGrpSpPr/>
          <p:nvPr/>
        </p:nvGrpSpPr>
        <p:grpSpPr>
          <a:xfrm>
            <a:off x="-677548" y="6259723"/>
            <a:ext cx="5188628" cy="4757941"/>
            <a:chOff x="-348993" y="2996070"/>
            <a:chExt cx="4727882" cy="3976996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3AD0FC17-A729-4380-8ACF-702D7BB592B2}"/>
                </a:ext>
              </a:extLst>
            </p:cNvPr>
            <p:cNvGrpSpPr/>
            <p:nvPr/>
          </p:nvGrpSpPr>
          <p:grpSpPr>
            <a:xfrm>
              <a:off x="-348993" y="2996070"/>
              <a:ext cx="4727882" cy="3976996"/>
              <a:chOff x="-348993" y="2996070"/>
              <a:chExt cx="4727882" cy="3976996"/>
            </a:xfrm>
          </p:grpSpPr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id="{D95F720D-03A2-4E43-9C4C-06D001E2C820}"/>
                  </a:ext>
                </a:extLst>
              </p:cNvPr>
              <p:cNvGrpSpPr/>
              <p:nvPr/>
            </p:nvGrpSpPr>
            <p:grpSpPr>
              <a:xfrm>
                <a:off x="-348993" y="2996070"/>
                <a:ext cx="4486542" cy="3976996"/>
                <a:chOff x="-828022" y="2371585"/>
                <a:chExt cx="5035245" cy="4261103"/>
              </a:xfrm>
            </p:grpSpPr>
            <p:grpSp>
              <p:nvGrpSpPr>
                <p:cNvPr id="24" name="Группа 23">
                  <a:extLst>
                    <a:ext uri="{FF2B5EF4-FFF2-40B4-BE49-F238E27FC236}">
                      <a16:creationId xmlns:a16="http://schemas.microsoft.com/office/drawing/2014/main" id="{79EFF8EA-D2D0-422B-87F8-422F4C2B953C}"/>
                    </a:ext>
                  </a:extLst>
                </p:cNvPr>
                <p:cNvGrpSpPr/>
                <p:nvPr/>
              </p:nvGrpSpPr>
              <p:grpSpPr>
                <a:xfrm>
                  <a:off x="-828022" y="2371585"/>
                  <a:ext cx="4736155" cy="4261103"/>
                  <a:chOff x="-828022" y="2371585"/>
                  <a:chExt cx="4736155" cy="4261103"/>
                </a:xfrm>
              </p:grpSpPr>
              <p:graphicFrame>
                <p:nvGraphicFramePr>
                  <p:cNvPr id="29" name="Диаграмма 28">
                    <a:extLst>
                      <a:ext uri="{FF2B5EF4-FFF2-40B4-BE49-F238E27FC236}">
                        <a16:creationId xmlns:a16="http://schemas.microsoft.com/office/drawing/2014/main" id="{E8B6D264-FF22-42DC-B156-F4718782E135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3573876706"/>
                      </p:ext>
                    </p:extLst>
                  </p:nvPr>
                </p:nvGraphicFramePr>
                <p:xfrm>
                  <a:off x="-828022" y="2371585"/>
                  <a:ext cx="4736155" cy="4261103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5"/>
                  </a:graphicData>
                </a:graphic>
              </p:graphicFrame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1A5F6531-B398-43FE-B3F0-EC28D172DAEA}"/>
                      </a:ext>
                    </a:extLst>
                  </p:cNvPr>
                  <p:cNvSpPr txBox="1"/>
                  <p:nvPr/>
                </p:nvSpPr>
                <p:spPr>
                  <a:xfrm>
                    <a:off x="759910" y="4025945"/>
                    <a:ext cx="1508095" cy="50993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1600" b="1" dirty="0">
                        <a:solidFill>
                          <a:schemeClr val="accent1"/>
                        </a:solidFill>
                        <a:ea typeface="Cambria" panose="02040503050406030204" pitchFamily="18" charset="0"/>
                      </a:rPr>
                      <a:t>14 081,8</a:t>
                    </a:r>
                  </a:p>
                  <a:p>
                    <a:pPr algn="ctr"/>
                    <a:r>
                      <a:rPr lang="ru-RU" sz="1500" b="1" dirty="0">
                        <a:solidFill>
                          <a:schemeClr val="accent1"/>
                        </a:solidFill>
                        <a:ea typeface="Cambria" panose="02040503050406030204" pitchFamily="18" charset="0"/>
                      </a:rPr>
                      <a:t>млн. рублей</a:t>
                    </a:r>
                  </a:p>
                </p:txBody>
              </p:sp>
            </p:grpSp>
            <p:grpSp>
              <p:nvGrpSpPr>
                <p:cNvPr id="25" name="Группа 24">
                  <a:extLst>
                    <a:ext uri="{FF2B5EF4-FFF2-40B4-BE49-F238E27FC236}">
                      <a16:creationId xmlns:a16="http://schemas.microsoft.com/office/drawing/2014/main" id="{CC47B061-BA01-42B3-9E07-C0CC1EF78601}"/>
                    </a:ext>
                  </a:extLst>
                </p:cNvPr>
                <p:cNvGrpSpPr/>
                <p:nvPr/>
              </p:nvGrpSpPr>
              <p:grpSpPr>
                <a:xfrm>
                  <a:off x="2225368" y="2926514"/>
                  <a:ext cx="1981855" cy="456582"/>
                  <a:chOff x="1895256" y="2760952"/>
                  <a:chExt cx="1981854" cy="456582"/>
                </a:xfrm>
              </p:grpSpPr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A94B40EB-3C88-4D3E-8A96-6A2944B3DDCF}"/>
                      </a:ext>
                    </a:extLst>
                  </p:cNvPr>
                  <p:cNvSpPr txBox="1"/>
                  <p:nvPr/>
                </p:nvSpPr>
                <p:spPr>
                  <a:xfrm>
                    <a:off x="1895256" y="2760952"/>
                    <a:ext cx="1981854" cy="27563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1400" dirty="0">
                        <a:ln w="9525"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a typeface="Cambria" panose="02040503050406030204" pitchFamily="18" charset="0"/>
                        <a:cs typeface="Times New Roman" pitchFamily="18" charset="0"/>
                      </a:rPr>
                      <a:t>2 689,0</a:t>
                    </a:r>
                  </a:p>
                </p:txBody>
              </p:sp>
              <p:cxnSp>
                <p:nvCxnSpPr>
                  <p:cNvPr id="27" name="Прямая соединительная линия 26">
                    <a:extLst>
                      <a:ext uri="{FF2B5EF4-FFF2-40B4-BE49-F238E27FC236}">
                        <a16:creationId xmlns:a16="http://schemas.microsoft.com/office/drawing/2014/main" id="{3B101DEF-3685-46D6-AAFB-EB797C6E26D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2051830" y="3009246"/>
                    <a:ext cx="323222" cy="208288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Прямая соединительная линия 27">
                    <a:extLst>
                      <a:ext uri="{FF2B5EF4-FFF2-40B4-BE49-F238E27FC236}">
                        <a16:creationId xmlns:a16="http://schemas.microsoft.com/office/drawing/2014/main" id="{5609785E-FB19-4E9B-A61A-41D255AFC58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2375052" y="3009245"/>
                    <a:ext cx="1241937" cy="1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0" name="Группа 19">
                <a:extLst>
                  <a:ext uri="{FF2B5EF4-FFF2-40B4-BE49-F238E27FC236}">
                    <a16:creationId xmlns:a16="http://schemas.microsoft.com/office/drawing/2014/main" id="{4F6ACC34-FC64-4207-A417-E4F8849D7536}"/>
                  </a:ext>
                </a:extLst>
              </p:cNvPr>
              <p:cNvGrpSpPr/>
              <p:nvPr/>
            </p:nvGrpSpPr>
            <p:grpSpPr>
              <a:xfrm>
                <a:off x="2864472" y="4477364"/>
                <a:ext cx="1514417" cy="469471"/>
                <a:chOff x="3351104" y="4758282"/>
                <a:chExt cx="1514417" cy="469471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01A4D15C-B76C-421C-BE38-80B1FA92A1DE}"/>
                    </a:ext>
                  </a:extLst>
                </p:cNvPr>
                <p:cNvSpPr txBox="1"/>
                <p:nvPr/>
              </p:nvSpPr>
              <p:spPr>
                <a:xfrm>
                  <a:off x="3351104" y="4758282"/>
                  <a:ext cx="1514417" cy="2572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1400" dirty="0">
                      <a:ln w="9525">
                        <a:noFill/>
                      </a:ln>
                      <a:solidFill>
                        <a:schemeClr val="tx2">
                          <a:lumMod val="75000"/>
                        </a:schemeClr>
                      </a:solidFill>
                      <a:ea typeface="Cambria" panose="02040503050406030204" pitchFamily="18" charset="0"/>
                      <a:cs typeface="Times New Roman" pitchFamily="18" charset="0"/>
                    </a:rPr>
                    <a:t>11 392,8</a:t>
                  </a:r>
                </a:p>
              </p:txBody>
            </p:sp>
            <p:cxnSp>
              <p:nvCxnSpPr>
                <p:cNvPr id="22" name="Прямая соединительная линия 21">
                  <a:extLst>
                    <a:ext uri="{FF2B5EF4-FFF2-40B4-BE49-F238E27FC236}">
                      <a16:creationId xmlns:a16="http://schemas.microsoft.com/office/drawing/2014/main" id="{9D1FC80F-A035-4208-97AE-5AE61C4A5248}"/>
                    </a:ext>
                  </a:extLst>
                </p:cNvPr>
                <p:cNvCxnSpPr/>
                <p:nvPr/>
              </p:nvCxnSpPr>
              <p:spPr>
                <a:xfrm flipV="1">
                  <a:off x="3404121" y="5033352"/>
                  <a:ext cx="288000" cy="194401"/>
                </a:xfrm>
                <a:prstGeom prst="line">
                  <a:avLst/>
                </a:pr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>
                  <a:extLst>
                    <a:ext uri="{FF2B5EF4-FFF2-40B4-BE49-F238E27FC236}">
                      <a16:creationId xmlns:a16="http://schemas.microsoft.com/office/drawing/2014/main" id="{57C734E9-B903-48C7-BD25-51B51E75428B}"/>
                    </a:ext>
                  </a:extLst>
                </p:cNvPr>
                <p:cNvCxnSpPr/>
                <p:nvPr/>
              </p:nvCxnSpPr>
              <p:spPr>
                <a:xfrm>
                  <a:off x="3688763" y="5023095"/>
                  <a:ext cx="839100" cy="8421"/>
                </a:xfrm>
                <a:prstGeom prst="line">
                  <a:avLst/>
                </a:prstGeom>
                <a:ln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783016-9EDB-4122-8037-1D14914C6142}"/>
                </a:ext>
              </a:extLst>
            </p:cNvPr>
            <p:cNvSpPr txBox="1"/>
            <p:nvPr/>
          </p:nvSpPr>
          <p:spPr>
            <a:xfrm>
              <a:off x="2989147" y="3832247"/>
              <a:ext cx="763185" cy="244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</a:rPr>
                <a:t>(</a:t>
              </a:r>
              <a:r>
                <a:rPr lang="ru-RU" sz="1300" noProof="0" dirty="0">
                  <a:solidFill>
                    <a:schemeClr val="tx2">
                      <a:lumMod val="75000"/>
                    </a:schemeClr>
                  </a:solidFill>
                </a:rPr>
                <a:t>19</a:t>
              </a:r>
              <a:r>
                <a:rPr kumimoji="0" lang="ru-RU" sz="130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</a:rPr>
                <a:t>%)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F1DE584-3231-4DD7-A72C-8126198583A2}"/>
                </a:ext>
              </a:extLst>
            </p:cNvPr>
            <p:cNvSpPr txBox="1"/>
            <p:nvPr/>
          </p:nvSpPr>
          <p:spPr>
            <a:xfrm>
              <a:off x="3307372" y="4778092"/>
              <a:ext cx="763185" cy="244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</a:rPr>
                <a:t>(</a:t>
              </a:r>
              <a:r>
                <a:rPr lang="ru-RU" sz="1300" dirty="0">
                  <a:solidFill>
                    <a:schemeClr val="tx2">
                      <a:lumMod val="75000"/>
                    </a:schemeClr>
                  </a:solidFill>
                </a:rPr>
                <a:t>81</a:t>
              </a:r>
              <a:r>
                <a:rPr kumimoji="0" lang="ru-RU" sz="130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</a:rPr>
                <a:t>%)</a:t>
              </a: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765E875A-7957-47DF-9FB8-CE33F7E7C8A1}"/>
              </a:ext>
            </a:extLst>
          </p:cNvPr>
          <p:cNvGrpSpPr/>
          <p:nvPr/>
        </p:nvGrpSpPr>
        <p:grpSpPr>
          <a:xfrm>
            <a:off x="3515756" y="8854173"/>
            <a:ext cx="3994815" cy="573745"/>
            <a:chOff x="263175" y="3130151"/>
            <a:chExt cx="3616172" cy="573745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6BEEC651-C782-4E88-A591-88B9299D7945}"/>
                </a:ext>
              </a:extLst>
            </p:cNvPr>
            <p:cNvGrpSpPr/>
            <p:nvPr/>
          </p:nvGrpSpPr>
          <p:grpSpPr>
            <a:xfrm>
              <a:off x="263175" y="3130151"/>
              <a:ext cx="3120702" cy="307777"/>
              <a:chOff x="263175" y="3130151"/>
              <a:chExt cx="3120702" cy="307777"/>
            </a:xfrm>
          </p:grpSpPr>
          <p:sp>
            <p:nvSpPr>
              <p:cNvPr id="36" name="TextBox 66">
                <a:extLst>
                  <a:ext uri="{FF2B5EF4-FFF2-40B4-BE49-F238E27FC236}">
                    <a16:creationId xmlns:a16="http://schemas.microsoft.com/office/drawing/2014/main" id="{D3817671-072D-4898-B4A1-CADA531B9E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334" y="3130151"/>
                <a:ext cx="290354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lvl="0">
                  <a:lnSpc>
                    <a:spcPct val="100000"/>
                  </a:lnSpc>
                  <a:spcBef>
                    <a:spcPct val="0"/>
                  </a:spcBef>
                  <a:buNone/>
                  <a:defRPr/>
                </a:pPr>
                <a:r>
                  <a:rPr lang="ru-RU" sz="1400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Cambria" panose="02040503050406030204" pitchFamily="18" charset="0"/>
                    <a:cs typeface="Times New Roman" pitchFamily="18" charset="0"/>
                  </a:rPr>
                  <a:t>средства </a:t>
                </a:r>
                <a:r>
                  <a:rPr lang="ru-RU" altLang="ru-RU" sz="1400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Cambria" panose="02040503050406030204" pitchFamily="18" charset="0"/>
                    <a:cs typeface="Times New Roman" pitchFamily="18" charset="0"/>
                  </a:rPr>
                  <a:t>городского </a:t>
                </a:r>
                <a:r>
                  <a:rPr kumimoji="0" lang="ru-RU" altLang="ru-RU" sz="140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</a:schemeClr>
                    </a:solidFill>
                    <a:effectLst/>
                    <a:uLnTx/>
                    <a:uFillTx/>
                    <a:latin typeface="+mn-lt"/>
                    <a:ea typeface="Cambria" panose="02040503050406030204" pitchFamily="18" charset="0"/>
                    <a:cs typeface="Times New Roman" pitchFamily="18" charset="0"/>
                  </a:rPr>
                  <a:t>бюджета</a:t>
                </a:r>
              </a:p>
            </p:txBody>
          </p:sp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5032CECE-A800-4296-ABD0-EC1E25448554}"/>
                  </a:ext>
                </a:extLst>
              </p:cNvPr>
              <p:cNvSpPr/>
              <p:nvPr/>
            </p:nvSpPr>
            <p:spPr>
              <a:xfrm>
                <a:off x="263175" y="3177988"/>
                <a:ext cx="228115" cy="252000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05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523F4B24-DF60-4E75-A8E8-3942893BE29B}"/>
                </a:ext>
              </a:extLst>
            </p:cNvPr>
            <p:cNvGrpSpPr/>
            <p:nvPr/>
          </p:nvGrpSpPr>
          <p:grpSpPr>
            <a:xfrm>
              <a:off x="263175" y="3417664"/>
              <a:ext cx="3616172" cy="286232"/>
              <a:chOff x="261942" y="3151919"/>
              <a:chExt cx="3616172" cy="286232"/>
            </a:xfrm>
          </p:grpSpPr>
          <p:sp>
            <p:nvSpPr>
              <p:cNvPr id="34" name="TextBox 66">
                <a:extLst>
                  <a:ext uri="{FF2B5EF4-FFF2-40B4-BE49-F238E27FC236}">
                    <a16:creationId xmlns:a16="http://schemas.microsoft.com/office/drawing/2014/main" id="{E7A0E448-A93D-4246-A694-A90136F6DE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9101" y="3151919"/>
                <a:ext cx="3399013" cy="286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buNone/>
                </a:pPr>
                <a:r>
                  <a:rPr lang="ru-RU" sz="1400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Cambria" panose="02040503050406030204" pitchFamily="18" charset="0"/>
                    <a:cs typeface="Times New Roman" pitchFamily="18" charset="0"/>
                  </a:rPr>
                  <a:t>средства вышестоящих бюджетов</a:t>
                </a:r>
                <a:endParaRPr lang="ru-RU" altLang="ru-RU" sz="1400" dirty="0">
                  <a:solidFill>
                    <a:schemeClr val="tx2">
                      <a:lumMod val="75000"/>
                    </a:schemeClr>
                  </a:solidFill>
                  <a:latin typeface="+mn-lt"/>
                  <a:ea typeface="Cambria" panose="02040503050406030204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4A9E1D43-4667-4EDA-833F-AC204640981E}"/>
                  </a:ext>
                </a:extLst>
              </p:cNvPr>
              <p:cNvSpPr/>
              <p:nvPr/>
            </p:nvSpPr>
            <p:spPr>
              <a:xfrm>
                <a:off x="261942" y="3185501"/>
                <a:ext cx="228115" cy="252000"/>
              </a:xfrm>
              <a:prstGeom prst="rect">
                <a:avLst/>
              </a:prstGeom>
              <a:solidFill>
                <a:srgbClr val="4472C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05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738B800D-2CC0-4B01-9321-DEEC5929C330}"/>
              </a:ext>
            </a:extLst>
          </p:cNvPr>
          <p:cNvSpPr txBox="1"/>
          <p:nvPr/>
        </p:nvSpPr>
        <p:spPr>
          <a:xfrm>
            <a:off x="987723" y="6677943"/>
            <a:ext cx="1417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ea typeface="Cambria" panose="02040503050406030204" pitchFamily="18" charset="0"/>
              </a:rPr>
              <a:t>2026 год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266FC27-5FEF-4614-9608-86F0BB709D17}"/>
              </a:ext>
            </a:extLst>
          </p:cNvPr>
          <p:cNvSpPr txBox="1"/>
          <p:nvPr/>
        </p:nvSpPr>
        <p:spPr>
          <a:xfrm>
            <a:off x="0" y="276133"/>
            <a:ext cx="6874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r>
              <a:rPr lang="ru-RU" sz="2000" dirty="0">
                <a:latin typeface="+mj-lt"/>
              </a:rPr>
              <a:t>Муниципальная программа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«Развитие образования города Липецка»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3EC74039-BB07-4278-84CA-03E11AA7AE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6291" y="5515219"/>
            <a:ext cx="2301617" cy="1400438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24006B7-5A2E-47BE-ADED-B2141AEB47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4240" y="7051504"/>
            <a:ext cx="2301617" cy="1486363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81293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65D837-77BB-4972-85A1-2F6125D8A2D0}"/>
              </a:ext>
            </a:extLst>
          </p:cNvPr>
          <p:cNvSpPr/>
          <p:nvPr/>
        </p:nvSpPr>
        <p:spPr>
          <a:xfrm>
            <a:off x="0" y="2838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Муниципальная программа</a:t>
            </a:r>
            <a:br>
              <a:rPr lang="ru-RU" sz="2000" b="1" cap="all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lang="ru-RU" sz="2000" b="1" cap="all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«Развитие образования города Липецка»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845F9DE-50D0-4110-BBA4-0B083FEDA503}"/>
              </a:ext>
            </a:extLst>
          </p:cNvPr>
          <p:cNvSpPr/>
          <p:nvPr/>
        </p:nvSpPr>
        <p:spPr>
          <a:xfrm>
            <a:off x="436939" y="8911841"/>
            <a:ext cx="592269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buClr>
                <a:schemeClr val="accent5">
                  <a:lumMod val="50000"/>
                </a:schemeClr>
              </a:buClr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ea typeface="Cambria" panose="02040503050406030204" pitchFamily="18" charset="0"/>
              </a:rPr>
              <a:t>В отрасли образования функционирует 155 учреждений </a:t>
            </a:r>
            <a:br>
              <a:rPr lang="ru-RU" sz="1400" b="1" dirty="0">
                <a:solidFill>
                  <a:schemeClr val="tx2">
                    <a:lumMod val="75000"/>
                  </a:schemeClr>
                </a:solidFill>
                <a:ea typeface="Cambria" panose="02040503050406030204" pitchFamily="18" charset="0"/>
              </a:rPr>
            </a:br>
            <a:r>
              <a:rPr lang="ru-RU" sz="1200" i="1" dirty="0">
                <a:solidFill>
                  <a:schemeClr val="tx1">
                    <a:lumMod val="85000"/>
                    <a:lumOff val="15000"/>
                  </a:schemeClr>
                </a:solidFill>
                <a:ea typeface="Cambria" panose="02040503050406030204" pitchFamily="18" charset="0"/>
              </a:rPr>
              <a:t>(67 детских садов, 67 общеобразовательных школ, 10 музыкальных школ и школ искусств, 9 центров и домов творчества, детский оздоровительный лагерь «Солнечный», централизованная бухгалтерия)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04DAC407-3C1F-4B6D-90E3-8ADD0B809BDE}"/>
              </a:ext>
            </a:extLst>
          </p:cNvPr>
          <p:cNvGrpSpPr/>
          <p:nvPr/>
        </p:nvGrpSpPr>
        <p:grpSpPr>
          <a:xfrm>
            <a:off x="3461131" y="2177277"/>
            <a:ext cx="3522784" cy="684534"/>
            <a:chOff x="121541" y="5331168"/>
            <a:chExt cx="3522784" cy="68453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DBF4B96F-3202-41C4-9B42-E369D6F7CF0E}"/>
                </a:ext>
              </a:extLst>
            </p:cNvPr>
            <p:cNvSpPr/>
            <p:nvPr/>
          </p:nvSpPr>
          <p:spPr>
            <a:xfrm>
              <a:off x="121541" y="5419770"/>
              <a:ext cx="252000" cy="216000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200">
                <a:solidFill>
                  <a:srgbClr val="595959"/>
                </a:solidFill>
              </a:endParaRPr>
            </a:p>
          </p:txBody>
        </p:sp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24A81890-0DBD-46D7-A7B3-2E335F2EBC3D}"/>
                </a:ext>
              </a:extLst>
            </p:cNvPr>
            <p:cNvGrpSpPr/>
            <p:nvPr/>
          </p:nvGrpSpPr>
          <p:grpSpPr>
            <a:xfrm>
              <a:off x="316743" y="5331168"/>
              <a:ext cx="3327582" cy="684534"/>
              <a:chOff x="3502221" y="4519422"/>
              <a:chExt cx="3327582" cy="684534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2C1A0DD-CCCF-4B11-908E-9D626422BAEE}"/>
                  </a:ext>
                </a:extLst>
              </p:cNvPr>
              <p:cNvSpPr txBox="1"/>
              <p:nvPr/>
            </p:nvSpPr>
            <p:spPr>
              <a:xfrm>
                <a:off x="3559019" y="4519422"/>
                <a:ext cx="2920992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050" b="1" dirty="0">
                    <a:ln>
                      <a:solidFill>
                        <a:srgbClr val="595959"/>
                      </a:solidFill>
                    </a:ln>
                    <a:solidFill>
                      <a:srgbClr val="595959"/>
                    </a:solidFill>
                  </a:rPr>
                  <a:t>МОЛОДЕЖНАЯ ПОЛИТИКА И ОЗДОРОВЛЕНИЕ </a:t>
                </a:r>
                <a:endParaRPr lang="en-US" sz="1050" b="1" dirty="0">
                  <a:ln>
                    <a:solidFill>
                      <a:srgbClr val="595959"/>
                    </a:solidFill>
                  </a:ln>
                  <a:solidFill>
                    <a:srgbClr val="595959"/>
                  </a:solidFill>
                </a:endParaRPr>
              </a:p>
              <a:p>
                <a:r>
                  <a:rPr lang="ru-RU" sz="1050" b="1" dirty="0">
                    <a:ln>
                      <a:solidFill>
                        <a:srgbClr val="595959"/>
                      </a:solidFill>
                    </a:ln>
                    <a:solidFill>
                      <a:srgbClr val="595959"/>
                    </a:solidFill>
                  </a:rPr>
                  <a:t>ДЕТЕЙ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449FCF9-6F00-4E1D-9CB0-8466716D3D78}"/>
                  </a:ext>
                </a:extLst>
              </p:cNvPr>
              <p:cNvSpPr txBox="1"/>
              <p:nvPr/>
            </p:nvSpPr>
            <p:spPr>
              <a:xfrm>
                <a:off x="3502221" y="4973124"/>
                <a:ext cx="332758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buFont typeface="Wingdings" panose="05000000000000000000" pitchFamily="2" charset="2"/>
                  <a:buChar char="ü"/>
                  <a:defRPr sz="1050">
                    <a:latin typeface="Cambria" panose="02040503050406030204" pitchFamily="18" charset="0"/>
                  </a:defRPr>
                </a:lvl1pPr>
              </a:lstStyle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ru-RU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Cambria" panose="02040503050406030204" pitchFamily="18" charset="0"/>
                  </a:rPr>
                  <a:t>трудоустройство несовершеннолетних</a:t>
                </a:r>
              </a:p>
            </p:txBody>
          </p:sp>
        </p:grp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52D21AB7-409A-47FC-AA20-9E9D6C61EC5C}"/>
              </a:ext>
            </a:extLst>
          </p:cNvPr>
          <p:cNvGrpSpPr/>
          <p:nvPr/>
        </p:nvGrpSpPr>
        <p:grpSpPr>
          <a:xfrm>
            <a:off x="3443875" y="2968827"/>
            <a:ext cx="3540040" cy="1655865"/>
            <a:chOff x="-4067349" y="1224076"/>
            <a:chExt cx="3540040" cy="165586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4F98708-2EC5-482E-AF12-BB452BF558AC}"/>
                </a:ext>
              </a:extLst>
            </p:cNvPr>
            <p:cNvSpPr txBox="1"/>
            <p:nvPr/>
          </p:nvSpPr>
          <p:spPr>
            <a:xfrm>
              <a:off x="-3843950" y="1224076"/>
              <a:ext cx="14101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>
                  <a:ln>
                    <a:solidFill>
                      <a:srgbClr val="5B9BD5"/>
                    </a:solidFill>
                  </a:ln>
                  <a:solidFill>
                    <a:srgbClr val="5B9BD5"/>
                  </a:solidFill>
                </a:rPr>
                <a:t>ДРУГИЕ ВОПРОСЫ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B28BB96-E98C-4654-BBE3-9284C72BB352}"/>
                </a:ext>
              </a:extLst>
            </p:cNvPr>
            <p:cNvSpPr txBox="1"/>
            <p:nvPr/>
          </p:nvSpPr>
          <p:spPr>
            <a:xfrm>
              <a:off x="-3914413" y="1541113"/>
              <a:ext cx="3387104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9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Cambria" panose="02040503050406030204" pitchFamily="18" charset="0"/>
                </a:rPr>
                <a:t>финансовое обеспечение деятельности централизованной бухгалтерии, ДЗОЛ «Солнечный»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9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Cambria" panose="02040503050406030204" pitchFamily="18" charset="0"/>
                </a:rPr>
                <a:t>организация и проведение мероприятий по совершенствованию системы </a:t>
              </a:r>
              <a:br>
                <a:rPr lang="ru-RU" sz="9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Cambria" panose="02040503050406030204" pitchFamily="18" charset="0"/>
                </a:rPr>
              </a:br>
              <a:r>
                <a:rPr lang="ru-RU" sz="9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Cambria" panose="02040503050406030204" pitchFamily="18" charset="0"/>
                </a:rPr>
                <a:t>стимулирования успешной профессиональной деятельности педагогов</a:t>
              </a:r>
            </a:p>
            <a:p>
              <a:pPr indent="-171450">
                <a:buFont typeface="Arial" panose="020B0604020202020204" pitchFamily="34" charset="0"/>
                <a:buChar char="•"/>
              </a:pPr>
              <a:r>
                <a:rPr lang="ru-RU" sz="9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Cambria" panose="02040503050406030204" pitchFamily="18" charset="0"/>
                </a:rPr>
                <a:t>стипендии и премии обучающимся – победителям и призерам олимпиад</a:t>
              </a:r>
            </a:p>
            <a:p>
              <a:pPr indent="-171450">
                <a:buFont typeface="Arial" panose="020B0604020202020204" pitchFamily="34" charset="0"/>
                <a:buChar char="•"/>
              </a:pPr>
              <a:r>
                <a:rPr lang="ru-RU" sz="9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Cambria" panose="02040503050406030204" pitchFamily="18" charset="0"/>
                </a:rPr>
                <a:t>расходы на аппарат управления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D5A1665C-59D9-4AB9-8203-430986242447}"/>
                </a:ext>
              </a:extLst>
            </p:cNvPr>
            <p:cNvSpPr/>
            <p:nvPr/>
          </p:nvSpPr>
          <p:spPr>
            <a:xfrm>
              <a:off x="-4067349" y="1301578"/>
              <a:ext cx="252001" cy="215999"/>
            </a:xfrm>
            <a:prstGeom prst="rect">
              <a:avLst/>
            </a:prstGeom>
            <a:solidFill>
              <a:srgbClr val="5B9BD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200">
                <a:solidFill>
                  <a:srgbClr val="5B9BD5"/>
                </a:solidFill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FEE1B5CD-F989-4427-B4BD-B3ABC92F322F}"/>
              </a:ext>
            </a:extLst>
          </p:cNvPr>
          <p:cNvGrpSpPr/>
          <p:nvPr/>
        </p:nvGrpSpPr>
        <p:grpSpPr>
          <a:xfrm>
            <a:off x="3389750" y="4605851"/>
            <a:ext cx="3509480" cy="990268"/>
            <a:chOff x="3582381" y="3567143"/>
            <a:chExt cx="3509480" cy="990268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93FA36F5-D53F-4885-B6A0-B2618DA8F493}"/>
                </a:ext>
              </a:extLst>
            </p:cNvPr>
            <p:cNvGrpSpPr/>
            <p:nvPr/>
          </p:nvGrpSpPr>
          <p:grpSpPr>
            <a:xfrm>
              <a:off x="3769222" y="3567143"/>
              <a:ext cx="3322639" cy="990268"/>
              <a:chOff x="5303425" y="5066558"/>
              <a:chExt cx="4649452" cy="770208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1D495EA-F852-4D38-9456-DFD88F2FA67A}"/>
                  </a:ext>
                </a:extLst>
              </p:cNvPr>
              <p:cNvSpPr txBox="1"/>
              <p:nvPr/>
            </p:nvSpPr>
            <p:spPr>
              <a:xfrm>
                <a:off x="5325066" y="5066558"/>
                <a:ext cx="4054758" cy="3590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b="1" dirty="0">
                    <a:solidFill>
                      <a:srgbClr val="F46871"/>
                    </a:solidFill>
                  </a:rPr>
                  <a:t>СОЦИАЛЬНАЯ ПОДДЕРЖКА ОТДЕЛЬНЫХ</a:t>
                </a:r>
                <a:endParaRPr lang="en-US" sz="1200" b="1" dirty="0">
                  <a:solidFill>
                    <a:srgbClr val="F46871"/>
                  </a:solidFill>
                </a:endParaRPr>
              </a:p>
              <a:p>
                <a:r>
                  <a:rPr lang="ru-RU" sz="1200" b="1" dirty="0">
                    <a:solidFill>
                      <a:srgbClr val="F46871"/>
                    </a:solidFill>
                  </a:rPr>
                  <a:t>КАТЕГОРИЙ ГРАЖДАН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A9573C-729F-40BC-B43A-61A6F21A43FC}"/>
                  </a:ext>
                </a:extLst>
              </p:cNvPr>
              <p:cNvSpPr txBox="1"/>
              <p:nvPr/>
            </p:nvSpPr>
            <p:spPr>
              <a:xfrm>
                <a:off x="5303425" y="5441786"/>
                <a:ext cx="4649452" cy="394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buFont typeface="Wingdings" panose="05000000000000000000" pitchFamily="2" charset="2"/>
                  <a:buChar char="ü"/>
                  <a:defRPr sz="9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defRPr>
                </a:lvl1pPr>
              </a:lstStyle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ru-RU" dirty="0">
                    <a:latin typeface="+mn-lt"/>
                  </a:rPr>
                  <a:t>организация питания обучающихся ОУ, в том числе обеспечение бесплатного горячего питания обучающихся, получающих начальное общее образование</a:t>
                </a:r>
              </a:p>
            </p:txBody>
          </p:sp>
        </p:grp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4D096E41-B9BF-4D1A-8C58-6A84B9AD7396}"/>
                </a:ext>
              </a:extLst>
            </p:cNvPr>
            <p:cNvSpPr/>
            <p:nvPr/>
          </p:nvSpPr>
          <p:spPr>
            <a:xfrm>
              <a:off x="3582381" y="3655677"/>
              <a:ext cx="252000" cy="216000"/>
            </a:xfrm>
            <a:prstGeom prst="rect">
              <a:avLst/>
            </a:prstGeom>
            <a:solidFill>
              <a:srgbClr val="F4687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20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DE06ED4C-575B-4771-AA15-7351D9812E01}"/>
              </a:ext>
            </a:extLst>
          </p:cNvPr>
          <p:cNvGrpSpPr/>
          <p:nvPr/>
        </p:nvGrpSpPr>
        <p:grpSpPr>
          <a:xfrm>
            <a:off x="3389750" y="5800677"/>
            <a:ext cx="3535913" cy="968834"/>
            <a:chOff x="3582381" y="2753121"/>
            <a:chExt cx="3535913" cy="96883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0A46EB-6698-42D4-982B-80BE075FF795}"/>
                </a:ext>
              </a:extLst>
            </p:cNvPr>
            <p:cNvSpPr txBox="1"/>
            <p:nvPr/>
          </p:nvSpPr>
          <p:spPr>
            <a:xfrm>
              <a:off x="3834381" y="2753121"/>
              <a:ext cx="3283913" cy="233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200" b="1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</a:defRPr>
              </a:lvl1pPr>
            </a:lstStyle>
            <a:p>
              <a:pPr>
                <a:lnSpc>
                  <a:spcPts val="1100"/>
                </a:lnSpc>
              </a:pPr>
              <a:r>
                <a:rPr lang="ru-RU" sz="1100" dirty="0">
                  <a:ln>
                    <a:solidFill>
                      <a:srgbClr val="B8A6E3"/>
                    </a:solidFill>
                  </a:ln>
                  <a:solidFill>
                    <a:srgbClr val="B8A6E3"/>
                  </a:solidFill>
                  <a:latin typeface="+mn-lt"/>
                </a:rPr>
                <a:t>ДОПОЛНИТЕЛЬНОЕ ОБРАЗОВАНИЕ ДЕТЕЙ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46040F2-B1B2-46E1-81A4-21F3898456E2}"/>
                </a:ext>
              </a:extLst>
            </p:cNvPr>
            <p:cNvSpPr txBox="1"/>
            <p:nvPr/>
          </p:nvSpPr>
          <p:spPr>
            <a:xfrm>
              <a:off x="3800130" y="3075624"/>
              <a:ext cx="3181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9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Cambria" panose="02040503050406030204" pitchFamily="18" charset="0"/>
                </a:rPr>
                <a:t>финансовое обеспечение деятельности 19</a:t>
              </a:r>
              <a:br>
                <a:rPr lang="ru-RU" sz="9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Cambria" panose="02040503050406030204" pitchFamily="18" charset="0"/>
                </a:rPr>
              </a:br>
              <a:r>
                <a:rPr lang="ru-RU" sz="9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Cambria" panose="02040503050406030204" pitchFamily="18" charset="0"/>
                </a:rPr>
                <a:t>центров и домов творчества, музыкальных школ и школ искусств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9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Cambria" panose="02040503050406030204" pitchFamily="18" charset="0"/>
                </a:rPr>
                <a:t>поддержка талантливых и одаренных детей</a:t>
              </a:r>
            </a:p>
          </p:txBody>
        </p:sp>
        <p:sp>
          <p:nvSpPr>
            <p:cNvPr id="21" name="Скругленный прямоугольник 121">
              <a:extLst>
                <a:ext uri="{FF2B5EF4-FFF2-40B4-BE49-F238E27FC236}">
                  <a16:creationId xmlns:a16="http://schemas.microsoft.com/office/drawing/2014/main" id="{6C3509E7-9A09-450D-A29C-611D881B603C}"/>
                </a:ext>
              </a:extLst>
            </p:cNvPr>
            <p:cNvSpPr/>
            <p:nvPr/>
          </p:nvSpPr>
          <p:spPr>
            <a:xfrm>
              <a:off x="3582381" y="2768224"/>
              <a:ext cx="252000" cy="216000"/>
            </a:xfrm>
            <a:prstGeom prst="roundRect">
              <a:avLst>
                <a:gd name="adj" fmla="val 0"/>
              </a:avLst>
            </a:prstGeom>
            <a:solidFill>
              <a:srgbClr val="B8A6E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20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369B362A-F15C-47A3-97BF-E3964E2CB5F6}"/>
              </a:ext>
            </a:extLst>
          </p:cNvPr>
          <p:cNvGrpSpPr/>
          <p:nvPr/>
        </p:nvGrpSpPr>
        <p:grpSpPr>
          <a:xfrm>
            <a:off x="103307" y="6417591"/>
            <a:ext cx="3346832" cy="639350"/>
            <a:chOff x="179258" y="6809328"/>
            <a:chExt cx="3346832" cy="6393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BA780CF-8C22-4A89-9A50-781179E3A04A}"/>
                </a:ext>
              </a:extLst>
            </p:cNvPr>
            <p:cNvSpPr txBox="1"/>
            <p:nvPr/>
          </p:nvSpPr>
          <p:spPr>
            <a:xfrm>
              <a:off x="422328" y="6809328"/>
              <a:ext cx="239502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ln>
                    <a:solidFill>
                      <a:srgbClr val="F3AE4A"/>
                    </a:solidFill>
                  </a:ln>
                  <a:solidFill>
                    <a:srgbClr val="FBC497"/>
                  </a:solidFill>
                </a:rPr>
                <a:t>ДОШКОЛЬНОЕ ОБРАЗОВАНИЕ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85290D1-57E0-4176-994C-6125BF1F095E}"/>
                </a:ext>
              </a:extLst>
            </p:cNvPr>
            <p:cNvSpPr txBox="1"/>
            <p:nvPr/>
          </p:nvSpPr>
          <p:spPr>
            <a:xfrm>
              <a:off x="398677" y="7040874"/>
              <a:ext cx="3127413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dirty="0"/>
                <a:t>финансовое обеспечение деятельности </a:t>
              </a:r>
              <a:br>
                <a:rPr lang="ru-RU" sz="1000" dirty="0"/>
              </a:br>
              <a:r>
                <a:rPr lang="en-US" sz="1000" dirty="0"/>
                <a:t>6</a:t>
              </a:r>
              <a:r>
                <a:rPr lang="ru-RU" sz="1000" dirty="0"/>
                <a:t>7 детских садов</a:t>
              </a: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28179467-795E-4EF2-9498-ED25A09B0084}"/>
                </a:ext>
              </a:extLst>
            </p:cNvPr>
            <p:cNvSpPr/>
            <p:nvPr/>
          </p:nvSpPr>
          <p:spPr>
            <a:xfrm>
              <a:off x="179258" y="6852138"/>
              <a:ext cx="252000" cy="216000"/>
            </a:xfrm>
            <a:prstGeom prst="rect">
              <a:avLst/>
            </a:prstGeom>
            <a:solidFill>
              <a:srgbClr val="FBC49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20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31E32A4B-AFED-4A8B-9CB7-CADB9365B230}"/>
              </a:ext>
            </a:extLst>
          </p:cNvPr>
          <p:cNvGrpSpPr/>
          <p:nvPr/>
        </p:nvGrpSpPr>
        <p:grpSpPr>
          <a:xfrm>
            <a:off x="127530" y="5685898"/>
            <a:ext cx="3479511" cy="641609"/>
            <a:chOff x="10959093" y="876854"/>
            <a:chExt cx="3479511" cy="641609"/>
          </a:xfrm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6A66970D-E9F9-446A-B478-FAA4D09DB188}"/>
                </a:ext>
              </a:extLst>
            </p:cNvPr>
            <p:cNvGrpSpPr/>
            <p:nvPr/>
          </p:nvGrpSpPr>
          <p:grpSpPr>
            <a:xfrm>
              <a:off x="11156069" y="876854"/>
              <a:ext cx="3282535" cy="641609"/>
              <a:chOff x="19805640" y="-179802"/>
              <a:chExt cx="4346649" cy="471387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1A616AD-E0FD-4CC8-84FF-DA3042F2EE73}"/>
                  </a:ext>
                </a:extLst>
              </p:cNvPr>
              <p:cNvSpPr txBox="1"/>
              <p:nvPr/>
            </p:nvSpPr>
            <p:spPr>
              <a:xfrm>
                <a:off x="19805640" y="-179802"/>
                <a:ext cx="2908080" cy="203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defRPr sz="1200" b="1">
                    <a:solidFill>
                      <a:schemeClr val="accent3">
                        <a:lumMod val="50000"/>
                      </a:schemeClr>
                    </a:solidFill>
                    <a:latin typeface="Cambria" panose="02040503050406030204" pitchFamily="18" charset="0"/>
                  </a:defRPr>
                </a:lvl1pPr>
              </a:lstStyle>
              <a:p>
                <a:r>
                  <a:rPr lang="ru-RU" dirty="0">
                    <a:ln>
                      <a:solidFill>
                        <a:srgbClr val="3BB7B9"/>
                      </a:solidFill>
                    </a:ln>
                    <a:solidFill>
                      <a:srgbClr val="3BB7B9"/>
                    </a:solidFill>
                    <a:latin typeface="+mn-lt"/>
                  </a:rPr>
                  <a:t>ОБЩЕЕ ОБРАЗОВАНИЕ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79D2F37-A1BB-473C-9D0A-AA9FD9DD7F8C}"/>
                  </a:ext>
                </a:extLst>
              </p:cNvPr>
              <p:cNvSpPr txBox="1"/>
              <p:nvPr/>
            </p:nvSpPr>
            <p:spPr>
              <a:xfrm>
                <a:off x="19837088" y="-2374"/>
                <a:ext cx="4315201" cy="2939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buFont typeface="Wingdings" panose="05000000000000000000" pitchFamily="2" charset="2"/>
                  <a:buChar char="ü"/>
                  <a:defRPr sz="1050">
                    <a:latin typeface="Cambria" panose="02040503050406030204" pitchFamily="18" charset="0"/>
                  </a:defRPr>
                </a:lvl1pPr>
              </a:lstStyle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ru-RU" sz="1000" dirty="0">
                    <a:latin typeface="+mn-lt"/>
                  </a:rPr>
                  <a:t>финансовое обеспечение </a:t>
                </a:r>
                <a:r>
                  <a:rPr lang="ru-RU" sz="1000" dirty="0">
                    <a:latin typeface="+mn-lt"/>
                    <a:ea typeface="Cambria" panose="02040503050406030204" pitchFamily="18" charset="0"/>
                  </a:rPr>
                  <a:t>деятельности</a:t>
                </a:r>
                <a:r>
                  <a:rPr lang="ru-RU" sz="900" dirty="0">
                    <a:latin typeface="+mn-lt"/>
                    <a:ea typeface="Cambria" panose="02040503050406030204" pitchFamily="18" charset="0"/>
                  </a:rPr>
                  <a:t> </a:t>
                </a:r>
                <a:br>
                  <a:rPr lang="ru-RU" sz="900" dirty="0">
                    <a:latin typeface="+mn-lt"/>
                    <a:ea typeface="Cambria" panose="02040503050406030204" pitchFamily="18" charset="0"/>
                  </a:rPr>
                </a:br>
                <a:r>
                  <a:rPr lang="ru-RU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Cambria" panose="02040503050406030204" pitchFamily="18" charset="0"/>
                  </a:rPr>
                  <a:t>6</a:t>
                </a:r>
                <a:r>
                  <a:rPr lang="ru-RU" sz="900" dirty="0">
                    <a:latin typeface="+mn-lt"/>
                    <a:ea typeface="Cambria" panose="02040503050406030204" pitchFamily="18" charset="0"/>
                  </a:rPr>
                  <a:t>7 </a:t>
                </a:r>
                <a:r>
                  <a:rPr lang="ru-RU" sz="1000" dirty="0">
                    <a:latin typeface="+mn-lt"/>
                  </a:rPr>
                  <a:t>школ</a:t>
                </a:r>
              </a:p>
            </p:txBody>
          </p:sp>
        </p:grp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CCD2DE7C-8786-4F2E-99C6-A089BD9D4B6F}"/>
                </a:ext>
              </a:extLst>
            </p:cNvPr>
            <p:cNvSpPr/>
            <p:nvPr/>
          </p:nvSpPr>
          <p:spPr>
            <a:xfrm>
              <a:off x="10959093" y="911257"/>
              <a:ext cx="252000" cy="216000"/>
            </a:xfrm>
            <a:prstGeom prst="rect">
              <a:avLst/>
            </a:prstGeom>
            <a:solidFill>
              <a:srgbClr val="3BB7B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200">
                <a:solidFill>
                  <a:srgbClr val="3BB7B9"/>
                </a:solidFill>
              </a:endParaRPr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EB8EC6DD-54B7-4F37-9E78-8847F1042208}"/>
              </a:ext>
            </a:extLst>
          </p:cNvPr>
          <p:cNvGrpSpPr/>
          <p:nvPr/>
        </p:nvGrpSpPr>
        <p:grpSpPr>
          <a:xfrm>
            <a:off x="-76226" y="1395167"/>
            <a:ext cx="3616743" cy="4315752"/>
            <a:chOff x="-3790315" y="834889"/>
            <a:chExt cx="3991683" cy="4598680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FAE83C24-2A49-479B-904B-9B2CFDB4B571}"/>
                </a:ext>
              </a:extLst>
            </p:cNvPr>
            <p:cNvGrpSpPr/>
            <p:nvPr/>
          </p:nvGrpSpPr>
          <p:grpSpPr>
            <a:xfrm>
              <a:off x="-3790315" y="834889"/>
              <a:ext cx="3991683" cy="4598680"/>
              <a:chOff x="-220486" y="608470"/>
              <a:chExt cx="3991683" cy="4598680"/>
            </a:xfrm>
          </p:grpSpPr>
          <p:grpSp>
            <p:nvGrpSpPr>
              <p:cNvPr id="38" name="Группа 37">
                <a:extLst>
                  <a:ext uri="{FF2B5EF4-FFF2-40B4-BE49-F238E27FC236}">
                    <a16:creationId xmlns:a16="http://schemas.microsoft.com/office/drawing/2014/main" id="{7B23CEA0-CD5D-4068-9E81-0F612B84B299}"/>
                  </a:ext>
                </a:extLst>
              </p:cNvPr>
              <p:cNvGrpSpPr/>
              <p:nvPr/>
            </p:nvGrpSpPr>
            <p:grpSpPr>
              <a:xfrm>
                <a:off x="-220486" y="608470"/>
                <a:ext cx="3884834" cy="4598680"/>
                <a:chOff x="5349448" y="553344"/>
                <a:chExt cx="4395519" cy="3778153"/>
              </a:xfrm>
            </p:grpSpPr>
            <p:grpSp>
              <p:nvGrpSpPr>
                <p:cNvPr id="48" name="Группа 47">
                  <a:extLst>
                    <a:ext uri="{FF2B5EF4-FFF2-40B4-BE49-F238E27FC236}">
                      <a16:creationId xmlns:a16="http://schemas.microsoft.com/office/drawing/2014/main" id="{729A18C8-C28C-4F9C-A4C7-33E3226B6418}"/>
                    </a:ext>
                  </a:extLst>
                </p:cNvPr>
                <p:cNvGrpSpPr/>
                <p:nvPr/>
              </p:nvGrpSpPr>
              <p:grpSpPr>
                <a:xfrm>
                  <a:off x="5349448" y="553344"/>
                  <a:ext cx="4395519" cy="3589111"/>
                  <a:chOff x="756736" y="2130855"/>
                  <a:chExt cx="3544509" cy="3589111"/>
                </a:xfrm>
              </p:grpSpPr>
              <p:graphicFrame>
                <p:nvGraphicFramePr>
                  <p:cNvPr id="64" name="Диаграмма 63">
                    <a:extLst>
                      <a:ext uri="{FF2B5EF4-FFF2-40B4-BE49-F238E27FC236}">
                        <a16:creationId xmlns:a16="http://schemas.microsoft.com/office/drawing/2014/main" id="{6E68A74F-D97F-40AA-A3EC-1770E2C3E1E5}"/>
                      </a:ext>
                    </a:extLst>
                  </p:cNvPr>
                  <p:cNvGraphicFramePr/>
                  <p:nvPr/>
                </p:nvGraphicFramePr>
                <p:xfrm>
                  <a:off x="756736" y="2130855"/>
                  <a:ext cx="3544509" cy="3589111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  <p:grpSp>
                <p:nvGrpSpPr>
                  <p:cNvPr id="65" name="Группа 64">
                    <a:extLst>
                      <a:ext uri="{FF2B5EF4-FFF2-40B4-BE49-F238E27FC236}">
                        <a16:creationId xmlns:a16="http://schemas.microsoft.com/office/drawing/2014/main" id="{FE5E83DB-D964-4A4F-8EAD-22D31A9E0838}"/>
                      </a:ext>
                    </a:extLst>
                  </p:cNvPr>
                  <p:cNvGrpSpPr/>
                  <p:nvPr/>
                </p:nvGrpSpPr>
                <p:grpSpPr>
                  <a:xfrm>
                    <a:off x="975678" y="2181867"/>
                    <a:ext cx="3169986" cy="260866"/>
                    <a:chOff x="6522711" y="3622451"/>
                    <a:chExt cx="2797059" cy="211086"/>
                  </a:xfrm>
                </p:grpSpPr>
                <p:sp>
                  <p:nvSpPr>
                    <p:cNvPr id="66" name="TextBox 65">
                      <a:extLst>
                        <a:ext uri="{FF2B5EF4-FFF2-40B4-BE49-F238E27FC236}">
                          <a16:creationId xmlns:a16="http://schemas.microsoft.com/office/drawing/2014/main" id="{64483284-7924-4324-9E7B-B97FA1417B4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522711" y="3624801"/>
                      <a:ext cx="797103" cy="196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</a:rPr>
                        <a:t>14 081,8</a:t>
                      </a:r>
                    </a:p>
                  </p:txBody>
                </p:sp>
                <p:sp>
                  <p:nvSpPr>
                    <p:cNvPr id="67" name="TextBox 66">
                      <a:extLst>
                        <a:ext uri="{FF2B5EF4-FFF2-40B4-BE49-F238E27FC236}">
                          <a16:creationId xmlns:a16="http://schemas.microsoft.com/office/drawing/2014/main" id="{68ABB7D4-0C47-4625-98DE-6179F43F04E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464611" y="3622451"/>
                      <a:ext cx="854925" cy="196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ru-RU"/>
                      </a:defPPr>
                      <a:lvl1pPr algn="ctr">
                        <a:defRPr sz="1600" b="1">
                          <a:latin typeface="Cambria" panose="02040503050406030204" pitchFamily="18" charset="0"/>
                        </a:defRPr>
                      </a:lvl1pPr>
                    </a:lstStyle>
                    <a:p>
                      <a:pPr algn="l"/>
                      <a:r>
                        <a:rPr lang="ru-RU" sz="1200" dirty="0">
                          <a:solidFill>
                            <a:srgbClr val="002060"/>
                          </a:solidFill>
                          <a:latin typeface="+mn-lt"/>
                        </a:rPr>
                        <a:t>13 576,6</a:t>
                      </a:r>
                    </a:p>
                  </p:txBody>
                </p:sp>
                <p:sp>
                  <p:nvSpPr>
                    <p:cNvPr id="68" name="TextBox 67">
                      <a:extLst>
                        <a:ext uri="{FF2B5EF4-FFF2-40B4-BE49-F238E27FC236}">
                          <a16:creationId xmlns:a16="http://schemas.microsoft.com/office/drawing/2014/main" id="{AE6C0640-CD87-4404-9668-4D7C141BA12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570307" y="3637316"/>
                      <a:ext cx="749463" cy="19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</a:rPr>
                        <a:t>11 992,6</a:t>
                      </a:r>
                    </a:p>
                  </p:txBody>
                </p:sp>
              </p:grpSp>
            </p:grp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A21C8ECB-49CB-4E9F-B8CB-C3DF853E1E49}"/>
                    </a:ext>
                  </a:extLst>
                </p:cNvPr>
                <p:cNvSpPr txBox="1"/>
                <p:nvPr/>
              </p:nvSpPr>
              <p:spPr>
                <a:xfrm>
                  <a:off x="5525242" y="4087251"/>
                  <a:ext cx="1311704" cy="2424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200" b="1" dirty="0">
                      <a:solidFill>
                        <a:srgbClr val="002060"/>
                      </a:solidFill>
                    </a:rPr>
                    <a:t>2026 год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65F583E3-1EF0-486D-95E7-B5282405653D}"/>
                    </a:ext>
                  </a:extLst>
                </p:cNvPr>
                <p:cNvSpPr txBox="1"/>
                <p:nvPr/>
              </p:nvSpPr>
              <p:spPr>
                <a:xfrm>
                  <a:off x="6889649" y="4087251"/>
                  <a:ext cx="1311704" cy="2424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200" b="1" dirty="0">
                      <a:solidFill>
                        <a:srgbClr val="002060"/>
                      </a:solidFill>
                    </a:rPr>
                    <a:t>2027 год</a:t>
                  </a:r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E2FE3ABB-5A38-4BCC-8368-6D25888B3998}"/>
                    </a:ext>
                  </a:extLst>
                </p:cNvPr>
                <p:cNvSpPr txBox="1"/>
                <p:nvPr/>
              </p:nvSpPr>
              <p:spPr>
                <a:xfrm>
                  <a:off x="8286029" y="4089003"/>
                  <a:ext cx="1311704" cy="2424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200" b="1" dirty="0">
                      <a:solidFill>
                        <a:srgbClr val="002060"/>
                      </a:solidFill>
                    </a:rPr>
                    <a:t>2028 год</a:t>
                  </a:r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B7A206CB-7823-44D4-BE4C-4746D760F31D}"/>
                    </a:ext>
                  </a:extLst>
                </p:cNvPr>
                <p:cNvSpPr txBox="1"/>
                <p:nvPr/>
              </p:nvSpPr>
              <p:spPr>
                <a:xfrm>
                  <a:off x="5727173" y="2021116"/>
                  <a:ext cx="907841" cy="202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chemeClr val="bg1"/>
                      </a:solidFill>
                    </a:rPr>
                    <a:t>4 597,7</a:t>
                  </a: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62A52F88-500D-4208-95B7-10E86EAEA54A}"/>
                    </a:ext>
                  </a:extLst>
                </p:cNvPr>
                <p:cNvSpPr txBox="1"/>
                <p:nvPr/>
              </p:nvSpPr>
              <p:spPr>
                <a:xfrm>
                  <a:off x="7012739" y="2012774"/>
                  <a:ext cx="952957" cy="202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chemeClr val="bg1"/>
                      </a:solidFill>
                    </a:rPr>
                    <a:t>4  499,6</a:t>
                  </a: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920189AD-0581-4838-A613-9351F64BFDB2}"/>
                    </a:ext>
                  </a:extLst>
                </p:cNvPr>
                <p:cNvSpPr txBox="1"/>
                <p:nvPr/>
              </p:nvSpPr>
              <p:spPr>
                <a:xfrm>
                  <a:off x="8477083" y="2141801"/>
                  <a:ext cx="856638" cy="202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chemeClr val="bg1"/>
                      </a:solidFill>
                    </a:rPr>
                    <a:t>4435,8</a:t>
                  </a:r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2334D48D-07E7-46A8-B240-740384D257B8}"/>
                    </a:ext>
                  </a:extLst>
                </p:cNvPr>
                <p:cNvSpPr txBox="1"/>
                <p:nvPr/>
              </p:nvSpPr>
              <p:spPr>
                <a:xfrm>
                  <a:off x="5714283" y="3245403"/>
                  <a:ext cx="947662" cy="202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rgbClr val="002060"/>
                      </a:solidFill>
                    </a:rPr>
                    <a:t>7 681,0</a:t>
                  </a: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6AFE2628-D7F4-4518-97AF-69E366FDB4FA}"/>
                    </a:ext>
                  </a:extLst>
                </p:cNvPr>
                <p:cNvSpPr txBox="1"/>
                <p:nvPr/>
              </p:nvSpPr>
              <p:spPr>
                <a:xfrm>
                  <a:off x="7123101" y="3245403"/>
                  <a:ext cx="886098" cy="202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rgbClr val="002060"/>
                      </a:solidFill>
                    </a:rPr>
                    <a:t>7325,5</a:t>
                  </a: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3BDC884-E062-473C-B636-D540944AFC5F}"/>
                    </a:ext>
                  </a:extLst>
                </p:cNvPr>
                <p:cNvSpPr txBox="1"/>
                <p:nvPr/>
              </p:nvSpPr>
              <p:spPr>
                <a:xfrm>
                  <a:off x="8471027" y="3257836"/>
                  <a:ext cx="918075" cy="202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rgbClr val="002060"/>
                      </a:solidFill>
                    </a:rPr>
                    <a:t>5818,1</a:t>
                  </a: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15065CBA-4381-42A8-93EC-C024B3250D4B}"/>
                    </a:ext>
                  </a:extLst>
                </p:cNvPr>
                <p:cNvSpPr txBox="1"/>
                <p:nvPr/>
              </p:nvSpPr>
              <p:spPr>
                <a:xfrm>
                  <a:off x="5765823" y="1248365"/>
                  <a:ext cx="789207" cy="202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rgbClr val="002060"/>
                      </a:solidFill>
                    </a:rPr>
                    <a:t>851,9</a:t>
                  </a:r>
                </a:p>
              </p:txBody>
            </p: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E46887D2-E636-4F29-BBEF-C64BCFD78E46}"/>
                    </a:ext>
                  </a:extLst>
                </p:cNvPr>
                <p:cNvSpPr txBox="1"/>
                <p:nvPr/>
              </p:nvSpPr>
              <p:spPr>
                <a:xfrm>
                  <a:off x="7177475" y="1356500"/>
                  <a:ext cx="789207" cy="202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rgbClr val="002060"/>
                      </a:solidFill>
                    </a:rPr>
                    <a:t>817,8</a:t>
                  </a: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B82DD684-28AA-4F00-93EE-273EA43ED04B}"/>
                    </a:ext>
                  </a:extLst>
                </p:cNvPr>
                <p:cNvSpPr txBox="1"/>
                <p:nvPr/>
              </p:nvSpPr>
              <p:spPr>
                <a:xfrm>
                  <a:off x="8489745" y="1684996"/>
                  <a:ext cx="789207" cy="202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rgbClr val="002060"/>
                      </a:solidFill>
                    </a:rPr>
                    <a:t>808,1</a:t>
                  </a:r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E377313A-2F34-4B15-ACFD-D815974DD4A0}"/>
                    </a:ext>
                  </a:extLst>
                </p:cNvPr>
                <p:cNvSpPr txBox="1"/>
                <p:nvPr/>
              </p:nvSpPr>
              <p:spPr>
                <a:xfrm>
                  <a:off x="5722588" y="955638"/>
                  <a:ext cx="922605" cy="202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chemeClr val="bg1"/>
                      </a:solidFill>
                    </a:rPr>
                    <a:t>182,3</a:t>
                  </a:r>
                  <a:endParaRPr lang="ru-RU" sz="8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9C840540-2A98-4148-8BD9-FB3D02B448B5}"/>
                    </a:ext>
                  </a:extLst>
                </p:cNvPr>
                <p:cNvSpPr txBox="1"/>
                <p:nvPr/>
              </p:nvSpPr>
              <p:spPr>
                <a:xfrm>
                  <a:off x="7098485" y="1057496"/>
                  <a:ext cx="922605" cy="202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chemeClr val="bg1"/>
                      </a:solidFill>
                    </a:rPr>
                    <a:t>181,3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1DEF24E4-FB9B-473E-9B83-E1B56DCE703D}"/>
                    </a:ext>
                  </a:extLst>
                </p:cNvPr>
                <p:cNvSpPr txBox="1"/>
                <p:nvPr/>
              </p:nvSpPr>
              <p:spPr>
                <a:xfrm>
                  <a:off x="8445349" y="1391841"/>
                  <a:ext cx="922605" cy="202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chemeClr val="bg1"/>
                      </a:solidFill>
                    </a:rPr>
                    <a:t>181,6</a:t>
                  </a:r>
                </a:p>
              </p:txBody>
            </p:sp>
          </p:grpSp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9924B92D-5A50-428E-BB30-7A2A0DE3B463}"/>
                  </a:ext>
                </a:extLst>
              </p:cNvPr>
              <p:cNvSpPr/>
              <p:nvPr/>
            </p:nvSpPr>
            <p:spPr>
              <a:xfrm>
                <a:off x="881222" y="798763"/>
                <a:ext cx="465650" cy="262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prstClr val="white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r>
                  <a:rPr lang="ru-RU" sz="1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11,9</a:t>
                </a:r>
                <a:endParaRPr lang="en-US" sz="10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cxnSp>
            <p:nvCxnSpPr>
              <p:cNvPr id="40" name="Прямая соединительная линия 39">
                <a:extLst>
                  <a:ext uri="{FF2B5EF4-FFF2-40B4-BE49-F238E27FC236}">
                    <a16:creationId xmlns:a16="http://schemas.microsoft.com/office/drawing/2014/main" id="{E3EE5067-C60E-4733-8D99-36565B8F7B84}"/>
                  </a:ext>
                </a:extLst>
              </p:cNvPr>
              <p:cNvCxnSpPr/>
              <p:nvPr/>
            </p:nvCxnSpPr>
            <p:spPr>
              <a:xfrm flipV="1">
                <a:off x="878683" y="1032521"/>
                <a:ext cx="104784" cy="11381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>
                <a:extLst>
                  <a:ext uri="{FF2B5EF4-FFF2-40B4-BE49-F238E27FC236}">
                    <a16:creationId xmlns:a16="http://schemas.microsoft.com/office/drawing/2014/main" id="{DD73512A-F2B1-4924-A170-3BEA24A16274}"/>
                  </a:ext>
                </a:extLst>
              </p:cNvPr>
              <p:cNvCxnSpPr/>
              <p:nvPr/>
            </p:nvCxnSpPr>
            <p:spPr>
              <a:xfrm>
                <a:off x="996769" y="1032521"/>
                <a:ext cx="288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E1E1EEE2-1DE8-4D68-AE55-017090C768A6}"/>
                  </a:ext>
                </a:extLst>
              </p:cNvPr>
              <p:cNvSpPr/>
              <p:nvPr/>
            </p:nvSpPr>
            <p:spPr>
              <a:xfrm>
                <a:off x="2160118" y="872342"/>
                <a:ext cx="465650" cy="262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prstClr val="white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r>
                  <a:rPr lang="ru-RU" sz="1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12,2</a:t>
                </a:r>
                <a:endParaRPr lang="en-US" sz="10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cxnSp>
            <p:nvCxnSpPr>
              <p:cNvPr id="43" name="Прямая соединительная линия 42">
                <a:extLst>
                  <a:ext uri="{FF2B5EF4-FFF2-40B4-BE49-F238E27FC236}">
                    <a16:creationId xmlns:a16="http://schemas.microsoft.com/office/drawing/2014/main" id="{C6F72686-61FC-4A90-B21C-6D899F40DD97}"/>
                  </a:ext>
                </a:extLst>
              </p:cNvPr>
              <p:cNvCxnSpPr/>
              <p:nvPr/>
            </p:nvCxnSpPr>
            <p:spPr>
              <a:xfrm flipV="1">
                <a:off x="2029380" y="1104779"/>
                <a:ext cx="175192" cy="13863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>
                <a:extLst>
                  <a:ext uri="{FF2B5EF4-FFF2-40B4-BE49-F238E27FC236}">
                    <a16:creationId xmlns:a16="http://schemas.microsoft.com/office/drawing/2014/main" id="{9CD51871-A281-45C1-A4CA-F0FB3E064F2B}"/>
                  </a:ext>
                </a:extLst>
              </p:cNvPr>
              <p:cNvCxnSpPr/>
              <p:nvPr/>
            </p:nvCxnSpPr>
            <p:spPr>
              <a:xfrm>
                <a:off x="2204572" y="1101456"/>
                <a:ext cx="288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5" name="Прямоугольник 44">
                <a:extLst>
                  <a:ext uri="{FF2B5EF4-FFF2-40B4-BE49-F238E27FC236}">
                    <a16:creationId xmlns:a16="http://schemas.microsoft.com/office/drawing/2014/main" id="{CA2ADCD2-279D-4967-BFCB-4417DAD2B7E6}"/>
                  </a:ext>
                </a:extLst>
              </p:cNvPr>
              <p:cNvSpPr/>
              <p:nvPr/>
            </p:nvSpPr>
            <p:spPr>
              <a:xfrm>
                <a:off x="3305547" y="1249364"/>
                <a:ext cx="465650" cy="262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prstClr val="white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r>
                  <a:rPr lang="ru-RU" sz="1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12,2</a:t>
                </a:r>
                <a:endParaRPr lang="en-US" sz="10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cxnSp>
            <p:nvCxnSpPr>
              <p:cNvPr id="46" name="Прямая соединительная линия 45">
                <a:extLst>
                  <a:ext uri="{FF2B5EF4-FFF2-40B4-BE49-F238E27FC236}">
                    <a16:creationId xmlns:a16="http://schemas.microsoft.com/office/drawing/2014/main" id="{CD242FC3-38E0-40B6-B131-4F54B2FE39C7}"/>
                  </a:ext>
                </a:extLst>
              </p:cNvPr>
              <p:cNvCxnSpPr/>
              <p:nvPr/>
            </p:nvCxnSpPr>
            <p:spPr>
              <a:xfrm flipV="1">
                <a:off x="3245045" y="1502063"/>
                <a:ext cx="104784" cy="11381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>
                <a:extLst>
                  <a:ext uri="{FF2B5EF4-FFF2-40B4-BE49-F238E27FC236}">
                    <a16:creationId xmlns:a16="http://schemas.microsoft.com/office/drawing/2014/main" id="{87AB7A05-18DD-4BBE-ABBB-56F436775701}"/>
                  </a:ext>
                </a:extLst>
              </p:cNvPr>
              <p:cNvCxnSpPr/>
              <p:nvPr/>
            </p:nvCxnSpPr>
            <p:spPr>
              <a:xfrm>
                <a:off x="3349829" y="1509211"/>
                <a:ext cx="288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A0C62B62-159C-4B8A-AC52-1C41A2A90E98}"/>
                </a:ext>
              </a:extLst>
            </p:cNvPr>
            <p:cNvGrpSpPr/>
            <p:nvPr/>
          </p:nvGrpSpPr>
          <p:grpSpPr>
            <a:xfrm>
              <a:off x="-3440971" y="1477418"/>
              <a:ext cx="3209648" cy="784581"/>
              <a:chOff x="-3440971" y="1477418"/>
              <a:chExt cx="3209648" cy="784581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540095A-8793-4E7C-AB7A-3AE9F37E1801}"/>
                  </a:ext>
                </a:extLst>
              </p:cNvPr>
              <p:cNvSpPr txBox="1"/>
              <p:nvPr/>
            </p:nvSpPr>
            <p:spPr>
              <a:xfrm>
                <a:off x="-3440971" y="1477418"/>
                <a:ext cx="815414" cy="245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chemeClr val="bg1"/>
                    </a:solidFill>
                  </a:rPr>
                  <a:t>757,0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05F6406-8540-4BA3-B018-ED830948E8E4}"/>
                  </a:ext>
                </a:extLst>
              </p:cNvPr>
              <p:cNvSpPr txBox="1"/>
              <p:nvPr/>
            </p:nvSpPr>
            <p:spPr>
              <a:xfrm>
                <a:off x="-2241173" y="1612649"/>
                <a:ext cx="815414" cy="245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chemeClr val="bg1"/>
                    </a:solidFill>
                  </a:rPr>
                  <a:t>740,2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52D7FCC-73D3-4BD5-8606-F84884DFB078}"/>
                  </a:ext>
                </a:extLst>
              </p:cNvPr>
              <p:cNvSpPr txBox="1"/>
              <p:nvPr/>
            </p:nvSpPr>
            <p:spPr>
              <a:xfrm>
                <a:off x="-1046737" y="2016035"/>
                <a:ext cx="815414" cy="245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900" b="1" dirty="0">
                    <a:solidFill>
                      <a:schemeClr val="bg1"/>
                    </a:solidFill>
                  </a:rPr>
                  <a:t>736,8</a:t>
                </a:r>
              </a:p>
            </p:txBody>
          </p:sp>
        </p:grpSp>
      </p:grp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A072D971-7596-4C3F-91F9-7455D9B59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9064" y="1145833"/>
            <a:ext cx="4230991" cy="377985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E5C49C50-34FF-49F3-B3BB-226E949881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59" r="648" b="6740"/>
          <a:stretch/>
        </p:blipFill>
        <p:spPr>
          <a:xfrm>
            <a:off x="1886430" y="7386052"/>
            <a:ext cx="2920519" cy="1273815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CB7C33D4-AF5B-48AD-BF54-C769FD0195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073" r="1" b="4154"/>
          <a:stretch/>
        </p:blipFill>
        <p:spPr>
          <a:xfrm>
            <a:off x="-444500" y="7349878"/>
            <a:ext cx="2202980" cy="1318860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28EDFAF0-F542-499F-9787-6E3B2E1488E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7651" b="6153"/>
          <a:stretch/>
        </p:blipFill>
        <p:spPr>
          <a:xfrm>
            <a:off x="4937501" y="7367642"/>
            <a:ext cx="2202980" cy="1279832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300708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DAA2265F-C72C-4E18-B799-67FC55D71D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9947642"/>
              </p:ext>
            </p:extLst>
          </p:nvPr>
        </p:nvGraphicFramePr>
        <p:xfrm>
          <a:off x="-136648" y="5761508"/>
          <a:ext cx="3670222" cy="3899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F25A8BE7-BDDA-423F-B1EE-9A04A2AE02A9}"/>
              </a:ext>
            </a:extLst>
          </p:cNvPr>
          <p:cNvGrpSpPr/>
          <p:nvPr/>
        </p:nvGrpSpPr>
        <p:grpSpPr>
          <a:xfrm>
            <a:off x="157349" y="6118911"/>
            <a:ext cx="3125596" cy="854741"/>
            <a:chOff x="13389272" y="6043327"/>
            <a:chExt cx="2517041" cy="7759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BAC316-2623-4453-BAC4-310ADC769788}"/>
                </a:ext>
              </a:extLst>
            </p:cNvPr>
            <p:cNvSpPr txBox="1"/>
            <p:nvPr/>
          </p:nvSpPr>
          <p:spPr>
            <a:xfrm>
              <a:off x="13389272" y="6043327"/>
              <a:ext cx="658564" cy="307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/>
                <a:t>617,4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904B73-C409-4C36-AEDA-C569A2B72EC7}"/>
                </a:ext>
              </a:extLst>
            </p:cNvPr>
            <p:cNvSpPr txBox="1"/>
            <p:nvPr/>
          </p:nvSpPr>
          <p:spPr>
            <a:xfrm>
              <a:off x="14307575" y="6511931"/>
              <a:ext cx="645511" cy="307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r>
                <a:rPr lang="ru-RU" dirty="0">
                  <a:latin typeface="+mn-lt"/>
                </a:rPr>
                <a:t>606,0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08200B3-5B3D-45B6-803A-1F1A43D95BDD}"/>
                </a:ext>
              </a:extLst>
            </p:cNvPr>
            <p:cNvSpPr txBox="1"/>
            <p:nvPr/>
          </p:nvSpPr>
          <p:spPr>
            <a:xfrm>
              <a:off x="15156850" y="6350794"/>
              <a:ext cx="749463" cy="307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r>
                <a:rPr lang="ru-RU" dirty="0">
                  <a:latin typeface="+mn-lt"/>
                </a:rPr>
                <a:t>609,5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05ACEFC-5C84-4F1F-8709-F34F9257E4F0}"/>
              </a:ext>
            </a:extLst>
          </p:cNvPr>
          <p:cNvSpPr txBox="1"/>
          <p:nvPr/>
        </p:nvSpPr>
        <p:spPr>
          <a:xfrm>
            <a:off x="-58926" y="149208"/>
            <a:ext cx="6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r>
              <a:rPr lang="ru-RU" sz="1600" dirty="0">
                <a:latin typeface="+mj-lt"/>
              </a:rPr>
              <a:t>Муниципальная программа </a:t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«Развитие физической культуры и спорта в городе Липецке»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65F68B-A8C9-48FB-955C-CBCB70224DB9}"/>
              </a:ext>
            </a:extLst>
          </p:cNvPr>
          <p:cNvSpPr txBox="1"/>
          <p:nvPr/>
        </p:nvSpPr>
        <p:spPr>
          <a:xfrm>
            <a:off x="1889761" y="2164066"/>
            <a:ext cx="4968240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Доля расходов на муниципальную программу в общем объеме расходов бюджета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C41FC50-5C62-4B71-AA98-92B343E51A12}"/>
              </a:ext>
            </a:extLst>
          </p:cNvPr>
          <p:cNvSpPr/>
          <p:nvPr/>
        </p:nvSpPr>
        <p:spPr>
          <a:xfrm>
            <a:off x="-14352" y="5828074"/>
            <a:ext cx="36702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1"/>
                </a:solidFill>
              </a:rPr>
              <a:t>Структура расходов программы,  </a:t>
            </a:r>
            <a:r>
              <a:rPr lang="ru-RU" sz="1300" b="1" i="1" dirty="0">
                <a:solidFill>
                  <a:schemeClr val="accent1"/>
                </a:solidFill>
              </a:rPr>
              <a:t>млн. руб</a:t>
            </a:r>
            <a:r>
              <a:rPr lang="ru-RU" sz="1400" b="1" dirty="0">
                <a:solidFill>
                  <a:schemeClr val="accent1"/>
                </a:solidFill>
              </a:rPr>
              <a:t>.</a:t>
            </a: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77422A24-3C7D-44A3-943C-30B7D2A4A61C}"/>
              </a:ext>
            </a:extLst>
          </p:cNvPr>
          <p:cNvGrpSpPr/>
          <p:nvPr/>
        </p:nvGrpSpPr>
        <p:grpSpPr>
          <a:xfrm>
            <a:off x="2287032" y="2812026"/>
            <a:ext cx="4486926" cy="1491658"/>
            <a:chOff x="-36752" y="4672385"/>
            <a:chExt cx="4972190" cy="1634897"/>
          </a:xfrm>
        </p:grpSpPr>
        <p:graphicFrame>
          <p:nvGraphicFramePr>
            <p:cNvPr id="39" name="Диаграмма 38">
              <a:extLst>
                <a:ext uri="{FF2B5EF4-FFF2-40B4-BE49-F238E27FC236}">
                  <a16:creationId xmlns:a16="http://schemas.microsoft.com/office/drawing/2014/main" id="{1954F87F-57B4-4DAC-88BE-843D53BB40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43046726"/>
                </p:ext>
              </p:extLst>
            </p:nvPr>
          </p:nvGraphicFramePr>
          <p:xfrm>
            <a:off x="-3675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40" name="Диаграмма 39">
              <a:extLst>
                <a:ext uri="{FF2B5EF4-FFF2-40B4-BE49-F238E27FC236}">
                  <a16:creationId xmlns:a16="http://schemas.microsoft.com/office/drawing/2014/main" id="{6AF084C9-1A7B-4960-A933-0CA2C32BB71E}"/>
                </a:ext>
              </a:extLst>
            </p:cNvPr>
            <p:cNvGraphicFramePr/>
            <p:nvPr/>
          </p:nvGraphicFramePr>
          <p:xfrm>
            <a:off x="1581460" y="4806971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41" name="Диаграмма 40">
              <a:extLst>
                <a:ext uri="{FF2B5EF4-FFF2-40B4-BE49-F238E27FC236}">
                  <a16:creationId xmlns:a16="http://schemas.microsoft.com/office/drawing/2014/main" id="{99EB4DB8-4B14-46E4-B57D-46B12F02F69F}"/>
                </a:ext>
              </a:extLst>
            </p:cNvPr>
            <p:cNvGraphicFramePr/>
            <p:nvPr/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A0FC4CC-0B94-46CB-BA2C-A4EC161980C4}"/>
                </a:ext>
              </a:extLst>
            </p:cNvPr>
            <p:cNvSpPr txBox="1"/>
            <p:nvPr/>
          </p:nvSpPr>
          <p:spPr>
            <a:xfrm>
              <a:off x="328140" y="5380941"/>
              <a:ext cx="822863" cy="371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2026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25D231A-5117-43D1-8C85-B1CB82F7D4A0}"/>
                </a:ext>
              </a:extLst>
            </p:cNvPr>
            <p:cNvSpPr txBox="1"/>
            <p:nvPr/>
          </p:nvSpPr>
          <p:spPr>
            <a:xfrm>
              <a:off x="1960684" y="5381856"/>
              <a:ext cx="822863" cy="371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solidFill>
                    <a:srgbClr val="1C7A7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</a:defRPr>
              </a:lvl1pPr>
            </a:lstStyle>
            <a:p>
              <a:r>
                <a:rPr lang="ru-RU" dirty="0">
                  <a:solidFill>
                    <a:srgbClr val="002060"/>
                  </a:solidFill>
                  <a:latin typeface="+mn-lt"/>
                </a:rPr>
                <a:t>2027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D80B3D4-E6A1-453E-8534-67292F9370EC}"/>
                </a:ext>
              </a:extLst>
            </p:cNvPr>
            <p:cNvSpPr txBox="1"/>
            <p:nvPr/>
          </p:nvSpPr>
          <p:spPr>
            <a:xfrm>
              <a:off x="3578896" y="5387849"/>
              <a:ext cx="822863" cy="371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solidFill>
                    <a:srgbClr val="1C7A7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</a:defRPr>
              </a:lvl1pPr>
            </a:lstStyle>
            <a:p>
              <a:r>
                <a:rPr lang="ru-RU" dirty="0">
                  <a:solidFill>
                    <a:srgbClr val="002060"/>
                  </a:solidFill>
                  <a:latin typeface="+mn-lt"/>
                </a:rPr>
                <a:t>2028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20CC39A-F1ED-4F6E-8636-DDC5C05666F7}"/>
                </a:ext>
              </a:extLst>
            </p:cNvPr>
            <p:cNvSpPr txBox="1"/>
            <p:nvPr/>
          </p:nvSpPr>
          <p:spPr>
            <a:xfrm>
              <a:off x="839679" y="4672385"/>
              <a:ext cx="814343" cy="337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002060"/>
                  </a:solidFill>
                </a:rPr>
                <a:t>2,8 %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6D45090-86E0-4754-9977-46EEB93CD3BD}"/>
                </a:ext>
              </a:extLst>
            </p:cNvPr>
            <p:cNvSpPr txBox="1"/>
            <p:nvPr/>
          </p:nvSpPr>
          <p:spPr>
            <a:xfrm>
              <a:off x="2480751" y="4672385"/>
              <a:ext cx="814343" cy="337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</a:defRPr>
              </a:lvl1pPr>
            </a:lstStyle>
            <a:p>
              <a:r>
                <a:rPr lang="ru-RU" dirty="0">
                  <a:solidFill>
                    <a:srgbClr val="002060"/>
                  </a:solidFill>
                  <a:effectLst/>
                  <a:latin typeface="+mn-lt"/>
                </a:rPr>
                <a:t>3,0%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BF09157-AF98-4F7B-BB0C-DB87DB8C3C4A}"/>
                </a:ext>
              </a:extLst>
            </p:cNvPr>
            <p:cNvSpPr txBox="1"/>
            <p:nvPr/>
          </p:nvSpPr>
          <p:spPr>
            <a:xfrm>
              <a:off x="4121095" y="4682465"/>
              <a:ext cx="814343" cy="3373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</a:defRPr>
              </a:lvl1pPr>
            </a:lstStyle>
            <a:p>
              <a:r>
                <a:rPr lang="ru-RU" dirty="0">
                  <a:solidFill>
                    <a:srgbClr val="002060"/>
                  </a:solidFill>
                  <a:effectLst/>
                  <a:latin typeface="+mn-lt"/>
                </a:rPr>
                <a:t>3,2%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30CE001-7F35-415F-ABCE-7F09F06B2AA3}"/>
              </a:ext>
            </a:extLst>
          </p:cNvPr>
          <p:cNvSpPr txBox="1"/>
          <p:nvPr/>
        </p:nvSpPr>
        <p:spPr>
          <a:xfrm>
            <a:off x="371804" y="738232"/>
            <a:ext cx="5990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accent1"/>
                </a:solidFill>
              </a:rPr>
              <a:t>Цель программы: </a:t>
            </a:r>
          </a:p>
          <a:p>
            <a:r>
              <a:rPr lang="ru-RU" sz="1200" dirty="0"/>
              <a:t>Создание условий и обеспечение доступности занятий физической культурой и спортом для укрепления здоровья населения, обеспечение развития спорта, развитие спортивной инфраструктуры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6161533-B9B0-4BC1-A887-136B59BFD44B}"/>
              </a:ext>
            </a:extLst>
          </p:cNvPr>
          <p:cNvSpPr txBox="1"/>
          <p:nvPr/>
        </p:nvSpPr>
        <p:spPr>
          <a:xfrm>
            <a:off x="371804" y="1577621"/>
            <a:ext cx="5990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accent1"/>
                </a:solidFill>
              </a:rPr>
              <a:t>Ответственный исполнитель:</a:t>
            </a:r>
            <a:br>
              <a:rPr lang="ru-RU" sz="1200" dirty="0"/>
            </a:br>
            <a:r>
              <a:rPr lang="ru-RU" sz="1200" dirty="0"/>
              <a:t>Департамент по физической культуре и спорту администрации города Липецка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88973EAC-ED86-41A9-8F9C-E3672E116F4D}"/>
              </a:ext>
            </a:extLst>
          </p:cNvPr>
          <p:cNvGrpSpPr/>
          <p:nvPr/>
        </p:nvGrpSpPr>
        <p:grpSpPr>
          <a:xfrm>
            <a:off x="3460083" y="7157754"/>
            <a:ext cx="6731498" cy="2560185"/>
            <a:chOff x="11197369" y="9712632"/>
            <a:chExt cx="6935326" cy="2560185"/>
          </a:xfrm>
        </p:grpSpPr>
        <p:grpSp>
          <p:nvGrpSpPr>
            <p:cNvPr id="51" name="Группа 50">
              <a:extLst>
                <a:ext uri="{FF2B5EF4-FFF2-40B4-BE49-F238E27FC236}">
                  <a16:creationId xmlns:a16="http://schemas.microsoft.com/office/drawing/2014/main" id="{59278FCD-E565-4719-BC9B-3D614C47AC55}"/>
                </a:ext>
              </a:extLst>
            </p:cNvPr>
            <p:cNvGrpSpPr/>
            <p:nvPr/>
          </p:nvGrpSpPr>
          <p:grpSpPr>
            <a:xfrm>
              <a:off x="11413369" y="9712632"/>
              <a:ext cx="6719326" cy="2560185"/>
              <a:chOff x="11413369" y="9712632"/>
              <a:chExt cx="6719326" cy="2560185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63A5D2A-4C87-4AA1-959D-ADD31E5CE07A}"/>
                  </a:ext>
                </a:extLst>
              </p:cNvPr>
              <p:cNvSpPr txBox="1"/>
              <p:nvPr/>
            </p:nvSpPr>
            <p:spPr>
              <a:xfrm>
                <a:off x="11480539" y="10981405"/>
                <a:ext cx="3195420" cy="352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000"/>
                  </a:lnSpc>
                </a:pPr>
                <a:r>
                  <a:rPr lang="ru-RU" sz="1050" dirty="0">
                    <a:solidFill>
                      <a:srgbClr val="002060"/>
                    </a:solidFill>
                  </a:rPr>
                  <a:t>Расходы на аппарат управления департамента по физической культуре и спорту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507301-4038-4D73-A17B-1CE635BA0ED5}"/>
                  </a:ext>
                </a:extLst>
              </p:cNvPr>
              <p:cNvSpPr txBox="1"/>
              <p:nvPr/>
            </p:nvSpPr>
            <p:spPr>
              <a:xfrm>
                <a:off x="11454803" y="9712632"/>
                <a:ext cx="3240000" cy="352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000"/>
                  </a:lnSpc>
                </a:pPr>
                <a:r>
                  <a:rPr lang="ru-RU" sz="1050" dirty="0">
                    <a:solidFill>
                      <a:srgbClr val="002060"/>
                    </a:solidFill>
                  </a:rPr>
                  <a:t>Организация и проведение официальных физкультурных и спортивных мероприятий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96E34A3-AD57-44DF-BBDA-FD80D6532FDA}"/>
                  </a:ext>
                </a:extLst>
              </p:cNvPr>
              <p:cNvSpPr txBox="1"/>
              <p:nvPr/>
            </p:nvSpPr>
            <p:spPr>
              <a:xfrm>
                <a:off x="11458976" y="11539283"/>
                <a:ext cx="3240000" cy="733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000"/>
                  </a:lnSpc>
                </a:pPr>
                <a:r>
                  <a:rPr lang="ru-RU" sz="1050" dirty="0">
                    <a:solidFill>
                      <a:srgbClr val="002060"/>
                    </a:solidFill>
                  </a:rPr>
                  <a:t>Финансовое обеспечение деятельности</a:t>
                </a:r>
                <a:r>
                  <a:rPr lang="en-US" sz="1050" dirty="0">
                    <a:solidFill>
                      <a:srgbClr val="002060"/>
                    </a:solidFill>
                  </a:rPr>
                  <a:t> </a:t>
                </a:r>
                <a:endParaRPr lang="ru-RU" sz="1050" dirty="0">
                  <a:solidFill>
                    <a:srgbClr val="002060"/>
                  </a:solidFill>
                </a:endParaRPr>
              </a:p>
              <a:p>
                <a:pPr>
                  <a:lnSpc>
                    <a:spcPts val="1000"/>
                  </a:lnSpc>
                </a:pPr>
                <a:r>
                  <a:rPr lang="ru-RU" sz="1050" dirty="0">
                    <a:solidFill>
                      <a:srgbClr val="002060"/>
                    </a:solidFill>
                  </a:rPr>
                  <a:t>3 спортивных сооружений</a:t>
                </a:r>
                <a:r>
                  <a:rPr lang="en-US" sz="1050" dirty="0">
                    <a:solidFill>
                      <a:srgbClr val="002060"/>
                    </a:solidFill>
                  </a:rPr>
                  <a:t> </a:t>
                </a:r>
                <a:r>
                  <a:rPr lang="ru-RU" sz="10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(МАУ ФОК «Пламя», МБУ СК «Сокол», МАУ «Спортивный город»)</a:t>
                </a:r>
                <a:r>
                  <a:rPr lang="ru-RU" sz="105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</a:t>
                </a:r>
                <a:r>
                  <a:rPr lang="ru-RU" sz="1050" dirty="0">
                    <a:solidFill>
                      <a:srgbClr val="002060"/>
                    </a:solidFill>
                  </a:rPr>
                  <a:t>и 10 спортивных школ </a:t>
                </a:r>
                <a:r>
                  <a:rPr lang="ru-RU" sz="10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(«СШ № 1, 2, 3, 4, 6, 7, 8, 9, 11, 12»), </a:t>
                </a:r>
                <a:r>
                  <a:rPr lang="ru-RU" sz="1000" dirty="0">
                    <a:solidFill>
                      <a:srgbClr val="002060"/>
                    </a:solidFill>
                  </a:rPr>
                  <a:t>централизованной бухгалтерии </a:t>
                </a:r>
                <a:endParaRPr lang="ru-RU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DB763A5-2FAE-4604-92EA-2E15C1B1D2B5}"/>
                  </a:ext>
                </a:extLst>
              </p:cNvPr>
              <p:cNvSpPr txBox="1"/>
              <p:nvPr/>
            </p:nvSpPr>
            <p:spPr>
              <a:xfrm>
                <a:off x="11413369" y="10269790"/>
                <a:ext cx="3454222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000"/>
                  </a:lnSpc>
                </a:pPr>
                <a:r>
                  <a:rPr lang="ru-RU" sz="1050" dirty="0">
                    <a:solidFill>
                      <a:srgbClr val="002060"/>
                    </a:solidFill>
                  </a:rPr>
                  <a:t>Приобретение оборудования и экипировки спортсменам (на условиях </a:t>
                </a:r>
                <a:r>
                  <a:rPr lang="ru-RU" sz="1050" dirty="0" err="1">
                    <a:solidFill>
                      <a:srgbClr val="002060"/>
                    </a:solidFill>
                  </a:rPr>
                  <a:t>софинансирования</a:t>
                </a:r>
                <a:r>
                  <a:rPr lang="ru-RU" sz="1050" dirty="0">
                    <a:solidFill>
                      <a:srgbClr val="002060"/>
                    </a:solidFill>
                  </a:rPr>
                  <a:t> с областным бюджетом)</a:t>
                </a:r>
                <a:endParaRPr lang="en-US" sz="1050" i="1" dirty="0"/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9EB28BF-859C-45E2-A077-E2AE6CE932AE}"/>
                  </a:ext>
                </a:extLst>
              </p:cNvPr>
              <p:cNvSpPr txBox="1"/>
              <p:nvPr/>
            </p:nvSpPr>
            <p:spPr>
              <a:xfrm>
                <a:off x="11439754" y="10753838"/>
                <a:ext cx="3206449" cy="2205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000"/>
                  </a:lnSpc>
                </a:pPr>
                <a:endParaRPr lang="ru-RU" sz="10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B9608577-22C8-40AE-A4DF-A737772DF211}"/>
                  </a:ext>
                </a:extLst>
              </p:cNvPr>
              <p:cNvSpPr txBox="1"/>
              <p:nvPr/>
            </p:nvSpPr>
            <p:spPr>
              <a:xfrm>
                <a:off x="14948085" y="10292414"/>
                <a:ext cx="3184610" cy="224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000"/>
                  </a:lnSpc>
                </a:pPr>
                <a:endParaRPr lang="ru-RU" sz="1050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52" name="Группа 51">
              <a:extLst>
                <a:ext uri="{FF2B5EF4-FFF2-40B4-BE49-F238E27FC236}">
                  <a16:creationId xmlns:a16="http://schemas.microsoft.com/office/drawing/2014/main" id="{BA8A6601-DA75-4B38-9F88-69469BD76EB0}"/>
                </a:ext>
              </a:extLst>
            </p:cNvPr>
            <p:cNvGrpSpPr/>
            <p:nvPr/>
          </p:nvGrpSpPr>
          <p:grpSpPr>
            <a:xfrm>
              <a:off x="11197369" y="10312701"/>
              <a:ext cx="284100" cy="1425247"/>
              <a:chOff x="11197369" y="10312701"/>
              <a:chExt cx="284100" cy="1425247"/>
            </a:xfrm>
          </p:grpSpPr>
          <p:sp>
            <p:nvSpPr>
              <p:cNvPr id="53" name="Прямоугольник 52">
                <a:extLst>
                  <a:ext uri="{FF2B5EF4-FFF2-40B4-BE49-F238E27FC236}">
                    <a16:creationId xmlns:a16="http://schemas.microsoft.com/office/drawing/2014/main" id="{64D3D73D-5A73-4854-916A-6B6C13CFB3F2}"/>
                  </a:ext>
                </a:extLst>
              </p:cNvPr>
              <p:cNvSpPr/>
              <p:nvPr/>
            </p:nvSpPr>
            <p:spPr>
              <a:xfrm>
                <a:off x="11241293" y="11002343"/>
                <a:ext cx="222919" cy="196274"/>
              </a:xfrm>
              <a:prstGeom prst="rect">
                <a:avLst/>
              </a:prstGeom>
              <a:solidFill>
                <a:srgbClr val="F4687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54" name="Прямоугольник 53">
                <a:extLst>
                  <a:ext uri="{FF2B5EF4-FFF2-40B4-BE49-F238E27FC236}">
                    <a16:creationId xmlns:a16="http://schemas.microsoft.com/office/drawing/2014/main" id="{F6A0FD80-05E9-4166-8A3B-D36354C29FD3}"/>
                  </a:ext>
                </a:extLst>
              </p:cNvPr>
              <p:cNvSpPr/>
              <p:nvPr/>
            </p:nvSpPr>
            <p:spPr>
              <a:xfrm>
                <a:off x="11197369" y="10312701"/>
                <a:ext cx="216000" cy="180000"/>
              </a:xfrm>
              <a:prstGeom prst="rect">
                <a:avLst/>
              </a:prstGeom>
              <a:solidFill>
                <a:srgbClr val="2C3D6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2B733026-8C2C-4814-BE99-8B7E76DCE05C}"/>
                  </a:ext>
                </a:extLst>
              </p:cNvPr>
              <p:cNvSpPr/>
              <p:nvPr/>
            </p:nvSpPr>
            <p:spPr>
              <a:xfrm>
                <a:off x="11265469" y="11557948"/>
                <a:ext cx="216000" cy="180000"/>
              </a:xfrm>
              <a:prstGeom prst="rect">
                <a:avLst/>
              </a:prstGeom>
              <a:solidFill>
                <a:srgbClr val="3BB7B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CC56882A-A5E0-4E3A-B9AA-3A6E78914F27}"/>
              </a:ext>
            </a:extLst>
          </p:cNvPr>
          <p:cNvSpPr txBox="1"/>
          <p:nvPr/>
        </p:nvSpPr>
        <p:spPr>
          <a:xfrm>
            <a:off x="113025" y="9480210"/>
            <a:ext cx="927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</a:rPr>
              <a:t>2026 год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D14814A-2CD5-4E46-9570-E95821D67DD8}"/>
              </a:ext>
            </a:extLst>
          </p:cNvPr>
          <p:cNvSpPr txBox="1"/>
          <p:nvPr/>
        </p:nvSpPr>
        <p:spPr>
          <a:xfrm>
            <a:off x="1071810" y="9479403"/>
            <a:ext cx="12944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</a:rPr>
              <a:t>2027 год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8B60B54-D86D-4B33-91AE-7F5ED5C66481}"/>
              </a:ext>
            </a:extLst>
          </p:cNvPr>
          <p:cNvSpPr txBox="1"/>
          <p:nvPr/>
        </p:nvSpPr>
        <p:spPr>
          <a:xfrm>
            <a:off x="2191554" y="9480258"/>
            <a:ext cx="12944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</a:rPr>
              <a:t>2028 год</a:t>
            </a: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547ECA73-F000-4D1D-A2D2-815157B9E7C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501" r="12139"/>
          <a:stretch/>
        </p:blipFill>
        <p:spPr>
          <a:xfrm>
            <a:off x="3550409" y="4425611"/>
            <a:ext cx="4254647" cy="2526542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5F87250F-48AF-4C55-9441-502F52C85B9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63" t="11192" r="24257" b="10689"/>
          <a:stretch/>
        </p:blipFill>
        <p:spPr>
          <a:xfrm>
            <a:off x="167674" y="2152518"/>
            <a:ext cx="2023880" cy="1771396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7E75E5A4-E37B-4C8B-9CD7-2AA78D5D636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43" t="11490" r="-161" b="6786"/>
          <a:stretch/>
        </p:blipFill>
        <p:spPr>
          <a:xfrm>
            <a:off x="-579119" y="4019918"/>
            <a:ext cx="2792358" cy="1599295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D9EB76FE-76D1-42E5-B1C3-478C1ECF1B54}"/>
              </a:ext>
            </a:extLst>
          </p:cNvPr>
          <p:cNvSpPr/>
          <p:nvPr/>
        </p:nvSpPr>
        <p:spPr>
          <a:xfrm>
            <a:off x="3459322" y="7224187"/>
            <a:ext cx="216000" cy="180000"/>
          </a:xfrm>
          <a:prstGeom prst="rect">
            <a:avLst/>
          </a:prstGeom>
          <a:solidFill>
            <a:srgbClr val="9ABAD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795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02565F-F286-4A7E-B17D-38C1E419C096}"/>
              </a:ext>
            </a:extLst>
          </p:cNvPr>
          <p:cNvSpPr txBox="1"/>
          <p:nvPr/>
        </p:nvSpPr>
        <p:spPr>
          <a:xfrm>
            <a:off x="-66349" y="138085"/>
            <a:ext cx="684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r>
              <a:rPr lang="ru-RU" dirty="0">
                <a:latin typeface="+mj-lt"/>
              </a:rPr>
              <a:t>Муниципальная программа </a:t>
            </a:r>
            <a:br>
              <a:rPr lang="ru-RU" dirty="0">
                <a:latin typeface="+mj-lt"/>
              </a:rPr>
            </a:br>
            <a:r>
              <a:rPr lang="ru-RU" dirty="0">
                <a:latin typeface="+mj-lt"/>
              </a:rPr>
              <a:t>«Развитие Культуры и туризма  в городе Липецке»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BC05B726-F6E9-43E1-8325-5F262AD26D7D}"/>
              </a:ext>
            </a:extLst>
          </p:cNvPr>
          <p:cNvGrpSpPr/>
          <p:nvPr/>
        </p:nvGrpSpPr>
        <p:grpSpPr>
          <a:xfrm>
            <a:off x="-4951" y="2893844"/>
            <a:ext cx="5289999" cy="1389643"/>
            <a:chOff x="-36752" y="4723020"/>
            <a:chExt cx="5016261" cy="1584262"/>
          </a:xfrm>
        </p:grpSpPr>
        <p:graphicFrame>
          <p:nvGraphicFramePr>
            <p:cNvPr id="6" name="Диаграмма 5">
              <a:extLst>
                <a:ext uri="{FF2B5EF4-FFF2-40B4-BE49-F238E27FC236}">
                  <a16:creationId xmlns:a16="http://schemas.microsoft.com/office/drawing/2014/main" id="{53D3D867-5CAC-4F75-9375-7D3B1D6B36F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63624515"/>
                </p:ext>
              </p:extLst>
            </p:nvPr>
          </p:nvGraphicFramePr>
          <p:xfrm>
            <a:off x="-3675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Диаграмма 6">
              <a:extLst>
                <a:ext uri="{FF2B5EF4-FFF2-40B4-BE49-F238E27FC236}">
                  <a16:creationId xmlns:a16="http://schemas.microsoft.com/office/drawing/2014/main" id="{9AF18E23-4B21-4335-BF30-9BB5F1F462C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16326433"/>
                </p:ext>
              </p:extLst>
            </p:nvPr>
          </p:nvGraphicFramePr>
          <p:xfrm>
            <a:off x="1581460" y="4806971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Диаграмма 7">
              <a:extLst>
                <a:ext uri="{FF2B5EF4-FFF2-40B4-BE49-F238E27FC236}">
                  <a16:creationId xmlns:a16="http://schemas.microsoft.com/office/drawing/2014/main" id="{2C93AD29-46EF-49FF-A04E-2FC261FF70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71185129"/>
                </p:ext>
              </p:extLst>
            </p:nvPr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AB73C86-9103-45E8-9714-A54A13208BF5}"/>
                </a:ext>
              </a:extLst>
            </p:cNvPr>
            <p:cNvSpPr txBox="1"/>
            <p:nvPr/>
          </p:nvSpPr>
          <p:spPr>
            <a:xfrm>
              <a:off x="423955" y="5372926"/>
              <a:ext cx="822863" cy="385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002060"/>
                  </a:solidFill>
                </a:rPr>
                <a:t>2026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9CEA4B-E927-4446-B740-2B12C79874C2}"/>
                </a:ext>
              </a:extLst>
            </p:cNvPr>
            <p:cNvSpPr txBox="1"/>
            <p:nvPr/>
          </p:nvSpPr>
          <p:spPr>
            <a:xfrm>
              <a:off x="2050677" y="5365552"/>
              <a:ext cx="822863" cy="385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600" b="1">
                  <a:solidFill>
                    <a:srgbClr val="1C7A7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</a:defRPr>
              </a:lvl1pPr>
            </a:lstStyle>
            <a:p>
              <a:r>
                <a:rPr lang="ru-RU" dirty="0">
                  <a:solidFill>
                    <a:srgbClr val="002060"/>
                  </a:solidFill>
                  <a:effectLst/>
                  <a:latin typeface="+mn-lt"/>
                </a:rPr>
                <a:t>2027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5D76F0B-148D-4BB8-8A58-A1D01775879E}"/>
                </a:ext>
              </a:extLst>
            </p:cNvPr>
            <p:cNvSpPr txBox="1"/>
            <p:nvPr/>
          </p:nvSpPr>
          <p:spPr>
            <a:xfrm>
              <a:off x="3675469" y="5380942"/>
              <a:ext cx="822863" cy="385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002060"/>
                  </a:solidFill>
                </a:rPr>
                <a:t>2028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AE2E7D-3099-451C-9A8D-E292C76C7342}"/>
                </a:ext>
              </a:extLst>
            </p:cNvPr>
            <p:cNvSpPr txBox="1"/>
            <p:nvPr/>
          </p:nvSpPr>
          <p:spPr>
            <a:xfrm>
              <a:off x="884917" y="4723020"/>
              <a:ext cx="814343" cy="35088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2060"/>
                  </a:solidFill>
                </a:rPr>
                <a:t>3</a:t>
              </a:r>
              <a:r>
                <a:rPr lang="ru-RU" sz="1400" b="1" dirty="0">
                  <a:solidFill>
                    <a:srgbClr val="002060"/>
                  </a:solidFill>
                </a:rPr>
                <a:t>,4%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E5832E-5890-49D7-88E5-BC1C47927056}"/>
                </a:ext>
              </a:extLst>
            </p:cNvPr>
            <p:cNvSpPr txBox="1"/>
            <p:nvPr/>
          </p:nvSpPr>
          <p:spPr>
            <a:xfrm>
              <a:off x="2525989" y="4723020"/>
              <a:ext cx="814343" cy="35088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002060"/>
                  </a:solidFill>
                </a:rPr>
                <a:t>3,9%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2BA8D5-E845-4AE9-AD27-D49E63948F31}"/>
                </a:ext>
              </a:extLst>
            </p:cNvPr>
            <p:cNvSpPr txBox="1"/>
            <p:nvPr/>
          </p:nvSpPr>
          <p:spPr>
            <a:xfrm>
              <a:off x="4165166" y="4736811"/>
              <a:ext cx="814343" cy="35088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002060"/>
                  </a:solidFill>
                </a:rPr>
                <a:t>4,2%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FF5D80E-AE11-4D10-A69A-4BD86519568B}"/>
              </a:ext>
            </a:extLst>
          </p:cNvPr>
          <p:cNvSpPr txBox="1"/>
          <p:nvPr/>
        </p:nvSpPr>
        <p:spPr>
          <a:xfrm>
            <a:off x="0" y="2462957"/>
            <a:ext cx="6858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Доля расходов на муниципальную программу в общем объеме расходов бюджета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5A7957B-9C88-4E73-909E-248040DBB5EA}"/>
              </a:ext>
            </a:extLst>
          </p:cNvPr>
          <p:cNvSpPr/>
          <p:nvPr/>
        </p:nvSpPr>
        <p:spPr>
          <a:xfrm>
            <a:off x="0" y="4931294"/>
            <a:ext cx="3064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Структура расходов программы, </a:t>
            </a:r>
            <a:r>
              <a:rPr lang="ru-RU" sz="1300" b="1" i="1" dirty="0">
                <a:solidFill>
                  <a:srgbClr val="002060"/>
                </a:solidFill>
              </a:rPr>
              <a:t>млн. руб</a:t>
            </a:r>
            <a:r>
              <a:rPr lang="ru-RU" sz="14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F39435-E520-45AE-BA24-E6AB51C1A685}"/>
              </a:ext>
            </a:extLst>
          </p:cNvPr>
          <p:cNvSpPr txBox="1"/>
          <p:nvPr/>
        </p:nvSpPr>
        <p:spPr>
          <a:xfrm>
            <a:off x="396009" y="6657820"/>
            <a:ext cx="5045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>
                <a:solidFill>
                  <a:schemeClr val="tx2">
                    <a:lumMod val="50000"/>
                  </a:schemeClr>
                </a:solidFill>
              </a:rPr>
              <a:t>3,1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ECDF29-8BF8-406E-B587-48DCCB7A0890}"/>
              </a:ext>
            </a:extLst>
          </p:cNvPr>
          <p:cNvSpPr txBox="1"/>
          <p:nvPr/>
        </p:nvSpPr>
        <p:spPr>
          <a:xfrm>
            <a:off x="276381" y="862520"/>
            <a:ext cx="60609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</a:rPr>
              <a:t>Цели программы: </a:t>
            </a:r>
          </a:p>
          <a:p>
            <a:pPr lvl="0"/>
            <a:r>
              <a:rPr lang="ru-RU" sz="1400" dirty="0"/>
              <a:t>1. Укрепление культурного потенциала города, сохранение и развитие богатого культурного наследия и традиций.</a:t>
            </a:r>
          </a:p>
          <a:p>
            <a:pPr lvl="0"/>
            <a:r>
              <a:rPr lang="ru-RU" sz="1400" dirty="0"/>
              <a:t>2. Повышение туристской привлекательности города Липецка.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653F7A-E892-44EF-8F6C-D1856A0A1FEB}"/>
              </a:ext>
            </a:extLst>
          </p:cNvPr>
          <p:cNvSpPr txBox="1"/>
          <p:nvPr/>
        </p:nvSpPr>
        <p:spPr>
          <a:xfrm>
            <a:off x="276381" y="1816627"/>
            <a:ext cx="6060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>
                <a:solidFill>
                  <a:schemeClr val="accent1"/>
                </a:solidFill>
              </a:rPr>
              <a:t>Ответственный исполнитель:</a:t>
            </a:r>
            <a:br>
              <a:rPr lang="ru-RU" sz="1400" dirty="0"/>
            </a:br>
            <a:r>
              <a:rPr lang="ru-RU" sz="1400" dirty="0"/>
              <a:t>Департамент культуры и туризма администрации города Липецка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583316F0-7573-45F2-AD17-B61DABC85008}"/>
              </a:ext>
            </a:extLst>
          </p:cNvPr>
          <p:cNvGrpSpPr/>
          <p:nvPr/>
        </p:nvGrpSpPr>
        <p:grpSpPr>
          <a:xfrm>
            <a:off x="-152415" y="5565799"/>
            <a:ext cx="3373648" cy="4174392"/>
            <a:chOff x="-24533" y="4867475"/>
            <a:chExt cx="3373648" cy="4174392"/>
          </a:xfrm>
        </p:grpSpPr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0FDE585C-DC12-4C75-93E3-20E3E162AAF0}"/>
                </a:ext>
              </a:extLst>
            </p:cNvPr>
            <p:cNvGrpSpPr/>
            <p:nvPr/>
          </p:nvGrpSpPr>
          <p:grpSpPr>
            <a:xfrm>
              <a:off x="0" y="4867475"/>
              <a:ext cx="3251272" cy="4167578"/>
              <a:chOff x="6311073" y="3573506"/>
              <a:chExt cx="3127523" cy="2928834"/>
            </a:xfrm>
          </p:grpSpPr>
          <p:graphicFrame>
            <p:nvGraphicFramePr>
              <p:cNvPr id="30" name="Диаграмма 29">
                <a:extLst>
                  <a:ext uri="{FF2B5EF4-FFF2-40B4-BE49-F238E27FC236}">
                    <a16:creationId xmlns:a16="http://schemas.microsoft.com/office/drawing/2014/main" id="{A99954CD-30D9-4B2E-993F-919640752FAE}"/>
                  </a:ext>
                </a:extLst>
              </p:cNvPr>
              <p:cNvGraphicFramePr/>
              <p:nvPr/>
            </p:nvGraphicFramePr>
            <p:xfrm>
              <a:off x="6311073" y="3598115"/>
              <a:ext cx="3127523" cy="290422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pSp>
            <p:nvGrpSpPr>
              <p:cNvPr id="31" name="Группа 30">
                <a:extLst>
                  <a:ext uri="{FF2B5EF4-FFF2-40B4-BE49-F238E27FC236}">
                    <a16:creationId xmlns:a16="http://schemas.microsoft.com/office/drawing/2014/main" id="{915C3EC4-0F9C-4678-BD80-9C9EF8B4A41D}"/>
                  </a:ext>
                </a:extLst>
              </p:cNvPr>
              <p:cNvGrpSpPr/>
              <p:nvPr/>
            </p:nvGrpSpPr>
            <p:grpSpPr>
              <a:xfrm>
                <a:off x="6590159" y="3573506"/>
                <a:ext cx="2694402" cy="407940"/>
                <a:chOff x="6590159" y="3573506"/>
                <a:chExt cx="2694402" cy="407940"/>
              </a:xfrm>
            </p:grpSpPr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A9CFAFB-9695-474F-8B2D-2D3073A7B43F}"/>
                    </a:ext>
                  </a:extLst>
                </p:cNvPr>
                <p:cNvSpPr txBox="1"/>
                <p:nvPr/>
              </p:nvSpPr>
              <p:spPr>
                <a:xfrm>
                  <a:off x="6590159" y="3743522"/>
                  <a:ext cx="797103" cy="2379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1600" b="1" dirty="0">
                      <a:solidFill>
                        <a:schemeClr val="tx2">
                          <a:lumMod val="50000"/>
                        </a:schemeClr>
                      </a:solidFill>
                    </a:rPr>
                    <a:t>732,5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1D42BC50-87CF-41E2-A7DB-18C9D3962BD4}"/>
                    </a:ext>
                  </a:extLst>
                </p:cNvPr>
                <p:cNvSpPr txBox="1"/>
                <p:nvPr/>
              </p:nvSpPr>
              <p:spPr>
                <a:xfrm>
                  <a:off x="7571419" y="3596623"/>
                  <a:ext cx="695912" cy="2379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algn="ctr">
                    <a:defRPr sz="1600" b="1">
                      <a:latin typeface="Cambria" panose="02040503050406030204" pitchFamily="18" charset="0"/>
                    </a:defRPr>
                  </a:lvl1pPr>
                </a:lstStyle>
                <a:p>
                  <a:r>
                    <a:rPr lang="ru-RU" dirty="0">
                      <a:solidFill>
                        <a:schemeClr val="tx2">
                          <a:lumMod val="50000"/>
                        </a:schemeClr>
                      </a:solidFill>
                      <a:latin typeface="+mn-lt"/>
                    </a:rPr>
                    <a:t>792,7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2F1002C4-C1F6-4A92-A003-BF75824EFA4E}"/>
                    </a:ext>
                  </a:extLst>
                </p:cNvPr>
                <p:cNvSpPr txBox="1"/>
                <p:nvPr/>
              </p:nvSpPr>
              <p:spPr>
                <a:xfrm>
                  <a:off x="8535098" y="3573506"/>
                  <a:ext cx="749463" cy="2379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1600" b="1" dirty="0">
                      <a:solidFill>
                        <a:schemeClr val="tx2">
                          <a:lumMod val="50000"/>
                        </a:schemeClr>
                      </a:solidFill>
                    </a:rPr>
                    <a:t>809,8</a:t>
                  </a:r>
                </a:p>
              </p:txBody>
            </p:sp>
          </p:grp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05AE13-E30E-4BB8-BE2A-3207A4185E06}"/>
                </a:ext>
              </a:extLst>
            </p:cNvPr>
            <p:cNvSpPr txBox="1"/>
            <p:nvPr/>
          </p:nvSpPr>
          <p:spPr>
            <a:xfrm>
              <a:off x="-24533" y="8762989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002060"/>
                  </a:solidFill>
                </a:rPr>
                <a:t>2026 год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D2D9B7-E966-48C7-8C1D-BCF3CFE22481}"/>
                </a:ext>
              </a:extLst>
            </p:cNvPr>
            <p:cNvSpPr txBox="1"/>
            <p:nvPr/>
          </p:nvSpPr>
          <p:spPr>
            <a:xfrm>
              <a:off x="988168" y="8762989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002060"/>
                  </a:solidFill>
                </a:rPr>
                <a:t>2027 год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BB80F35-621C-4984-B519-3D426B64286A}"/>
                </a:ext>
              </a:extLst>
            </p:cNvPr>
            <p:cNvSpPr txBox="1"/>
            <p:nvPr/>
          </p:nvSpPr>
          <p:spPr>
            <a:xfrm>
              <a:off x="2037411" y="8762989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002060"/>
                  </a:solidFill>
                </a:rPr>
                <a:t>2028 год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BF1494E-CF5F-4F37-A5EF-C8C54212368E}"/>
                </a:ext>
              </a:extLst>
            </p:cNvPr>
            <p:cNvSpPr txBox="1"/>
            <p:nvPr/>
          </p:nvSpPr>
          <p:spPr>
            <a:xfrm>
              <a:off x="1503719" y="5263080"/>
              <a:ext cx="50455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</a:rPr>
                <a:t>2</a:t>
              </a:r>
              <a:r>
                <a:rPr lang="en-US" sz="900" b="1" dirty="0">
                  <a:solidFill>
                    <a:schemeClr val="bg1"/>
                  </a:solidFill>
                </a:rPr>
                <a:t>,</a:t>
              </a:r>
              <a:r>
                <a:rPr lang="ru-RU" sz="900" b="1" dirty="0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FB12EF3-A6FD-4979-AC6B-2138A064E20A}"/>
                </a:ext>
              </a:extLst>
            </p:cNvPr>
            <p:cNvSpPr txBox="1"/>
            <p:nvPr/>
          </p:nvSpPr>
          <p:spPr>
            <a:xfrm>
              <a:off x="2515655" y="5200408"/>
              <a:ext cx="50455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1" dirty="0">
                  <a:solidFill>
                    <a:schemeClr val="bg1"/>
                  </a:solidFill>
                </a:rPr>
                <a:t>2,6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48BF606-A9EB-4802-BDE4-64101BAFB7AC}"/>
                </a:ext>
              </a:extLst>
            </p:cNvPr>
            <p:cNvSpPr txBox="1"/>
            <p:nvPr/>
          </p:nvSpPr>
          <p:spPr>
            <a:xfrm>
              <a:off x="399294" y="5612729"/>
              <a:ext cx="50455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tx2">
                      <a:lumMod val="50000"/>
                    </a:schemeClr>
                  </a:solidFill>
                </a:rPr>
                <a:t>7,9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424C0FC-3A4C-45D8-A17E-7967E04C2B6E}"/>
                </a:ext>
              </a:extLst>
            </p:cNvPr>
            <p:cNvSpPr txBox="1"/>
            <p:nvPr/>
          </p:nvSpPr>
          <p:spPr>
            <a:xfrm>
              <a:off x="407616" y="5773893"/>
              <a:ext cx="50455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/>
                <a:t>25,4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B78EE80-7FFD-4770-851C-FB68E97804DB}"/>
                </a:ext>
              </a:extLst>
            </p:cNvPr>
            <p:cNvSpPr txBox="1"/>
            <p:nvPr/>
          </p:nvSpPr>
          <p:spPr>
            <a:xfrm>
              <a:off x="1420140" y="5553662"/>
              <a:ext cx="50455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b="1" dirty="0">
                  <a:solidFill>
                    <a:schemeClr val="tx2">
                      <a:lumMod val="50000"/>
                    </a:schemeClr>
                  </a:solidFill>
                </a:rPr>
                <a:t>25,4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E4F71725-5313-4933-BA23-9E1991F901A7}"/>
              </a:ext>
            </a:extLst>
          </p:cNvPr>
          <p:cNvSpPr txBox="1"/>
          <p:nvPr/>
        </p:nvSpPr>
        <p:spPr>
          <a:xfrm>
            <a:off x="286689" y="6204417"/>
            <a:ext cx="5045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>
                <a:solidFill>
                  <a:schemeClr val="bg1"/>
                </a:solidFill>
              </a:rPr>
              <a:t>2,6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AA9AE10-2744-42A3-945A-6F26DDE9A56F}"/>
              </a:ext>
            </a:extLst>
          </p:cNvPr>
          <p:cNvSpPr txBox="1"/>
          <p:nvPr/>
        </p:nvSpPr>
        <p:spPr>
          <a:xfrm>
            <a:off x="2321423" y="6183027"/>
            <a:ext cx="5045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25,4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2628FB8-C35A-480A-86A2-3FE2FF914DD7}"/>
              </a:ext>
            </a:extLst>
          </p:cNvPr>
          <p:cNvSpPr txBox="1"/>
          <p:nvPr/>
        </p:nvSpPr>
        <p:spPr>
          <a:xfrm>
            <a:off x="2321424" y="6010350"/>
            <a:ext cx="5045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>
                <a:solidFill>
                  <a:schemeClr val="tx2">
                    <a:lumMod val="50000"/>
                  </a:schemeClr>
                </a:solidFill>
              </a:rPr>
              <a:t>8,8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0DCB73E-3E3F-4067-AF4E-6D92635BE552}"/>
              </a:ext>
            </a:extLst>
          </p:cNvPr>
          <p:cNvSpPr txBox="1"/>
          <p:nvPr/>
        </p:nvSpPr>
        <p:spPr>
          <a:xfrm>
            <a:off x="3391654" y="7144694"/>
            <a:ext cx="2323346" cy="2392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dirty="0">
                <a:solidFill>
                  <a:srgbClr val="002060"/>
                </a:solidFill>
              </a:rPr>
              <a:t>Финансовое обеспечение деятельности  11 учреждений:</a:t>
            </a:r>
            <a:endParaRPr lang="ru-RU" sz="9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ts val="1200"/>
              </a:lnSpc>
            </a:pP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МУ «Липецкий Дом музыки», </a:t>
            </a:r>
          </a:p>
          <a:p>
            <a:pPr>
              <a:lnSpc>
                <a:spcPts val="1200"/>
              </a:lnSpc>
            </a:pP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МУ «Липецкий драматический театр», </a:t>
            </a:r>
          </a:p>
          <a:p>
            <a:pPr>
              <a:lnSpc>
                <a:spcPts val="1200"/>
              </a:lnSpc>
            </a:pP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МУ «Липецкий историко-культурный музей», </a:t>
            </a:r>
          </a:p>
          <a:p>
            <a:pPr>
              <a:lnSpc>
                <a:spcPts val="1200"/>
              </a:lnSpc>
            </a:pP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МУ ДК «Сокол», </a:t>
            </a:r>
          </a:p>
          <a:p>
            <a:pPr>
              <a:lnSpc>
                <a:spcPts val="1200"/>
              </a:lnSpc>
            </a:pP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МУ ДК «</a:t>
            </a:r>
            <a:r>
              <a:rPr lang="ru-RU" sz="9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Матыра</a:t>
            </a: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», </a:t>
            </a:r>
          </a:p>
          <a:p>
            <a:pPr>
              <a:lnSpc>
                <a:spcPts val="1200"/>
              </a:lnSpc>
            </a:pP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МАУК «ДК Рудничный»,</a:t>
            </a:r>
          </a:p>
          <a:p>
            <a:pPr>
              <a:lnSpc>
                <a:spcPts val="1200"/>
              </a:lnSpc>
            </a:pP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МАУК «ГДК», </a:t>
            </a:r>
          </a:p>
          <a:p>
            <a:pPr>
              <a:lnSpc>
                <a:spcPts val="1200"/>
              </a:lnSpc>
            </a:pP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МАУК «Липецкий зоопарк» г. Липецка, </a:t>
            </a:r>
          </a:p>
          <a:p>
            <a:pPr>
              <a:lnSpc>
                <a:spcPts val="1200"/>
              </a:lnSpc>
            </a:pP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МАУК «Культурные пространства Липецка», </a:t>
            </a:r>
          </a:p>
          <a:p>
            <a:pPr>
              <a:lnSpc>
                <a:spcPts val="1200"/>
              </a:lnSpc>
            </a:pP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МКУ «</a:t>
            </a:r>
            <a:r>
              <a:rPr lang="ru-RU" sz="9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ЦБОиРОУК</a:t>
            </a: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»,</a:t>
            </a:r>
          </a:p>
          <a:p>
            <a:pPr>
              <a:lnSpc>
                <a:spcPts val="1200"/>
              </a:lnSpc>
            </a:pP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МАУК «Городской молодежный центр»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A55D4A-2FDD-4E30-84DA-72B1E1CC7E59}"/>
              </a:ext>
            </a:extLst>
          </p:cNvPr>
          <p:cNvSpPr txBox="1"/>
          <p:nvPr/>
        </p:nvSpPr>
        <p:spPr>
          <a:xfrm>
            <a:off x="3383981" y="6541885"/>
            <a:ext cx="2316591" cy="545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dirty="0">
                <a:solidFill>
                  <a:srgbClr val="002060"/>
                </a:solidFill>
              </a:rPr>
              <a:t>Развитие библиотечного дела</a:t>
            </a:r>
            <a:r>
              <a:rPr lang="en-US" sz="1100" dirty="0">
                <a:solidFill>
                  <a:srgbClr val="002060"/>
                </a:solidFill>
              </a:rPr>
              <a:t> </a:t>
            </a:r>
            <a:r>
              <a:rPr lang="en-US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ru-RU" sz="9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МУ «ЦБС», содержание модельных библиотек и комплектование книжного фонда)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B5461E6-D094-426E-85A9-E6D067AE3698}"/>
              </a:ext>
            </a:extLst>
          </p:cNvPr>
          <p:cNvSpPr txBox="1"/>
          <p:nvPr/>
        </p:nvSpPr>
        <p:spPr>
          <a:xfrm>
            <a:off x="3389175" y="5351900"/>
            <a:ext cx="2299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dirty="0">
                <a:solidFill>
                  <a:srgbClr val="002060"/>
                </a:solidFill>
              </a:rPr>
              <a:t>Организация и проведение выставок, конкурсов, фестивалей,  праздников и других мероприятий в области культуры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1880819-E71B-484F-8E79-8D67544CCA54}"/>
              </a:ext>
            </a:extLst>
          </p:cNvPr>
          <p:cNvSpPr txBox="1"/>
          <p:nvPr/>
        </p:nvSpPr>
        <p:spPr>
          <a:xfrm>
            <a:off x="3425172" y="4480387"/>
            <a:ext cx="23165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100" dirty="0">
                <a:solidFill>
                  <a:srgbClr val="002060"/>
                </a:solidFill>
              </a:rPr>
              <a:t>Проведение мероприятий, направленных на развитие въездного туризма (Липецкое городище, Петровские воды, фестиваль «ШКАФ»)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6FDF7430-9C9C-4B22-AAC7-65DE755E8C8C}"/>
              </a:ext>
            </a:extLst>
          </p:cNvPr>
          <p:cNvSpPr/>
          <p:nvPr/>
        </p:nvSpPr>
        <p:spPr>
          <a:xfrm>
            <a:off x="3166890" y="4529811"/>
            <a:ext cx="232047" cy="180000"/>
          </a:xfrm>
          <a:prstGeom prst="rect">
            <a:avLst/>
          </a:prstGeom>
          <a:solidFill>
            <a:srgbClr val="2C3D6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endParaRPr lang="ru-RU">
              <a:solidFill>
                <a:srgbClr val="002060"/>
              </a:solidFill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81DB9473-2CA8-4A7C-8C46-968D357384F5}"/>
              </a:ext>
            </a:extLst>
          </p:cNvPr>
          <p:cNvSpPr/>
          <p:nvPr/>
        </p:nvSpPr>
        <p:spPr>
          <a:xfrm>
            <a:off x="3166890" y="6531870"/>
            <a:ext cx="232047" cy="180000"/>
          </a:xfrm>
          <a:prstGeom prst="rect">
            <a:avLst/>
          </a:prstGeom>
          <a:solidFill>
            <a:srgbClr val="FBC49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endParaRPr lang="ru-RU">
              <a:solidFill>
                <a:srgbClr val="002060"/>
              </a:solidFill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F6B5BDF0-559C-49CF-B1EE-014711E72E57}"/>
              </a:ext>
            </a:extLst>
          </p:cNvPr>
          <p:cNvSpPr/>
          <p:nvPr/>
        </p:nvSpPr>
        <p:spPr>
          <a:xfrm>
            <a:off x="3166890" y="5395141"/>
            <a:ext cx="232047" cy="180000"/>
          </a:xfrm>
          <a:prstGeom prst="rect">
            <a:avLst/>
          </a:prstGeom>
          <a:solidFill>
            <a:srgbClr val="F4687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BAEFE324-F334-463C-BC09-4F67C5B3D89B}"/>
              </a:ext>
            </a:extLst>
          </p:cNvPr>
          <p:cNvSpPr/>
          <p:nvPr/>
        </p:nvSpPr>
        <p:spPr>
          <a:xfrm>
            <a:off x="3166890" y="7144694"/>
            <a:ext cx="232047" cy="180000"/>
          </a:xfrm>
          <a:prstGeom prst="rect">
            <a:avLst/>
          </a:prstGeom>
          <a:solidFill>
            <a:srgbClr val="3BB7B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4DF2FAE-75D1-4A67-B2E7-5CEA6EBB079D}"/>
              </a:ext>
            </a:extLst>
          </p:cNvPr>
          <p:cNvSpPr txBox="1"/>
          <p:nvPr/>
        </p:nvSpPr>
        <p:spPr>
          <a:xfrm>
            <a:off x="3395176" y="6078709"/>
            <a:ext cx="2293587" cy="354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ru-RU" sz="1100" dirty="0">
                <a:solidFill>
                  <a:srgbClr val="002060"/>
                </a:solidFill>
              </a:rPr>
              <a:t>Расходы на аппарат управления департамента культуры и туризма 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E7E21926-6D81-4937-894C-F2808374DA4D}"/>
              </a:ext>
            </a:extLst>
          </p:cNvPr>
          <p:cNvSpPr/>
          <p:nvPr/>
        </p:nvSpPr>
        <p:spPr>
          <a:xfrm>
            <a:off x="3166890" y="6080471"/>
            <a:ext cx="232047" cy="180000"/>
          </a:xfrm>
          <a:prstGeom prst="rect">
            <a:avLst/>
          </a:prstGeom>
          <a:solidFill>
            <a:srgbClr val="B8A6E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endParaRPr lang="ru-RU">
              <a:solidFill>
                <a:srgbClr val="00206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4712F50-BB69-4892-996E-2BD1BE2D315F}"/>
              </a:ext>
            </a:extLst>
          </p:cNvPr>
          <p:cNvSpPr txBox="1"/>
          <p:nvPr/>
        </p:nvSpPr>
        <p:spPr>
          <a:xfrm>
            <a:off x="1269781" y="6100977"/>
            <a:ext cx="5045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>
                <a:solidFill>
                  <a:schemeClr val="tx2">
                    <a:lumMod val="50000"/>
                  </a:schemeClr>
                </a:solidFill>
              </a:rPr>
              <a:t>9,0</a:t>
            </a: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59A51CF3-DD10-4650-85BA-25355C8FA8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28" t="22101" r="39951" b="26209"/>
          <a:stretch/>
        </p:blipFill>
        <p:spPr>
          <a:xfrm>
            <a:off x="5715000" y="2770734"/>
            <a:ext cx="1143000" cy="713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861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D7F844CA-BFF1-41BF-9A4D-9BDC0E7A4C5C}"/>
              </a:ext>
            </a:extLst>
          </p:cNvPr>
          <p:cNvSpPr/>
          <p:nvPr/>
        </p:nvSpPr>
        <p:spPr>
          <a:xfrm>
            <a:off x="-495300" y="8864600"/>
            <a:ext cx="2209800" cy="1041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A0F3854F-A398-437E-BB4D-87E6F6F509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23" t="9308" r="17680" b="11726"/>
          <a:stretch/>
        </p:blipFill>
        <p:spPr>
          <a:xfrm>
            <a:off x="0" y="6288229"/>
            <a:ext cx="6858000" cy="3617771"/>
          </a:xfrm>
          <a:prstGeom prst="rect">
            <a:avLst/>
          </a:prstGeom>
        </p:spPr>
      </p:pic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77D5B861-11ED-432F-B1D8-FE29B8326E4B}"/>
              </a:ext>
            </a:extLst>
          </p:cNvPr>
          <p:cNvSpPr/>
          <p:nvPr/>
        </p:nvSpPr>
        <p:spPr>
          <a:xfrm>
            <a:off x="-596900" y="5495625"/>
            <a:ext cx="4652977" cy="2605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A3EA968-7522-4470-B4A4-1B5D9FCD6ACA}"/>
              </a:ext>
            </a:extLst>
          </p:cNvPr>
          <p:cNvGrpSpPr/>
          <p:nvPr/>
        </p:nvGrpSpPr>
        <p:grpSpPr>
          <a:xfrm>
            <a:off x="449231" y="2428980"/>
            <a:ext cx="5874471" cy="1584262"/>
            <a:chOff x="-72531" y="4723020"/>
            <a:chExt cx="5025428" cy="1584262"/>
          </a:xfrm>
          <a:scene3d>
            <a:camera prst="orthographicFront"/>
            <a:lightRig rig="threePt" dir="t">
              <a:rot lat="0" lon="0" rev="0"/>
            </a:lightRig>
          </a:scene3d>
        </p:grpSpPr>
        <p:graphicFrame>
          <p:nvGraphicFramePr>
            <p:cNvPr id="3" name="Диаграмма 2">
              <a:extLst>
                <a:ext uri="{FF2B5EF4-FFF2-40B4-BE49-F238E27FC236}">
                  <a16:creationId xmlns:a16="http://schemas.microsoft.com/office/drawing/2014/main" id="{4A336A4A-6687-4145-AAD0-E183D58BB88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40059640"/>
                </p:ext>
              </p:extLst>
            </p:nvPr>
          </p:nvGraphicFramePr>
          <p:xfrm>
            <a:off x="-72531" y="4788130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4" name="Диаграмма 3">
              <a:extLst>
                <a:ext uri="{FF2B5EF4-FFF2-40B4-BE49-F238E27FC236}">
                  <a16:creationId xmlns:a16="http://schemas.microsoft.com/office/drawing/2014/main" id="{142638C7-50F5-4FE1-AA6A-A7BD0871F6E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70651694"/>
                </p:ext>
              </p:extLst>
            </p:nvPr>
          </p:nvGraphicFramePr>
          <p:xfrm>
            <a:off x="1581460" y="4806971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" name="Диаграмма 4">
              <a:extLst>
                <a:ext uri="{FF2B5EF4-FFF2-40B4-BE49-F238E27FC236}">
                  <a16:creationId xmlns:a16="http://schemas.microsoft.com/office/drawing/2014/main" id="{AE7C434B-A3F2-42D1-B772-0C4918C0FB6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24416434"/>
                </p:ext>
              </p:extLst>
            </p:nvPr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A141B67-B79F-43B5-B9E2-059C5519ACB8}"/>
                </a:ext>
              </a:extLst>
            </p:cNvPr>
            <p:cNvSpPr txBox="1"/>
            <p:nvPr/>
          </p:nvSpPr>
          <p:spPr>
            <a:xfrm>
              <a:off x="473486" y="5373083"/>
              <a:ext cx="822863" cy="338554"/>
            </a:xfrm>
            <a:prstGeom prst="rect">
              <a:avLst/>
            </a:prstGeom>
            <a:noFill/>
            <a:sp3d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2026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B025B37-63B5-4DD2-9FDC-415D28552612}"/>
                </a:ext>
              </a:extLst>
            </p:cNvPr>
            <p:cNvSpPr txBox="1"/>
            <p:nvPr/>
          </p:nvSpPr>
          <p:spPr>
            <a:xfrm>
              <a:off x="1866573" y="5387849"/>
              <a:ext cx="1001166" cy="338554"/>
            </a:xfrm>
            <a:prstGeom prst="rect">
              <a:avLst/>
            </a:prstGeom>
            <a:noFill/>
            <a:sp3d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600" b="1">
                  <a:solidFill>
                    <a:srgbClr val="1C7A7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2027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8DEA26C-7B75-43DE-9290-18485994DEF0}"/>
                </a:ext>
              </a:extLst>
            </p:cNvPr>
            <p:cNvSpPr txBox="1"/>
            <p:nvPr/>
          </p:nvSpPr>
          <p:spPr>
            <a:xfrm>
              <a:off x="3722863" y="5390201"/>
              <a:ext cx="822863" cy="338554"/>
            </a:xfrm>
            <a:prstGeom prst="rect">
              <a:avLst/>
            </a:prstGeom>
            <a:noFill/>
            <a:sp3d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2028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88A1B5-B2C3-4B82-9B05-25060ADB425E}"/>
                </a:ext>
              </a:extLst>
            </p:cNvPr>
            <p:cNvSpPr txBox="1"/>
            <p:nvPr/>
          </p:nvSpPr>
          <p:spPr>
            <a:xfrm>
              <a:off x="884917" y="4723020"/>
              <a:ext cx="814343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9,5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3E48C1E-EA43-4A4D-B272-6DCE9151E75B}"/>
                </a:ext>
              </a:extLst>
            </p:cNvPr>
            <p:cNvSpPr txBox="1"/>
            <p:nvPr/>
          </p:nvSpPr>
          <p:spPr>
            <a:xfrm>
              <a:off x="2525989" y="4723020"/>
              <a:ext cx="814343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7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B7EB69-0EBC-4B45-9E6F-BBBCE3270F0F}"/>
                </a:ext>
              </a:extLst>
            </p:cNvPr>
            <p:cNvSpPr txBox="1"/>
            <p:nvPr/>
          </p:nvSpPr>
          <p:spPr>
            <a:xfrm>
              <a:off x="4138554" y="4731382"/>
              <a:ext cx="814343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7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FF8ADC2-B9DD-4DE6-9CD9-E10627EC4D65}"/>
              </a:ext>
            </a:extLst>
          </p:cNvPr>
          <p:cNvSpPr txBox="1"/>
          <p:nvPr/>
        </p:nvSpPr>
        <p:spPr>
          <a:xfrm>
            <a:off x="9000" y="2071866"/>
            <a:ext cx="6840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Доля расходов на муниципальную программу в общем объеме расходов бюджета 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E80FE3C4-1D1D-4A74-8AA6-C69CB099B9D7}"/>
              </a:ext>
            </a:extLst>
          </p:cNvPr>
          <p:cNvGrpSpPr/>
          <p:nvPr/>
        </p:nvGrpSpPr>
        <p:grpSpPr>
          <a:xfrm>
            <a:off x="-160693" y="4045277"/>
            <a:ext cx="4095690" cy="3854923"/>
            <a:chOff x="-1399860" y="4433515"/>
            <a:chExt cx="4138288" cy="4321428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1BB10D66-8076-4F8F-9F4E-4253428990CE}"/>
                </a:ext>
              </a:extLst>
            </p:cNvPr>
            <p:cNvGrpSpPr/>
            <p:nvPr/>
          </p:nvGrpSpPr>
          <p:grpSpPr>
            <a:xfrm>
              <a:off x="-1399860" y="4433515"/>
              <a:ext cx="4138288" cy="4140000"/>
              <a:chOff x="6393155" y="3605177"/>
              <a:chExt cx="3127523" cy="2909453"/>
            </a:xfrm>
          </p:grpSpPr>
          <p:graphicFrame>
            <p:nvGraphicFramePr>
              <p:cNvPr id="21" name="Диаграмма 20">
                <a:extLst>
                  <a:ext uri="{FF2B5EF4-FFF2-40B4-BE49-F238E27FC236}">
                    <a16:creationId xmlns:a16="http://schemas.microsoft.com/office/drawing/2014/main" id="{F1780E6E-6FA3-4BCE-8046-C15A89DD5E61}"/>
                  </a:ext>
                </a:extLst>
              </p:cNvPr>
              <p:cNvGraphicFramePr/>
              <p:nvPr/>
            </p:nvGraphicFramePr>
            <p:xfrm>
              <a:off x="6393155" y="3605177"/>
              <a:ext cx="3127523" cy="290945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pSp>
            <p:nvGrpSpPr>
              <p:cNvPr id="22" name="Группа 21">
                <a:extLst>
                  <a:ext uri="{FF2B5EF4-FFF2-40B4-BE49-F238E27FC236}">
                    <a16:creationId xmlns:a16="http://schemas.microsoft.com/office/drawing/2014/main" id="{2523D824-1FBE-4CAD-A95F-AF34D3F55558}"/>
                  </a:ext>
                </a:extLst>
              </p:cNvPr>
              <p:cNvGrpSpPr/>
              <p:nvPr/>
            </p:nvGrpSpPr>
            <p:grpSpPr>
              <a:xfrm>
                <a:off x="6600379" y="3809405"/>
                <a:ext cx="2742677" cy="1097126"/>
                <a:chOff x="6600379" y="3809405"/>
                <a:chExt cx="2742677" cy="1097126"/>
              </a:xfrm>
            </p:grpSpPr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7FF1B7B-81CE-4B41-8F03-5EF76BF3647E}"/>
                    </a:ext>
                  </a:extLst>
                </p:cNvPr>
                <p:cNvSpPr txBox="1"/>
                <p:nvPr/>
              </p:nvSpPr>
              <p:spPr>
                <a:xfrm>
                  <a:off x="6600379" y="3809405"/>
                  <a:ext cx="797103" cy="2667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2 057,4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7E824360-08D5-435E-8E22-FD294816CD0E}"/>
                    </a:ext>
                  </a:extLst>
                </p:cNvPr>
                <p:cNvSpPr txBox="1"/>
                <p:nvPr/>
              </p:nvSpPr>
              <p:spPr>
                <a:xfrm>
                  <a:off x="7582543" y="4639814"/>
                  <a:ext cx="695912" cy="2667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algn="ctr">
                    <a:defRPr sz="1600" b="1">
                      <a:latin typeface="Cambria" panose="02040503050406030204" pitchFamily="18" charset="0"/>
                    </a:defRPr>
                  </a:lvl1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1 401,3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5AD40442-3E16-4547-B608-DA5A607FE2C2}"/>
                    </a:ext>
                  </a:extLst>
                </p:cNvPr>
                <p:cNvSpPr txBox="1"/>
                <p:nvPr/>
              </p:nvSpPr>
              <p:spPr>
                <a:xfrm>
                  <a:off x="8593593" y="4637722"/>
                  <a:ext cx="749463" cy="2667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1 375,1</a:t>
                  </a:r>
                </a:p>
              </p:txBody>
            </p:sp>
          </p:grp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0B4203-58C9-4C28-A7B2-94CCBFF2D6E5}"/>
                </a:ext>
              </a:extLst>
            </p:cNvPr>
            <p:cNvSpPr txBox="1"/>
            <p:nvPr/>
          </p:nvSpPr>
          <p:spPr>
            <a:xfrm>
              <a:off x="-1068545" y="7750510"/>
              <a:ext cx="888496" cy="293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400" b="1">
                  <a:solidFill>
                    <a:schemeClr val="bg1"/>
                  </a:solidFill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1 </a:t>
              </a:r>
              <a:r>
                <a:rPr lang="ru-RU" sz="1100" dirty="0">
                  <a:solidFill>
                    <a:prstClr val="white"/>
                  </a:solidFill>
                  <a:latin typeface="+mn-lt"/>
                </a:rPr>
                <a:t>384,5</a:t>
              </a:r>
              <a:endPara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69A233-55BE-4D44-8510-E08396CEF05B}"/>
                </a:ext>
              </a:extLst>
            </p:cNvPr>
            <p:cNvSpPr txBox="1"/>
            <p:nvPr/>
          </p:nvSpPr>
          <p:spPr>
            <a:xfrm>
              <a:off x="1527229" y="7011229"/>
              <a:ext cx="865291" cy="293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513,3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042500-2E51-4BAB-9305-6F90001B6930}"/>
                </a:ext>
              </a:extLst>
            </p:cNvPr>
            <p:cNvSpPr txBox="1"/>
            <p:nvPr/>
          </p:nvSpPr>
          <p:spPr>
            <a:xfrm>
              <a:off x="-1070637" y="6056728"/>
              <a:ext cx="865291" cy="293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614,3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4FE6FE9-AA94-4726-9C9D-9D5F798767E8}"/>
                </a:ext>
              </a:extLst>
            </p:cNvPr>
            <p:cNvSpPr txBox="1"/>
            <p:nvPr/>
          </p:nvSpPr>
          <p:spPr>
            <a:xfrm>
              <a:off x="-1381034" y="8444423"/>
              <a:ext cx="1311704" cy="31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2026 год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5EC3BBF-143D-49BF-9B60-DA8A91DC69BE}"/>
                </a:ext>
              </a:extLst>
            </p:cNvPr>
            <p:cNvSpPr txBox="1"/>
            <p:nvPr/>
          </p:nvSpPr>
          <p:spPr>
            <a:xfrm>
              <a:off x="-81113" y="8444423"/>
              <a:ext cx="1311704" cy="31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2027 год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DA546D0-07F7-4901-B165-54CE7031CEB6}"/>
                </a:ext>
              </a:extLst>
            </p:cNvPr>
            <p:cNvSpPr txBox="1"/>
            <p:nvPr/>
          </p:nvSpPr>
          <p:spPr>
            <a:xfrm>
              <a:off x="1191697" y="8444423"/>
              <a:ext cx="1311704" cy="31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2028 год</a:t>
              </a:r>
            </a:p>
          </p:txBody>
        </p: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7955796-D13C-4E2F-AD2F-F03B4D858A8B}"/>
              </a:ext>
            </a:extLst>
          </p:cNvPr>
          <p:cNvSpPr/>
          <p:nvPr/>
        </p:nvSpPr>
        <p:spPr>
          <a:xfrm>
            <a:off x="-133466" y="3996734"/>
            <a:ext cx="41294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Структура расходов программы, </a:t>
            </a: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млн. руб.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3FC049-B0F5-493E-BA48-0EFE111B15B7}"/>
              </a:ext>
            </a:extLst>
          </p:cNvPr>
          <p:cNvSpPr txBox="1"/>
          <p:nvPr/>
        </p:nvSpPr>
        <p:spPr>
          <a:xfrm>
            <a:off x="-46170" y="181059"/>
            <a:ext cx="6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Муниципальная программа </a:t>
            </a:r>
            <a:b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«Развитие транспорта и дорожного хозяйства города Липецка»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1B797E-E723-46EE-94EC-F6A76FD77124}"/>
              </a:ext>
            </a:extLst>
          </p:cNvPr>
          <p:cNvSpPr txBox="1"/>
          <p:nvPr/>
        </p:nvSpPr>
        <p:spPr>
          <a:xfrm>
            <a:off x="251007" y="830944"/>
            <a:ext cx="63820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Цель программы: </a:t>
            </a:r>
            <a:br>
              <a:rPr lang="ru-RU" sz="1400" dirty="0"/>
            </a:br>
            <a:r>
              <a:rPr lang="ru-RU" sz="1400" dirty="0"/>
              <a:t>С</a:t>
            </a:r>
            <a:r>
              <a:rPr lang="ru-RU" sz="1400" dirty="0" err="1"/>
              <a:t>оздание</a:t>
            </a:r>
            <a:r>
              <a:rPr lang="ru-RU" sz="1400" dirty="0"/>
              <a:t> транспортной системы города, удобной для жизни населения в условиях высокого уровня автомобилизации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790B14-F6E8-4172-97C4-FD795BCBFD6A}"/>
              </a:ext>
            </a:extLst>
          </p:cNvPr>
          <p:cNvSpPr txBox="1"/>
          <p:nvPr/>
        </p:nvSpPr>
        <p:spPr>
          <a:xfrm>
            <a:off x="251007" y="1457190"/>
            <a:ext cx="684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Ответственный исполнитель:</a:t>
            </a:r>
            <a:br>
              <a:rPr lang="ru-RU" sz="1400" dirty="0"/>
            </a:br>
            <a:r>
              <a:rPr lang="ru-RU" sz="1400" dirty="0"/>
              <a:t>Департамент дорожного хозяйства и благоустройства  администрации города Липецка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D3EC6F0-57BB-436E-8549-D66059B14374}"/>
              </a:ext>
            </a:extLst>
          </p:cNvPr>
          <p:cNvSpPr/>
          <p:nvPr/>
        </p:nvSpPr>
        <p:spPr>
          <a:xfrm>
            <a:off x="1118602" y="4462214"/>
            <a:ext cx="35137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prstClr val="white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000" dirty="0">
                <a:solidFill>
                  <a:prstClr val="black">
                    <a:lumMod val="95000"/>
                    <a:lumOff val="5000"/>
                  </a:prstClr>
                </a:solidFill>
              </a:rPr>
              <a:t>4,1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B3FCE63-469F-4681-A5F6-6D660757DF66}"/>
              </a:ext>
            </a:extLst>
          </p:cNvPr>
          <p:cNvSpPr/>
          <p:nvPr/>
        </p:nvSpPr>
        <p:spPr>
          <a:xfrm>
            <a:off x="3658122" y="5524672"/>
            <a:ext cx="35137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prstClr val="white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000" dirty="0">
                <a:solidFill>
                  <a:prstClr val="black">
                    <a:lumMod val="95000"/>
                    <a:lumOff val="5000"/>
                  </a:prstClr>
                </a:solidFill>
              </a:rPr>
              <a:t>2,8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3E359BD-64D3-4E6A-BC1A-EC96F7152581}"/>
              </a:ext>
            </a:extLst>
          </p:cNvPr>
          <p:cNvSpPr txBox="1"/>
          <p:nvPr/>
        </p:nvSpPr>
        <p:spPr>
          <a:xfrm>
            <a:off x="4682466" y="5883150"/>
            <a:ext cx="193033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Другие направления расходов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512649-573A-45FF-A549-76527F3A70D1}"/>
              </a:ext>
            </a:extLst>
          </p:cNvPr>
          <p:cNvSpPr txBox="1"/>
          <p:nvPr/>
        </p:nvSpPr>
        <p:spPr>
          <a:xfrm>
            <a:off x="4682466" y="4476458"/>
            <a:ext cx="206485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1200">
                <a:latin typeface="Cambria" panose="020405030504060302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Обеспечение перевозок пассажиров по муниципальным маршрутам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C0140D4-7AEE-4B02-9D8D-04F8C0E5DD71}"/>
              </a:ext>
            </a:extLst>
          </p:cNvPr>
          <p:cNvSpPr txBox="1"/>
          <p:nvPr/>
        </p:nvSpPr>
        <p:spPr>
          <a:xfrm>
            <a:off x="4682466" y="4024853"/>
            <a:ext cx="114165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just">
              <a:defRPr sz="1050">
                <a:latin typeface="Cambria" panose="020405030504060302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Дорожный фонд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BFFAB6E-514D-4B9C-8AFB-18D6708337F7}"/>
              </a:ext>
            </a:extLst>
          </p:cNvPr>
          <p:cNvSpPr txBox="1"/>
          <p:nvPr/>
        </p:nvSpPr>
        <p:spPr>
          <a:xfrm>
            <a:off x="4682466" y="5040946"/>
            <a:ext cx="20103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1200">
                <a:latin typeface="Cambria" panose="020405030504060302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Содержание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аппарата управления  департаментов транспорта и дорожного хозяйства и благоустройства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546FF0C3-5497-4704-A998-DB4E7333DC74}"/>
              </a:ext>
            </a:extLst>
          </p:cNvPr>
          <p:cNvSpPr/>
          <p:nvPr/>
        </p:nvSpPr>
        <p:spPr>
          <a:xfrm>
            <a:off x="4379265" y="4533597"/>
            <a:ext cx="252000" cy="216000"/>
          </a:xfrm>
          <a:prstGeom prst="rect">
            <a:avLst/>
          </a:prstGeom>
          <a:solidFill>
            <a:srgbClr val="B8A6E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663070C6-0C14-4B53-9D58-BB7B57C46C3F}"/>
              </a:ext>
            </a:extLst>
          </p:cNvPr>
          <p:cNvSpPr/>
          <p:nvPr/>
        </p:nvSpPr>
        <p:spPr>
          <a:xfrm>
            <a:off x="4379265" y="4072435"/>
            <a:ext cx="252000" cy="216000"/>
          </a:xfrm>
          <a:prstGeom prst="rect">
            <a:avLst/>
          </a:prstGeom>
          <a:solidFill>
            <a:srgbClr val="3BB7B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49399462-699C-485F-AF94-3B2462238329}"/>
              </a:ext>
            </a:extLst>
          </p:cNvPr>
          <p:cNvSpPr/>
          <p:nvPr/>
        </p:nvSpPr>
        <p:spPr>
          <a:xfrm>
            <a:off x="4379265" y="5093877"/>
            <a:ext cx="252000" cy="2160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599C9DE9-78A7-4DE2-96B8-6D0E549EEA5C}"/>
              </a:ext>
            </a:extLst>
          </p:cNvPr>
          <p:cNvSpPr/>
          <p:nvPr/>
        </p:nvSpPr>
        <p:spPr>
          <a:xfrm>
            <a:off x="4379265" y="5917518"/>
            <a:ext cx="252000" cy="216000"/>
          </a:xfrm>
          <a:prstGeom prst="rect">
            <a:avLst/>
          </a:prstGeom>
          <a:solidFill>
            <a:srgbClr val="2C3D6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8C074465-F863-401C-82D7-AB3CA084A612}"/>
              </a:ext>
            </a:extLst>
          </p:cNvPr>
          <p:cNvSpPr/>
          <p:nvPr/>
        </p:nvSpPr>
        <p:spPr>
          <a:xfrm>
            <a:off x="1072925" y="4945053"/>
            <a:ext cx="42191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prstClr val="white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000" dirty="0">
                <a:solidFill>
                  <a:prstClr val="black">
                    <a:lumMod val="95000"/>
                    <a:lumOff val="5000"/>
                  </a:prstClr>
                </a:solidFill>
              </a:rPr>
              <a:t>54,5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9544261A-04E6-457B-91A8-D625BF85590D}"/>
              </a:ext>
            </a:extLst>
          </p:cNvPr>
          <p:cNvGrpSpPr/>
          <p:nvPr/>
        </p:nvGrpSpPr>
        <p:grpSpPr>
          <a:xfrm>
            <a:off x="2288795" y="5828664"/>
            <a:ext cx="419157" cy="313528"/>
            <a:chOff x="2320945" y="5880701"/>
            <a:chExt cx="419157" cy="313528"/>
          </a:xfrm>
        </p:grpSpPr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id="{0C4DFFCF-5F52-43EF-B1CF-F42B0071951D}"/>
                </a:ext>
              </a:extLst>
            </p:cNvPr>
            <p:cNvCxnSpPr/>
            <p:nvPr/>
          </p:nvCxnSpPr>
          <p:spPr>
            <a:xfrm>
              <a:off x="2452102" y="5880701"/>
              <a:ext cx="288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46" name="Группа 45">
              <a:extLst>
                <a:ext uri="{FF2B5EF4-FFF2-40B4-BE49-F238E27FC236}">
                  <a16:creationId xmlns:a16="http://schemas.microsoft.com/office/drawing/2014/main" id="{3ECCEEA4-4344-4693-B632-B31B224DD420}"/>
                </a:ext>
              </a:extLst>
            </p:cNvPr>
            <p:cNvGrpSpPr/>
            <p:nvPr/>
          </p:nvGrpSpPr>
          <p:grpSpPr>
            <a:xfrm>
              <a:off x="2320945" y="5880701"/>
              <a:ext cx="402931" cy="313528"/>
              <a:chOff x="2613165" y="5727499"/>
              <a:chExt cx="402931" cy="313528"/>
            </a:xfrm>
          </p:grpSpPr>
          <p:cxnSp>
            <p:nvCxnSpPr>
              <p:cNvPr id="47" name="Прямая соединительная линия 46">
                <a:extLst>
                  <a:ext uri="{FF2B5EF4-FFF2-40B4-BE49-F238E27FC236}">
                    <a16:creationId xmlns:a16="http://schemas.microsoft.com/office/drawing/2014/main" id="{43642E44-BDB0-441C-95B7-E9CCCB515579}"/>
                  </a:ext>
                </a:extLst>
              </p:cNvPr>
              <p:cNvCxnSpPr/>
              <p:nvPr/>
            </p:nvCxnSpPr>
            <p:spPr>
              <a:xfrm flipH="1" flipV="1">
                <a:off x="2613541" y="5898445"/>
                <a:ext cx="111401" cy="14258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>
                <a:extLst>
                  <a:ext uri="{FF2B5EF4-FFF2-40B4-BE49-F238E27FC236}">
                    <a16:creationId xmlns:a16="http://schemas.microsoft.com/office/drawing/2014/main" id="{CD302C15-9D54-4BD7-B797-EF324E3F97AB}"/>
                  </a:ext>
                </a:extLst>
              </p:cNvPr>
              <p:cNvCxnSpPr/>
              <p:nvPr/>
            </p:nvCxnSpPr>
            <p:spPr>
              <a:xfrm flipV="1">
                <a:off x="2613165" y="5727499"/>
                <a:ext cx="131157" cy="13500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>
                <a:extLst>
                  <a:ext uri="{FF2B5EF4-FFF2-40B4-BE49-F238E27FC236}">
                    <a16:creationId xmlns:a16="http://schemas.microsoft.com/office/drawing/2014/main" id="{0F52BC24-6AC9-45E5-85E2-8085B18ED73D}"/>
                  </a:ext>
                </a:extLst>
              </p:cNvPr>
              <p:cNvCxnSpPr/>
              <p:nvPr/>
            </p:nvCxnSpPr>
            <p:spPr>
              <a:xfrm>
                <a:off x="2728096" y="6041027"/>
                <a:ext cx="288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65A9C831-F2F9-4E7D-BBA3-8872B643B967}"/>
              </a:ext>
            </a:extLst>
          </p:cNvPr>
          <p:cNvSpPr/>
          <p:nvPr/>
        </p:nvSpPr>
        <p:spPr>
          <a:xfrm>
            <a:off x="3634166" y="5863483"/>
            <a:ext cx="42191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prstClr val="white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54,5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D3E758-AB0B-4A7C-9698-AF58617C9034}"/>
              </a:ext>
            </a:extLst>
          </p:cNvPr>
          <p:cNvSpPr txBox="1"/>
          <p:nvPr/>
        </p:nvSpPr>
        <p:spPr>
          <a:xfrm>
            <a:off x="1419224" y="7215588"/>
            <a:ext cx="8777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842,9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F5F1F20-673A-4767-8990-45E2B9F7307E}"/>
              </a:ext>
            </a:extLst>
          </p:cNvPr>
          <p:cNvSpPr txBox="1"/>
          <p:nvPr/>
        </p:nvSpPr>
        <p:spPr>
          <a:xfrm>
            <a:off x="2682766" y="7195720"/>
            <a:ext cx="8777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804,5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3CDCA63B-5EC9-4FA9-99FE-92A460B60EDA}"/>
              </a:ext>
            </a:extLst>
          </p:cNvPr>
          <p:cNvSpPr/>
          <p:nvPr/>
        </p:nvSpPr>
        <p:spPr>
          <a:xfrm>
            <a:off x="2403414" y="5601285"/>
            <a:ext cx="35137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prstClr val="white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000" dirty="0">
                <a:solidFill>
                  <a:prstClr val="black">
                    <a:lumMod val="95000"/>
                    <a:lumOff val="5000"/>
                  </a:prstClr>
                </a:solidFill>
              </a:rPr>
              <a:t>2,7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2ED60DF0-9A4C-4E0B-B790-0A89E50081E0}"/>
              </a:ext>
            </a:extLst>
          </p:cNvPr>
          <p:cNvSpPr/>
          <p:nvPr/>
        </p:nvSpPr>
        <p:spPr>
          <a:xfrm>
            <a:off x="2349243" y="5936595"/>
            <a:ext cx="42191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prstClr val="white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54,5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05DE957-D975-4474-B408-964C7BF4142F}"/>
              </a:ext>
            </a:extLst>
          </p:cNvPr>
          <p:cNvSpPr txBox="1"/>
          <p:nvPr/>
        </p:nvSpPr>
        <p:spPr>
          <a:xfrm>
            <a:off x="1441015" y="6372891"/>
            <a:ext cx="856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501,2</a:t>
            </a:r>
          </a:p>
        </p:txBody>
      </p: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9C559448-76CB-48F3-8BE6-3DAF83B13A8F}"/>
              </a:ext>
            </a:extLst>
          </p:cNvPr>
          <p:cNvGrpSpPr/>
          <p:nvPr/>
        </p:nvGrpSpPr>
        <p:grpSpPr>
          <a:xfrm>
            <a:off x="3546317" y="5751887"/>
            <a:ext cx="419157" cy="313528"/>
            <a:chOff x="2320945" y="5880701"/>
            <a:chExt cx="419157" cy="313528"/>
          </a:xfrm>
        </p:grpSpPr>
        <p:cxnSp>
          <p:nvCxnSpPr>
            <p:cNvPr id="58" name="Прямая соединительная линия 57">
              <a:extLst>
                <a:ext uri="{FF2B5EF4-FFF2-40B4-BE49-F238E27FC236}">
                  <a16:creationId xmlns:a16="http://schemas.microsoft.com/office/drawing/2014/main" id="{A52A0867-E791-4BBC-A462-FED9B676D964}"/>
                </a:ext>
              </a:extLst>
            </p:cNvPr>
            <p:cNvCxnSpPr/>
            <p:nvPr/>
          </p:nvCxnSpPr>
          <p:spPr>
            <a:xfrm>
              <a:off x="2452102" y="5880701"/>
              <a:ext cx="288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194ADEF3-C63A-40CC-9FCB-91E9EFFBB2D8}"/>
                </a:ext>
              </a:extLst>
            </p:cNvPr>
            <p:cNvGrpSpPr/>
            <p:nvPr/>
          </p:nvGrpSpPr>
          <p:grpSpPr>
            <a:xfrm>
              <a:off x="2320945" y="5880701"/>
              <a:ext cx="402931" cy="313528"/>
              <a:chOff x="2613165" y="5727499"/>
              <a:chExt cx="402931" cy="313528"/>
            </a:xfrm>
          </p:grpSpPr>
          <p:cxnSp>
            <p:nvCxnSpPr>
              <p:cNvPr id="60" name="Прямая соединительная линия 59">
                <a:extLst>
                  <a:ext uri="{FF2B5EF4-FFF2-40B4-BE49-F238E27FC236}">
                    <a16:creationId xmlns:a16="http://schemas.microsoft.com/office/drawing/2014/main" id="{76C9068F-2F24-4D00-9F6F-E5AFAB658F85}"/>
                  </a:ext>
                </a:extLst>
              </p:cNvPr>
              <p:cNvCxnSpPr/>
              <p:nvPr/>
            </p:nvCxnSpPr>
            <p:spPr>
              <a:xfrm flipH="1" flipV="1">
                <a:off x="2613541" y="5898445"/>
                <a:ext cx="111401" cy="14258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единительная линия 60">
                <a:extLst>
                  <a:ext uri="{FF2B5EF4-FFF2-40B4-BE49-F238E27FC236}">
                    <a16:creationId xmlns:a16="http://schemas.microsoft.com/office/drawing/2014/main" id="{F94B43CF-DFC6-4155-B65A-81B08B8CCCB4}"/>
                  </a:ext>
                </a:extLst>
              </p:cNvPr>
              <p:cNvCxnSpPr/>
              <p:nvPr/>
            </p:nvCxnSpPr>
            <p:spPr>
              <a:xfrm flipV="1">
                <a:off x="2613165" y="5727499"/>
                <a:ext cx="131157" cy="13500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>
                <a:extLst>
                  <a:ext uri="{FF2B5EF4-FFF2-40B4-BE49-F238E27FC236}">
                    <a16:creationId xmlns:a16="http://schemas.microsoft.com/office/drawing/2014/main" id="{9F247AA0-ABE2-4B5E-B182-1295D8118582}"/>
                  </a:ext>
                </a:extLst>
              </p:cNvPr>
              <p:cNvCxnSpPr/>
              <p:nvPr/>
            </p:nvCxnSpPr>
            <p:spPr>
              <a:xfrm>
                <a:off x="2728096" y="6041027"/>
                <a:ext cx="288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1B78FA44-E549-422C-91B4-DC74702624BF}"/>
              </a:ext>
            </a:extLst>
          </p:cNvPr>
          <p:cNvGrpSpPr/>
          <p:nvPr/>
        </p:nvGrpSpPr>
        <p:grpSpPr>
          <a:xfrm>
            <a:off x="1003671" y="4694178"/>
            <a:ext cx="419157" cy="451592"/>
            <a:chOff x="2320945" y="5880701"/>
            <a:chExt cx="419157" cy="313528"/>
          </a:xfrm>
        </p:grpSpPr>
        <p:cxnSp>
          <p:nvCxnSpPr>
            <p:cNvPr id="64" name="Прямая соединительная линия 63">
              <a:extLst>
                <a:ext uri="{FF2B5EF4-FFF2-40B4-BE49-F238E27FC236}">
                  <a16:creationId xmlns:a16="http://schemas.microsoft.com/office/drawing/2014/main" id="{FA806A50-D380-4EA1-AF2D-428F93ED8F04}"/>
                </a:ext>
              </a:extLst>
            </p:cNvPr>
            <p:cNvCxnSpPr/>
            <p:nvPr/>
          </p:nvCxnSpPr>
          <p:spPr>
            <a:xfrm>
              <a:off x="2452102" y="5880701"/>
              <a:ext cx="288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id="{65344BA8-49F4-4BF5-9571-DA1DBD3FBC9D}"/>
                </a:ext>
              </a:extLst>
            </p:cNvPr>
            <p:cNvGrpSpPr/>
            <p:nvPr/>
          </p:nvGrpSpPr>
          <p:grpSpPr>
            <a:xfrm>
              <a:off x="2320945" y="5880701"/>
              <a:ext cx="402931" cy="313528"/>
              <a:chOff x="2613165" y="5727499"/>
              <a:chExt cx="402931" cy="313528"/>
            </a:xfrm>
          </p:grpSpPr>
          <p:cxnSp>
            <p:nvCxnSpPr>
              <p:cNvPr id="66" name="Прямая соединительная линия 65">
                <a:extLst>
                  <a:ext uri="{FF2B5EF4-FFF2-40B4-BE49-F238E27FC236}">
                    <a16:creationId xmlns:a16="http://schemas.microsoft.com/office/drawing/2014/main" id="{E6494205-C9AF-41C7-99B8-0D5D8E3D5608}"/>
                  </a:ext>
                </a:extLst>
              </p:cNvPr>
              <p:cNvCxnSpPr/>
              <p:nvPr/>
            </p:nvCxnSpPr>
            <p:spPr>
              <a:xfrm flipH="1" flipV="1">
                <a:off x="2613541" y="5898445"/>
                <a:ext cx="111401" cy="14258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>
                <a:extLst>
                  <a:ext uri="{FF2B5EF4-FFF2-40B4-BE49-F238E27FC236}">
                    <a16:creationId xmlns:a16="http://schemas.microsoft.com/office/drawing/2014/main" id="{1AC13E2D-2BA0-4F34-A90C-17AEE182FB32}"/>
                  </a:ext>
                </a:extLst>
              </p:cNvPr>
              <p:cNvCxnSpPr/>
              <p:nvPr/>
            </p:nvCxnSpPr>
            <p:spPr>
              <a:xfrm flipV="1">
                <a:off x="2613165" y="5727499"/>
                <a:ext cx="131157" cy="13500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Прямая соединительная линия 67">
                <a:extLst>
                  <a:ext uri="{FF2B5EF4-FFF2-40B4-BE49-F238E27FC236}">
                    <a16:creationId xmlns:a16="http://schemas.microsoft.com/office/drawing/2014/main" id="{65AF54C4-660C-4CBB-B2AB-372238C56199}"/>
                  </a:ext>
                </a:extLst>
              </p:cNvPr>
              <p:cNvCxnSpPr/>
              <p:nvPr/>
            </p:nvCxnSpPr>
            <p:spPr>
              <a:xfrm>
                <a:off x="2728096" y="6041027"/>
                <a:ext cx="288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326511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B438AE37-7D02-40A1-9E99-370DA4D623E7}"/>
              </a:ext>
            </a:extLst>
          </p:cNvPr>
          <p:cNvGrpSpPr/>
          <p:nvPr/>
        </p:nvGrpSpPr>
        <p:grpSpPr>
          <a:xfrm>
            <a:off x="1770743" y="5657274"/>
            <a:ext cx="3657600" cy="4148266"/>
            <a:chOff x="-290481" y="3843048"/>
            <a:chExt cx="4336205" cy="4148266"/>
          </a:xfrm>
        </p:grpSpPr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99C2475F-0C25-4E18-A490-2ACF64BBC4DB}"/>
                </a:ext>
              </a:extLst>
            </p:cNvPr>
            <p:cNvGrpSpPr/>
            <p:nvPr/>
          </p:nvGrpSpPr>
          <p:grpSpPr>
            <a:xfrm>
              <a:off x="-290481" y="3843048"/>
              <a:ext cx="4336205" cy="4148266"/>
              <a:chOff x="-342836" y="3836140"/>
              <a:chExt cx="4336205" cy="4148266"/>
            </a:xfrm>
          </p:grpSpPr>
          <p:graphicFrame>
            <p:nvGraphicFramePr>
              <p:cNvPr id="38" name="Диаграмма 37">
                <a:extLst>
                  <a:ext uri="{FF2B5EF4-FFF2-40B4-BE49-F238E27FC236}">
                    <a16:creationId xmlns:a16="http://schemas.microsoft.com/office/drawing/2014/main" id="{F193B11A-C5A5-4841-A11D-0FE80C338A3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9278682"/>
                  </p:ext>
                </p:extLst>
              </p:nvPr>
            </p:nvGraphicFramePr>
            <p:xfrm>
              <a:off x="-342836" y="3836140"/>
              <a:ext cx="4336205" cy="388137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9320C70-96AA-4541-B0BC-2E7B9C8B9EE2}"/>
                  </a:ext>
                </a:extLst>
              </p:cNvPr>
              <p:cNvSpPr txBox="1"/>
              <p:nvPr/>
            </p:nvSpPr>
            <p:spPr>
              <a:xfrm>
                <a:off x="-296179" y="7677298"/>
                <a:ext cx="1311704" cy="278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2026 год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E6B3A2C-25A6-4F5D-94FA-8040E1D9B173}"/>
                  </a:ext>
                </a:extLst>
              </p:cNvPr>
              <p:cNvSpPr txBox="1"/>
              <p:nvPr/>
            </p:nvSpPr>
            <p:spPr>
              <a:xfrm>
                <a:off x="1064650" y="7683292"/>
                <a:ext cx="1311704" cy="278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20</a:t>
                </a:r>
                <a:r>
                  <a:rPr kumimoji="0" lang="en-US" sz="12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2</a:t>
                </a:r>
                <a:r>
                  <a:rPr lang="ru-RU" sz="1200" b="1" noProof="0" dirty="0">
                    <a:solidFill>
                      <a:srgbClr val="002060"/>
                    </a:solidFill>
                  </a:rPr>
                  <a:t>7</a:t>
                </a:r>
                <a:r>
                  <a:rPr kumimoji="0" lang="ru-RU" sz="12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 год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A4A89D5-12A1-47DC-969E-E5256FF22B78}"/>
                  </a:ext>
                </a:extLst>
              </p:cNvPr>
              <p:cNvSpPr txBox="1"/>
              <p:nvPr/>
            </p:nvSpPr>
            <p:spPr>
              <a:xfrm>
                <a:off x="2425479" y="7705528"/>
                <a:ext cx="1311704" cy="278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202</a:t>
                </a:r>
                <a:r>
                  <a:rPr kumimoji="0" lang="en-US" sz="1200" b="1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8</a:t>
                </a:r>
                <a:r>
                  <a:rPr kumimoji="0" lang="ru-RU" sz="1200" b="1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ru-RU" sz="12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год</a:t>
                </a:r>
              </a:p>
            </p:txBody>
          </p:sp>
        </p:grp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B9D15BBD-5858-45E5-B166-B0FC4D49A94A}"/>
                </a:ext>
              </a:extLst>
            </p:cNvPr>
            <p:cNvSpPr/>
            <p:nvPr/>
          </p:nvSpPr>
          <p:spPr>
            <a:xfrm>
              <a:off x="105580" y="7160044"/>
              <a:ext cx="51007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100" b="1" dirty="0"/>
                <a:t>868,7</a:t>
              </a: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CC271C1A-0773-457D-BBA7-91228DD927FC}"/>
                </a:ext>
              </a:extLst>
            </p:cNvPr>
            <p:cNvSpPr/>
            <p:nvPr/>
          </p:nvSpPr>
          <p:spPr>
            <a:xfrm>
              <a:off x="1504653" y="7393979"/>
              <a:ext cx="51007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100" b="1" dirty="0"/>
                <a:t>809,0</a:t>
              </a:r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386F63AF-332B-4696-941A-D26C3CED27D6}"/>
                </a:ext>
              </a:extLst>
            </p:cNvPr>
            <p:cNvSpPr/>
            <p:nvPr/>
          </p:nvSpPr>
          <p:spPr>
            <a:xfrm>
              <a:off x="2831590" y="7307001"/>
              <a:ext cx="51007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100" b="1" dirty="0"/>
                <a:t>639,0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A77FDA7-DC34-4CC4-82E0-9F4522111EC5}"/>
              </a:ext>
            </a:extLst>
          </p:cNvPr>
          <p:cNvSpPr txBox="1"/>
          <p:nvPr/>
        </p:nvSpPr>
        <p:spPr>
          <a:xfrm>
            <a:off x="1751547" y="3186310"/>
            <a:ext cx="5106454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Доля расходов на муниципальную программу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в общем объеме расходов бюджета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739F513-D16F-4CAB-811C-EA5900EA4CA7}"/>
              </a:ext>
            </a:extLst>
          </p:cNvPr>
          <p:cNvGrpSpPr/>
          <p:nvPr/>
        </p:nvGrpSpPr>
        <p:grpSpPr>
          <a:xfrm>
            <a:off x="1971534" y="3811380"/>
            <a:ext cx="4409683" cy="1527145"/>
            <a:chOff x="-36752" y="4780137"/>
            <a:chExt cx="5006671" cy="1527145"/>
          </a:xfrm>
        </p:grpSpPr>
        <p:graphicFrame>
          <p:nvGraphicFramePr>
            <p:cNvPr id="4" name="Диаграмма 3">
              <a:extLst>
                <a:ext uri="{FF2B5EF4-FFF2-40B4-BE49-F238E27FC236}">
                  <a16:creationId xmlns:a16="http://schemas.microsoft.com/office/drawing/2014/main" id="{94B55752-6B60-4F94-B5E5-DB64837221E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54448060"/>
                </p:ext>
              </p:extLst>
            </p:nvPr>
          </p:nvGraphicFramePr>
          <p:xfrm>
            <a:off x="-3675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5" name="Диаграмма 4">
              <a:extLst>
                <a:ext uri="{FF2B5EF4-FFF2-40B4-BE49-F238E27FC236}">
                  <a16:creationId xmlns:a16="http://schemas.microsoft.com/office/drawing/2014/main" id="{249D71D1-0E8B-46DD-B900-B3F946F3789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24945839"/>
                </p:ext>
              </p:extLst>
            </p:nvPr>
          </p:nvGraphicFramePr>
          <p:xfrm>
            <a:off x="1581460" y="4806971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6" name="Диаграмма 5">
              <a:extLst>
                <a:ext uri="{FF2B5EF4-FFF2-40B4-BE49-F238E27FC236}">
                  <a16:creationId xmlns:a16="http://schemas.microsoft.com/office/drawing/2014/main" id="{C115E022-78EF-4068-BC9C-36E0FD3B2F5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15877250"/>
                </p:ext>
              </p:extLst>
            </p:nvPr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ACD6240-832A-487B-90B7-6483617AC97E}"/>
                </a:ext>
              </a:extLst>
            </p:cNvPr>
            <p:cNvSpPr txBox="1"/>
            <p:nvPr/>
          </p:nvSpPr>
          <p:spPr>
            <a:xfrm>
              <a:off x="383031" y="5373300"/>
              <a:ext cx="8228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2026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0CBF9F-C945-4809-B642-92835B450FD1}"/>
                </a:ext>
              </a:extLst>
            </p:cNvPr>
            <p:cNvSpPr txBox="1"/>
            <p:nvPr/>
          </p:nvSpPr>
          <p:spPr>
            <a:xfrm>
              <a:off x="1997024" y="5375595"/>
              <a:ext cx="8228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600" b="1">
                  <a:solidFill>
                    <a:srgbClr val="1C7A7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2027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5AB683-4D77-4A17-B7B5-8B6078A26115}"/>
                </a:ext>
              </a:extLst>
            </p:cNvPr>
            <p:cNvSpPr txBox="1"/>
            <p:nvPr/>
          </p:nvSpPr>
          <p:spPr>
            <a:xfrm>
              <a:off x="3635052" y="5380941"/>
              <a:ext cx="8228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2028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3F804A-57FC-48F7-9677-8ADBA44A1000}"/>
                </a:ext>
              </a:extLst>
            </p:cNvPr>
            <p:cNvSpPr txBox="1"/>
            <p:nvPr/>
          </p:nvSpPr>
          <p:spPr>
            <a:xfrm>
              <a:off x="901939" y="4780137"/>
              <a:ext cx="814343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4,7</a:t>
              </a:r>
              <a:r>
                <a:rPr kumimoji="0" lang="ru-RU" sz="14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%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B226BB-3978-4689-957B-8CB4F830B5F0}"/>
                </a:ext>
              </a:extLst>
            </p:cNvPr>
            <p:cNvSpPr txBox="1"/>
            <p:nvPr/>
          </p:nvSpPr>
          <p:spPr>
            <a:xfrm>
              <a:off x="2543011" y="4780137"/>
              <a:ext cx="814343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4</a:t>
              </a:r>
              <a:r>
                <a:rPr kumimoji="0" lang="ru-RU" sz="14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,8%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EDA7F8-7AB5-4DC1-AF86-51085E8CEE02}"/>
                </a:ext>
              </a:extLst>
            </p:cNvPr>
            <p:cNvSpPr txBox="1"/>
            <p:nvPr/>
          </p:nvSpPr>
          <p:spPr>
            <a:xfrm>
              <a:off x="4155576" y="4788499"/>
              <a:ext cx="814343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4</a:t>
              </a:r>
              <a:r>
                <a:rPr kumimoji="0" lang="ru-RU" sz="14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,2%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958923E-7823-4327-BAB8-3F70F9B0FDA9}"/>
              </a:ext>
            </a:extLst>
          </p:cNvPr>
          <p:cNvSpPr txBox="1"/>
          <p:nvPr/>
        </p:nvSpPr>
        <p:spPr>
          <a:xfrm>
            <a:off x="-12779" y="94058"/>
            <a:ext cx="6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Муниципальная программа </a:t>
            </a:r>
            <a:br>
              <a:rPr kumimoji="0" lang="ru-RU" sz="1600" b="1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kumimoji="0" lang="ru-RU" sz="1600" b="1" u="none" strike="noStrike" kern="1200" cap="all" spc="-3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«Развитие Жилищно-коммунального хозяйства города Липецка»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314865-2791-4167-84EE-F3C7E73431B2}"/>
              </a:ext>
            </a:extLst>
          </p:cNvPr>
          <p:cNvSpPr txBox="1"/>
          <p:nvPr/>
        </p:nvSpPr>
        <p:spPr>
          <a:xfrm>
            <a:off x="260435" y="832421"/>
            <a:ext cx="684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Цель программы: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/>
              <a:t>Создание комфортных и безопасных условий проживания граждан, обеспечение устойчивого сокращения  непригодного для проживания жилищного фонда, стабильного функционирования и развития коммунальной инфраструктуры города, кардинальное повышение качества предоставления и доступности жилищно-коммунальных услуг для всех категорий граждан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74369C-2973-46FA-8C90-03062655ADAF}"/>
              </a:ext>
            </a:extLst>
          </p:cNvPr>
          <p:cNvSpPr txBox="1"/>
          <p:nvPr/>
        </p:nvSpPr>
        <p:spPr>
          <a:xfrm>
            <a:off x="269349" y="2329752"/>
            <a:ext cx="684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Ответственный исполнитель: </a:t>
            </a:r>
            <a:br>
              <a:rPr lang="ru-RU" sz="1400" dirty="0"/>
            </a:br>
            <a:r>
              <a:rPr lang="ru-RU" sz="1400" dirty="0"/>
              <a:t>Департамент жилищно-коммунального хозяйства администрации города Липецк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9B9407-521D-45C9-B9E4-740AEBC09733}"/>
              </a:ext>
            </a:extLst>
          </p:cNvPr>
          <p:cNvSpPr txBox="1"/>
          <p:nvPr/>
        </p:nvSpPr>
        <p:spPr>
          <a:xfrm>
            <a:off x="5456592" y="9235880"/>
            <a:ext cx="1199878" cy="26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Прочие расходы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EAFA097-57EB-42BD-9A32-366907D61927}"/>
              </a:ext>
            </a:extLst>
          </p:cNvPr>
          <p:cNvSpPr txBox="1"/>
          <p:nvPr/>
        </p:nvSpPr>
        <p:spPr>
          <a:xfrm>
            <a:off x="5456592" y="8941798"/>
            <a:ext cx="1419232" cy="26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Жилищное хозяйство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4A4BCA0-13E0-4405-B91D-D031D505E641}"/>
              </a:ext>
            </a:extLst>
          </p:cNvPr>
          <p:cNvSpPr txBox="1"/>
          <p:nvPr/>
        </p:nvSpPr>
        <p:spPr>
          <a:xfrm>
            <a:off x="5465504" y="7912609"/>
            <a:ext cx="1401408" cy="980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Содержание департамента и </a:t>
            </a:r>
          </a:p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dirty="0">
                <a:solidFill>
                  <a:prstClr val="black"/>
                </a:solidFill>
              </a:rPr>
              <a:t>МУ «Управление капитального ремонта»</a:t>
            </a:r>
            <a:endParaRPr kumimoji="0" lang="ru-RU" sz="105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3AE47E7-76F9-40EF-AA69-6A135A141775}"/>
              </a:ext>
            </a:extLst>
          </p:cNvPr>
          <p:cNvSpPr/>
          <p:nvPr/>
        </p:nvSpPr>
        <p:spPr>
          <a:xfrm>
            <a:off x="5159413" y="9267235"/>
            <a:ext cx="268930" cy="199502"/>
          </a:xfrm>
          <a:prstGeom prst="rect">
            <a:avLst/>
          </a:prstGeom>
          <a:solidFill>
            <a:srgbClr val="F4687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85827C0-5F51-4237-AF86-8038270600BE}"/>
              </a:ext>
            </a:extLst>
          </p:cNvPr>
          <p:cNvSpPr/>
          <p:nvPr/>
        </p:nvSpPr>
        <p:spPr>
          <a:xfrm>
            <a:off x="5159413" y="8020785"/>
            <a:ext cx="268930" cy="199502"/>
          </a:xfrm>
          <a:prstGeom prst="rect">
            <a:avLst/>
          </a:prstGeom>
          <a:solidFill>
            <a:srgbClr val="FBC49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0E20FAE4-AFAE-466A-87A0-3E3FB25E3AAC}"/>
              </a:ext>
            </a:extLst>
          </p:cNvPr>
          <p:cNvSpPr/>
          <p:nvPr/>
        </p:nvSpPr>
        <p:spPr>
          <a:xfrm>
            <a:off x="5159413" y="6423547"/>
            <a:ext cx="268930" cy="199502"/>
          </a:xfrm>
          <a:prstGeom prst="rect">
            <a:avLst/>
          </a:prstGeom>
          <a:solidFill>
            <a:srgbClr val="3BB7B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111CCA5-8EB9-48BF-B64D-8B461B7A2D11}"/>
              </a:ext>
            </a:extLst>
          </p:cNvPr>
          <p:cNvSpPr/>
          <p:nvPr/>
        </p:nvSpPr>
        <p:spPr>
          <a:xfrm>
            <a:off x="5159413" y="8951413"/>
            <a:ext cx="268930" cy="199502"/>
          </a:xfrm>
          <a:prstGeom prst="rect">
            <a:avLst/>
          </a:prstGeom>
          <a:solidFill>
            <a:srgbClr val="B8A6E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045DBB-2D0C-4862-9AFB-B154A5A30915}"/>
              </a:ext>
            </a:extLst>
          </p:cNvPr>
          <p:cNvSpPr txBox="1"/>
          <p:nvPr/>
        </p:nvSpPr>
        <p:spPr>
          <a:xfrm>
            <a:off x="5456592" y="6384828"/>
            <a:ext cx="1370629" cy="1517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Коммунальное  хозяйство </a:t>
            </a:r>
            <a:r>
              <a:rPr kumimoji="0" lang="ru-RU" sz="1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(реконструкция котельных, субсидия на организацию теплоснабжения, плата концедента в рамках КС)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032FEF63-4C49-4D15-920B-9686AF33472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2" t="6390" r="51230" b="-530"/>
          <a:stretch/>
        </p:blipFill>
        <p:spPr>
          <a:xfrm>
            <a:off x="0" y="3178629"/>
            <a:ext cx="1770743" cy="677312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F07F0DE-0750-4282-9224-F40E71CACB0A}"/>
              </a:ext>
            </a:extLst>
          </p:cNvPr>
          <p:cNvSpPr/>
          <p:nvPr/>
        </p:nvSpPr>
        <p:spPr>
          <a:xfrm>
            <a:off x="2035949" y="5299504"/>
            <a:ext cx="4228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Структура расходов программы, </a:t>
            </a:r>
            <a:r>
              <a: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млн. руб</a:t>
            </a:r>
            <a:r>
              <a: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2F3372F6-1D0E-4715-AA1B-5A89C19FC71E}"/>
              </a:ext>
            </a:extLst>
          </p:cNvPr>
          <p:cNvGrpSpPr/>
          <p:nvPr/>
        </p:nvGrpSpPr>
        <p:grpSpPr>
          <a:xfrm>
            <a:off x="1945574" y="6156044"/>
            <a:ext cx="3117156" cy="777106"/>
            <a:chOff x="10900048" y="7679506"/>
            <a:chExt cx="2542588" cy="5814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A32C75-5C8B-4590-8744-5EBC0F4B349B}"/>
                </a:ext>
              </a:extLst>
            </p:cNvPr>
            <p:cNvSpPr txBox="1"/>
            <p:nvPr/>
          </p:nvSpPr>
          <p:spPr>
            <a:xfrm>
              <a:off x="12784072" y="8030679"/>
              <a:ext cx="658564" cy="2302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noProof="0" dirty="0">
                  <a:solidFill>
                    <a:srgbClr val="002060"/>
                  </a:solidFill>
                  <a:latin typeface="+mn-lt"/>
                </a:rPr>
                <a:t>821,2</a:t>
              </a:r>
              <a:endPara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B8E452-6E62-4516-8FDA-51EE5C7946AE}"/>
                </a:ext>
              </a:extLst>
            </p:cNvPr>
            <p:cNvSpPr txBox="1"/>
            <p:nvPr/>
          </p:nvSpPr>
          <p:spPr>
            <a:xfrm>
              <a:off x="10900048" y="7679506"/>
              <a:ext cx="645511" cy="2302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1 023,5</a:t>
              </a:r>
              <a:endPara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309A4E9B-99C1-4B52-93DD-11E7A6D8839E}"/>
              </a:ext>
            </a:extLst>
          </p:cNvPr>
          <p:cNvSpPr txBox="1"/>
          <p:nvPr/>
        </p:nvSpPr>
        <p:spPr>
          <a:xfrm>
            <a:off x="3104377" y="6188649"/>
            <a:ext cx="791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noProof="0" dirty="0">
                <a:solidFill>
                  <a:srgbClr val="002060"/>
                </a:solidFill>
              </a:rPr>
              <a:t>991,7</a:t>
            </a:r>
            <a:endParaRPr kumimoji="0" lang="ru-RU" sz="14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627948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92CDDD-C665-4C2E-938D-97D73D0FB6EE}"/>
              </a:ext>
            </a:extLst>
          </p:cNvPr>
          <p:cNvSpPr txBox="1"/>
          <p:nvPr/>
        </p:nvSpPr>
        <p:spPr>
          <a:xfrm>
            <a:off x="-1" y="2427256"/>
            <a:ext cx="6858001" cy="307777"/>
          </a:xfrm>
          <a:prstGeom prst="rect">
            <a:avLst/>
          </a:prstGeom>
          <a:solidFill>
            <a:schemeClr val="accent1"/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Доля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расходов на муниципальную программу в общем объеме расходов бюджета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E4E69CB-EA6F-44E2-8D6E-8814AA7E4B84}"/>
              </a:ext>
            </a:extLst>
          </p:cNvPr>
          <p:cNvGrpSpPr/>
          <p:nvPr/>
        </p:nvGrpSpPr>
        <p:grpSpPr>
          <a:xfrm>
            <a:off x="-44076" y="4589921"/>
            <a:ext cx="4394368" cy="3777516"/>
            <a:chOff x="5340958" y="1008403"/>
            <a:chExt cx="4624482" cy="3721617"/>
          </a:xfrm>
        </p:grpSpPr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331D79E0-877E-4422-B226-D3A5CFA0F789}"/>
                </a:ext>
              </a:extLst>
            </p:cNvPr>
            <p:cNvGrpSpPr/>
            <p:nvPr/>
          </p:nvGrpSpPr>
          <p:grpSpPr>
            <a:xfrm>
              <a:off x="5340958" y="1008403"/>
              <a:ext cx="4624482" cy="3721617"/>
              <a:chOff x="6311073" y="3598115"/>
              <a:chExt cx="3127523" cy="2993271"/>
            </a:xfrm>
          </p:grpSpPr>
          <p:graphicFrame>
            <p:nvGraphicFramePr>
              <p:cNvPr id="12" name="Диаграмма 11">
                <a:extLst>
                  <a:ext uri="{FF2B5EF4-FFF2-40B4-BE49-F238E27FC236}">
                    <a16:creationId xmlns:a16="http://schemas.microsoft.com/office/drawing/2014/main" id="{53980175-8346-4B10-8385-2E5E5D54C0C3}"/>
                  </a:ext>
                </a:extLst>
              </p:cNvPr>
              <p:cNvGraphicFramePr/>
              <p:nvPr/>
            </p:nvGraphicFramePr>
            <p:xfrm>
              <a:off x="6311073" y="3598115"/>
              <a:ext cx="3127523" cy="290422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pSp>
            <p:nvGrpSpPr>
              <p:cNvPr id="13" name="Группа 12">
                <a:extLst>
                  <a:ext uri="{FF2B5EF4-FFF2-40B4-BE49-F238E27FC236}">
                    <a16:creationId xmlns:a16="http://schemas.microsoft.com/office/drawing/2014/main" id="{19A7A282-0EB5-41C3-8C02-6A43E8F4C418}"/>
                  </a:ext>
                </a:extLst>
              </p:cNvPr>
              <p:cNvGrpSpPr/>
              <p:nvPr/>
            </p:nvGrpSpPr>
            <p:grpSpPr>
              <a:xfrm>
                <a:off x="6398125" y="6347506"/>
                <a:ext cx="2542000" cy="243880"/>
                <a:chOff x="6398125" y="6347506"/>
                <a:chExt cx="2542000" cy="243880"/>
              </a:xfrm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F031E12-E29D-45E1-83DD-F67CD9BA9B09}"/>
                    </a:ext>
                  </a:extLst>
                </p:cNvPr>
                <p:cNvSpPr txBox="1"/>
                <p:nvPr/>
              </p:nvSpPr>
              <p:spPr>
                <a:xfrm>
                  <a:off x="6398125" y="6348458"/>
                  <a:ext cx="933555" cy="2194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2026 год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8937FF6-7ECA-4B9B-8251-13212E2A2A55}"/>
                    </a:ext>
                  </a:extLst>
                </p:cNvPr>
                <p:cNvSpPr txBox="1"/>
                <p:nvPr/>
              </p:nvSpPr>
              <p:spPr>
                <a:xfrm>
                  <a:off x="7385886" y="6359699"/>
                  <a:ext cx="723515" cy="2194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algn="ctr">
                    <a:defRPr sz="1400" b="1">
                      <a:solidFill>
                        <a:srgbClr val="05487B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mbria" panose="02040503050406030204" pitchFamily="18" charset="0"/>
                    </a:defRPr>
                  </a:lvl1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2027 год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88B5EC1-C321-4546-BA15-2E0107BCE5BE}"/>
                    </a:ext>
                  </a:extLst>
                </p:cNvPr>
                <p:cNvSpPr txBox="1"/>
                <p:nvPr/>
              </p:nvSpPr>
              <p:spPr>
                <a:xfrm>
                  <a:off x="8323711" y="6347506"/>
                  <a:ext cx="616414" cy="2438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rPr>
                    <a:t>2028</a:t>
                  </a:r>
                  <a:r>
                    <a:rPr kumimoji="0" lang="ru-RU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rPr>
                    <a:t> </a:t>
                  </a:r>
                  <a:r>
                    <a:rPr kumimoji="0" lang="ru-RU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rPr>
                    <a:t>год</a:t>
                  </a:r>
                </a:p>
              </p:txBody>
            </p:sp>
          </p:grpSp>
          <p:grpSp>
            <p:nvGrpSpPr>
              <p:cNvPr id="14" name="Группа 13">
                <a:extLst>
                  <a:ext uri="{FF2B5EF4-FFF2-40B4-BE49-F238E27FC236}">
                    <a16:creationId xmlns:a16="http://schemas.microsoft.com/office/drawing/2014/main" id="{F8637294-FDBA-474B-A0FA-0076CA00A3E9}"/>
                  </a:ext>
                </a:extLst>
              </p:cNvPr>
              <p:cNvGrpSpPr/>
              <p:nvPr/>
            </p:nvGrpSpPr>
            <p:grpSpPr>
              <a:xfrm>
                <a:off x="6552413" y="3656563"/>
                <a:ext cx="2463273" cy="600565"/>
                <a:chOff x="6552413" y="3656563"/>
                <a:chExt cx="2463273" cy="600565"/>
              </a:xfrm>
            </p:grpSpPr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A4C340A-0D97-44AF-9749-C4758A7ED47D}"/>
                    </a:ext>
                  </a:extLst>
                </p:cNvPr>
                <p:cNvSpPr txBox="1"/>
                <p:nvPr/>
              </p:nvSpPr>
              <p:spPr>
                <a:xfrm>
                  <a:off x="6552413" y="3656563"/>
                  <a:ext cx="658564" cy="2682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406,0</a:t>
                  </a:r>
                  <a:endParaRPr kumimoji="0" lang="ru-RU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FC43E5C-480B-4F64-B7DA-B301D4334A39}"/>
                    </a:ext>
                  </a:extLst>
                </p:cNvPr>
                <p:cNvSpPr txBox="1"/>
                <p:nvPr/>
              </p:nvSpPr>
              <p:spPr>
                <a:xfrm>
                  <a:off x="7415697" y="3988861"/>
                  <a:ext cx="645511" cy="2682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algn="ctr">
                    <a:defRPr sz="1600" b="1">
                      <a:latin typeface="Cambria" panose="02040503050406030204" pitchFamily="18" charset="0"/>
                    </a:defRPr>
                  </a:lvl1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373,5</a:t>
                  </a: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15418B6-51E3-4CC1-876C-826E5517D109}"/>
                    </a:ext>
                  </a:extLst>
                </p:cNvPr>
                <p:cNvSpPr txBox="1"/>
                <p:nvPr/>
              </p:nvSpPr>
              <p:spPr>
                <a:xfrm>
                  <a:off x="8266223" y="3964359"/>
                  <a:ext cx="749463" cy="2682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600" b="1" dirty="0">
                      <a:solidFill>
                        <a:prstClr val="black"/>
                      </a:solidFill>
                    </a:rPr>
                    <a:t>387,1</a:t>
                  </a:r>
                  <a:endPara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D73033D-7CFB-4570-97D6-E5CC508F6C34}"/>
                </a:ext>
              </a:extLst>
            </p:cNvPr>
            <p:cNvSpPr txBox="1"/>
            <p:nvPr/>
          </p:nvSpPr>
          <p:spPr>
            <a:xfrm>
              <a:off x="5697813" y="2515523"/>
              <a:ext cx="822986" cy="272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400" b="1">
                  <a:solidFill>
                    <a:schemeClr val="bg1"/>
                  </a:solidFill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118,6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BFDDEE-2BA7-4A30-9F7A-7E4747770BB3}"/>
                </a:ext>
              </a:extLst>
            </p:cNvPr>
            <p:cNvSpPr txBox="1"/>
            <p:nvPr/>
          </p:nvSpPr>
          <p:spPr>
            <a:xfrm>
              <a:off x="7062849" y="2681651"/>
              <a:ext cx="736085" cy="272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400" b="1">
                  <a:solidFill>
                    <a:schemeClr val="bg1"/>
                  </a:solidFill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+mn-lt"/>
                </a:rPr>
                <a:t>104,5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44163F0-712A-4A1D-8A81-39E1E3F83846}"/>
                </a:ext>
              </a:extLst>
            </p:cNvPr>
            <p:cNvSpPr txBox="1"/>
            <p:nvPr/>
          </p:nvSpPr>
          <p:spPr>
            <a:xfrm>
              <a:off x="8374522" y="2712954"/>
              <a:ext cx="822986" cy="272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400" b="1">
                  <a:solidFill>
                    <a:schemeClr val="bg1"/>
                  </a:solidFill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+mn-lt"/>
                </a:rPr>
                <a:t>113,1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E35FD74-EF44-4FE5-A0F2-0D0EA8892BA0}"/>
                </a:ext>
              </a:extLst>
            </p:cNvPr>
            <p:cNvSpPr txBox="1"/>
            <p:nvPr/>
          </p:nvSpPr>
          <p:spPr>
            <a:xfrm>
              <a:off x="5722010" y="1355717"/>
              <a:ext cx="822986" cy="257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400" b="1">
                  <a:solidFill>
                    <a:schemeClr val="bg1"/>
                  </a:solidFill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100" dirty="0">
                  <a:solidFill>
                    <a:schemeClr val="tx1"/>
                  </a:solidFill>
                  <a:latin typeface="+mn-lt"/>
                </a:rPr>
                <a:t>11,9</a:t>
              </a:r>
              <a:endPara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C49D07B-E427-45DE-B422-D235EB17D554}"/>
                </a:ext>
              </a:extLst>
            </p:cNvPr>
            <p:cNvSpPr txBox="1"/>
            <p:nvPr/>
          </p:nvSpPr>
          <p:spPr>
            <a:xfrm>
              <a:off x="5748380" y="3594211"/>
              <a:ext cx="822986" cy="272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200" b="1">
                  <a:solidFill>
                    <a:srgbClr val="002060"/>
                  </a:solidFill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242,5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B5619C-60CC-4F16-BEB5-B503A3667655}"/>
                </a:ext>
              </a:extLst>
            </p:cNvPr>
            <p:cNvSpPr txBox="1"/>
            <p:nvPr/>
          </p:nvSpPr>
          <p:spPr>
            <a:xfrm>
              <a:off x="7053636" y="3631970"/>
              <a:ext cx="822986" cy="272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200" b="1">
                  <a:solidFill>
                    <a:srgbClr val="002060"/>
                  </a:solidFill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220,6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CB1F5D-9690-4D61-B454-0C5F1D4446FE}"/>
                </a:ext>
              </a:extLst>
            </p:cNvPr>
            <p:cNvSpPr txBox="1"/>
            <p:nvPr/>
          </p:nvSpPr>
          <p:spPr>
            <a:xfrm>
              <a:off x="8393693" y="3625394"/>
              <a:ext cx="822986" cy="272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200" b="1">
                  <a:solidFill>
                    <a:srgbClr val="002060"/>
                  </a:solidFill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225,6</a:t>
              </a:r>
            </a:p>
          </p:txBody>
        </p:sp>
      </p:grp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E6F4CB8-35E0-42D3-96E7-33D093F0F85B}"/>
              </a:ext>
            </a:extLst>
          </p:cNvPr>
          <p:cNvSpPr/>
          <p:nvPr/>
        </p:nvSpPr>
        <p:spPr>
          <a:xfrm>
            <a:off x="-443232" y="4393398"/>
            <a:ext cx="48489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Структура расходов программы, </a:t>
            </a:r>
            <a:r>
              <a:rPr kumimoji="0" lang="ru-RU" sz="13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млн. руб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DFE9E7-8B70-42EA-ACEE-728129CB2943}"/>
              </a:ext>
            </a:extLst>
          </p:cNvPr>
          <p:cNvSpPr txBox="1"/>
          <p:nvPr/>
        </p:nvSpPr>
        <p:spPr>
          <a:xfrm>
            <a:off x="4230402" y="7914876"/>
            <a:ext cx="2491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Освещение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57AC13-1F69-4F38-9F56-6994A7FEFE41}"/>
              </a:ext>
            </a:extLst>
          </p:cNvPr>
          <p:cNvSpPr txBox="1"/>
          <p:nvPr/>
        </p:nvSpPr>
        <p:spPr>
          <a:xfrm>
            <a:off x="4208622" y="5662868"/>
            <a:ext cx="2736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Уборка территории города и вывоз мусора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8F1107-034A-4EC2-9942-CD7163D5206A}"/>
              </a:ext>
            </a:extLst>
          </p:cNvPr>
          <p:cNvSpPr txBox="1"/>
          <p:nvPr/>
        </p:nvSpPr>
        <p:spPr>
          <a:xfrm>
            <a:off x="4196950" y="6633972"/>
            <a:ext cx="256716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Другие направления расходов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содержание МУ  </a:t>
            </a:r>
            <a:r>
              <a:rPr lang="ru-RU" sz="900" i="1" dirty="0">
                <a:solidFill>
                  <a:prstClr val="black"/>
                </a:solidFill>
              </a:rPr>
              <a:t>«У</a:t>
            </a: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правление главного смотрителя г. Липецка»</a:t>
            </a:r>
            <a:r>
              <a:rPr lang="ru-RU" sz="900" i="1" dirty="0">
                <a:solidFill>
                  <a:prstClr val="black"/>
                </a:solidFill>
              </a:rPr>
              <a:t>, МБУ «Ритуальные услуги г. Липецка»</a:t>
            </a:r>
            <a:b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содержание и ремонт прочих объектов благоустройства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 мероприятия по обращению с животными без владельцев и др.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A322CAC-0D7D-4399-9542-96157776C959}"/>
              </a:ext>
            </a:extLst>
          </p:cNvPr>
          <p:cNvSpPr/>
          <p:nvPr/>
        </p:nvSpPr>
        <p:spPr>
          <a:xfrm>
            <a:off x="3933056" y="7932090"/>
            <a:ext cx="252000" cy="216000"/>
          </a:xfrm>
          <a:prstGeom prst="rect">
            <a:avLst/>
          </a:prstGeom>
          <a:solidFill>
            <a:srgbClr val="3BB7B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65E93394-2CD6-41FA-8728-8FB1DB73241B}"/>
              </a:ext>
            </a:extLst>
          </p:cNvPr>
          <p:cNvSpPr/>
          <p:nvPr/>
        </p:nvSpPr>
        <p:spPr>
          <a:xfrm>
            <a:off x="3933056" y="5678942"/>
            <a:ext cx="252000" cy="216000"/>
          </a:xfrm>
          <a:prstGeom prst="rect">
            <a:avLst/>
          </a:prstGeom>
          <a:solidFill>
            <a:srgbClr val="F4687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7CFDA85-B82A-43BE-BA48-81B924D04FFC}"/>
              </a:ext>
            </a:extLst>
          </p:cNvPr>
          <p:cNvSpPr/>
          <p:nvPr/>
        </p:nvSpPr>
        <p:spPr>
          <a:xfrm>
            <a:off x="3933056" y="6714204"/>
            <a:ext cx="252000" cy="216000"/>
          </a:xfrm>
          <a:prstGeom prst="rect">
            <a:avLst/>
          </a:prstGeom>
          <a:solidFill>
            <a:srgbClr val="FBC49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939EC78-CEC0-45AB-B0C3-AF0DD6184124}"/>
              </a:ext>
            </a:extLst>
          </p:cNvPr>
          <p:cNvSpPr txBox="1"/>
          <p:nvPr/>
        </p:nvSpPr>
        <p:spPr>
          <a:xfrm>
            <a:off x="-44076" y="147663"/>
            <a:ext cx="6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Муниципальная программа </a:t>
            </a:r>
            <a:b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«БЛАГОУСТРОЙСТВО ТЕРРИТОРИИ ГОРОДА ЛИПЕЦКА»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53E4E5-433E-486F-A39E-123F68A2CB0F}"/>
              </a:ext>
            </a:extLst>
          </p:cNvPr>
          <p:cNvSpPr txBox="1"/>
          <p:nvPr/>
        </p:nvSpPr>
        <p:spPr>
          <a:xfrm>
            <a:off x="190601" y="774349"/>
            <a:ext cx="684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Цель программы: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/>
              <a:t>Улучшение городской среды путем устойчивого  функционирования и развития инфраструктуры и систем жизнеобеспечения города Липецка, реализация современной политики в благоустройстве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EAAE74-D74A-4091-9CA5-641E07F3FEA8}"/>
              </a:ext>
            </a:extLst>
          </p:cNvPr>
          <p:cNvSpPr txBox="1"/>
          <p:nvPr/>
        </p:nvSpPr>
        <p:spPr>
          <a:xfrm>
            <a:off x="190927" y="1758011"/>
            <a:ext cx="6895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Ответственный исполнитель:</a:t>
            </a:r>
            <a:br>
              <a:rPr lang="ru-RU" sz="1400" dirty="0"/>
            </a:br>
            <a:r>
              <a:rPr lang="ru-RU" sz="1400" dirty="0"/>
              <a:t>Департамент дорожного хозяйства и благоустройства  администрации города Липецка</a:t>
            </a: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049DEB56-F377-419B-A854-4C42525AAD0C}"/>
              </a:ext>
            </a:extLst>
          </p:cNvPr>
          <p:cNvGrpSpPr/>
          <p:nvPr/>
        </p:nvGrpSpPr>
        <p:grpSpPr>
          <a:xfrm>
            <a:off x="647008" y="2766694"/>
            <a:ext cx="5526259" cy="1621294"/>
            <a:chOff x="682409" y="3138914"/>
            <a:chExt cx="5526259" cy="1621294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3597A9F9-EC9D-4D8F-A8EE-D1548BC70A75}"/>
                </a:ext>
              </a:extLst>
            </p:cNvPr>
            <p:cNvGrpSpPr/>
            <p:nvPr/>
          </p:nvGrpSpPr>
          <p:grpSpPr>
            <a:xfrm>
              <a:off x="4427664" y="3192935"/>
              <a:ext cx="1781004" cy="1567273"/>
              <a:chOff x="4156710" y="3183057"/>
              <a:chExt cx="1781004" cy="1567273"/>
            </a:xfrm>
          </p:grpSpPr>
          <p:graphicFrame>
            <p:nvGraphicFramePr>
              <p:cNvPr id="41" name="Диаграмма 40">
                <a:extLst>
                  <a:ext uri="{FF2B5EF4-FFF2-40B4-BE49-F238E27FC236}">
                    <a16:creationId xmlns:a16="http://schemas.microsoft.com/office/drawing/2014/main" id="{83734234-4108-40F3-8292-AF2E2FF8C37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996805262"/>
                  </p:ext>
                </p:extLst>
              </p:nvPr>
            </p:nvGraphicFramePr>
            <p:xfrm>
              <a:off x="4156710" y="3250019"/>
              <a:ext cx="1653991" cy="15003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D63FCD1-48FB-47A4-BD1B-95F09B57BD98}"/>
                  </a:ext>
                </a:extLst>
              </p:cNvPr>
              <p:cNvSpPr txBox="1"/>
              <p:nvPr/>
            </p:nvSpPr>
            <p:spPr>
              <a:xfrm>
                <a:off x="4535934" y="3837805"/>
                <a:ext cx="82286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solidFill>
                      <a:srgbClr val="1C7A7A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202</a:t>
                </a:r>
                <a:r>
                  <a:rPr lang="ru-RU" dirty="0">
                    <a:solidFill>
                      <a:srgbClr val="002060"/>
                    </a:solidFill>
                    <a:effectLst/>
                    <a:latin typeface="+mn-lt"/>
                  </a:rPr>
                  <a:t>8</a:t>
                </a:r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38E0802-2CCC-41B0-8C0A-9FAD94A4E5AA}"/>
                  </a:ext>
                </a:extLst>
              </p:cNvPr>
              <p:cNvSpPr txBox="1"/>
              <p:nvPr/>
            </p:nvSpPr>
            <p:spPr>
              <a:xfrm>
                <a:off x="5123371" y="3183057"/>
                <a:ext cx="814343" cy="307777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dirty="0">
                    <a:solidFill>
                      <a:srgbClr val="002060"/>
                    </a:solidFill>
                    <a:effectLst/>
                    <a:latin typeface="+mn-lt"/>
                  </a:rPr>
                  <a:t>2</a:t>
                </a:r>
                <a:r>
                  <a:rPr kumimoji="0" lang="ru-RU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%</a:t>
                </a:r>
              </a:p>
            </p:txBody>
          </p:sp>
        </p:grpSp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1972E37D-CFD3-4FDA-873A-883081C08568}"/>
                </a:ext>
              </a:extLst>
            </p:cNvPr>
            <p:cNvGrpSpPr/>
            <p:nvPr/>
          </p:nvGrpSpPr>
          <p:grpSpPr>
            <a:xfrm>
              <a:off x="2538498" y="3172976"/>
              <a:ext cx="1758872" cy="1584262"/>
              <a:chOff x="2538498" y="3172976"/>
              <a:chExt cx="1758872" cy="1584262"/>
            </a:xfrm>
          </p:grpSpPr>
          <p:graphicFrame>
            <p:nvGraphicFramePr>
              <p:cNvPr id="38" name="Диаграмма 37">
                <a:extLst>
                  <a:ext uri="{FF2B5EF4-FFF2-40B4-BE49-F238E27FC236}">
                    <a16:creationId xmlns:a16="http://schemas.microsoft.com/office/drawing/2014/main" id="{4B3F84A8-B869-4EBA-A1CF-DA6DCCD2800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669800690"/>
                  </p:ext>
                </p:extLst>
              </p:nvPr>
            </p:nvGraphicFramePr>
            <p:xfrm>
              <a:off x="2538498" y="3256927"/>
              <a:ext cx="1653991" cy="15003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BCCA2CD-EC38-4A42-B90A-55FD70FF2CF9}"/>
                  </a:ext>
                </a:extLst>
              </p:cNvPr>
              <p:cNvSpPr txBox="1"/>
              <p:nvPr/>
            </p:nvSpPr>
            <p:spPr>
              <a:xfrm>
                <a:off x="2917722" y="3831812"/>
                <a:ext cx="82286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solidFill>
                      <a:srgbClr val="1C7A7A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202</a:t>
                </a:r>
                <a:r>
                  <a:rPr lang="ru-RU" dirty="0">
                    <a:solidFill>
                      <a:srgbClr val="002060"/>
                    </a:solidFill>
                    <a:effectLst/>
                    <a:latin typeface="+mn-lt"/>
                  </a:rPr>
                  <a:t>7</a:t>
                </a:r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ABA927B-5456-4CB1-815E-7DBB157D5BC2}"/>
                  </a:ext>
                </a:extLst>
              </p:cNvPr>
              <p:cNvSpPr txBox="1"/>
              <p:nvPr/>
            </p:nvSpPr>
            <p:spPr>
              <a:xfrm>
                <a:off x="3483027" y="3172976"/>
                <a:ext cx="814343" cy="307777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noProof="0" dirty="0">
                    <a:solidFill>
                      <a:srgbClr val="002060"/>
                    </a:solidFill>
                    <a:effectLst/>
                    <a:latin typeface="+mn-lt"/>
                  </a:rPr>
                  <a:t>2</a:t>
                </a:r>
                <a:r>
                  <a:rPr kumimoji="0" lang="ru-RU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%</a:t>
                </a:r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F035F1AC-7FD5-405D-8A22-BB693131FFAA}"/>
                </a:ext>
              </a:extLst>
            </p:cNvPr>
            <p:cNvGrpSpPr/>
            <p:nvPr/>
          </p:nvGrpSpPr>
          <p:grpSpPr>
            <a:xfrm>
              <a:off x="682409" y="3138914"/>
              <a:ext cx="1759469" cy="1611309"/>
              <a:chOff x="920286" y="3139021"/>
              <a:chExt cx="1759469" cy="1611309"/>
            </a:xfrm>
          </p:grpSpPr>
          <p:graphicFrame>
            <p:nvGraphicFramePr>
              <p:cNvPr id="35" name="Диаграмма 34">
                <a:extLst>
                  <a:ext uri="{FF2B5EF4-FFF2-40B4-BE49-F238E27FC236}">
                    <a16:creationId xmlns:a16="http://schemas.microsoft.com/office/drawing/2014/main" id="{7DA20F95-3727-45E3-988E-C9A86ABC255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285969405"/>
                  </p:ext>
                </p:extLst>
              </p:nvPr>
            </p:nvGraphicFramePr>
            <p:xfrm>
              <a:off x="920286" y="3250019"/>
              <a:ext cx="1653991" cy="15003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EBA173-76AD-4CBD-8B75-9E43D3F79A8B}"/>
                  </a:ext>
                </a:extLst>
              </p:cNvPr>
              <p:cNvSpPr txBox="1"/>
              <p:nvPr/>
            </p:nvSpPr>
            <p:spPr>
              <a:xfrm>
                <a:off x="1285178" y="3830897"/>
                <a:ext cx="82286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202</a:t>
                </a:r>
                <a:r>
                  <a:rPr lang="ru-RU" sz="1600" b="1" dirty="0">
                    <a:solidFill>
                      <a:srgbClr val="002060"/>
                    </a:solidFill>
                  </a:rPr>
                  <a:t>6</a:t>
                </a:r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52D0C6B-D27F-41F8-8C9B-955A7B532277}"/>
                  </a:ext>
                </a:extLst>
              </p:cNvPr>
              <p:cNvSpPr txBox="1"/>
              <p:nvPr/>
            </p:nvSpPr>
            <p:spPr>
              <a:xfrm>
                <a:off x="1865412" y="3139021"/>
                <a:ext cx="814343" cy="307777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1,9%</a:t>
                </a:r>
              </a:p>
            </p:txBody>
          </p: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E8FE5C04-50BA-4A4C-9BA4-E5BE934C543F}"/>
              </a:ext>
            </a:extLst>
          </p:cNvPr>
          <p:cNvSpPr txBox="1"/>
          <p:nvPr/>
        </p:nvSpPr>
        <p:spPr>
          <a:xfrm>
            <a:off x="4185056" y="6145881"/>
            <a:ext cx="2736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Строительство и содержание кладбищ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F1C19DD3-38DC-4AAB-B13E-8C0928BA1B37}"/>
              </a:ext>
            </a:extLst>
          </p:cNvPr>
          <p:cNvSpPr/>
          <p:nvPr/>
        </p:nvSpPr>
        <p:spPr>
          <a:xfrm>
            <a:off x="3933056" y="6187698"/>
            <a:ext cx="252000" cy="216000"/>
          </a:xfrm>
          <a:prstGeom prst="rect">
            <a:avLst/>
          </a:prstGeom>
          <a:solidFill>
            <a:srgbClr val="B8A6E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58691F7-2791-4657-B08F-C2F449EA3F12}"/>
              </a:ext>
            </a:extLst>
          </p:cNvPr>
          <p:cNvSpPr txBox="1"/>
          <p:nvPr/>
        </p:nvSpPr>
        <p:spPr>
          <a:xfrm>
            <a:off x="230842" y="5134183"/>
            <a:ext cx="937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33,0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7ED39E7-07DD-4F12-BD60-AB7CA85973A8}"/>
              </a:ext>
            </a:extLst>
          </p:cNvPr>
          <p:cNvSpPr txBox="1"/>
          <p:nvPr/>
        </p:nvSpPr>
        <p:spPr>
          <a:xfrm>
            <a:off x="1583379" y="5371582"/>
            <a:ext cx="6994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+mn-lt"/>
              </a:rPr>
              <a:t>15,4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3B7A912-7138-4AFD-B434-7461BFBA40C9}"/>
              </a:ext>
            </a:extLst>
          </p:cNvPr>
          <p:cNvSpPr txBox="1"/>
          <p:nvPr/>
        </p:nvSpPr>
        <p:spPr>
          <a:xfrm>
            <a:off x="1606048" y="5550881"/>
            <a:ext cx="699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33,0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81C77B6-B97B-4BFA-BEAD-AFC929D23CB6}"/>
              </a:ext>
            </a:extLst>
          </p:cNvPr>
          <p:cNvSpPr txBox="1"/>
          <p:nvPr/>
        </p:nvSpPr>
        <p:spPr>
          <a:xfrm>
            <a:off x="2820801" y="5509943"/>
            <a:ext cx="78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+mn-lt"/>
              </a:rPr>
              <a:t>33,0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17425BD-4C44-4C8F-944B-EC3865336E7B}"/>
              </a:ext>
            </a:extLst>
          </p:cNvPr>
          <p:cNvSpPr txBox="1"/>
          <p:nvPr/>
        </p:nvSpPr>
        <p:spPr>
          <a:xfrm>
            <a:off x="2800140" y="5327171"/>
            <a:ext cx="7820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15,4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12D32229-5B37-4BAC-A74E-984C1842F1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09" b="13630"/>
          <a:stretch/>
        </p:blipFill>
        <p:spPr>
          <a:xfrm>
            <a:off x="0" y="8449301"/>
            <a:ext cx="6858000" cy="14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418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DF80B76-ACBD-4875-A9A7-E2FAD1CB53D4}"/>
              </a:ext>
            </a:extLst>
          </p:cNvPr>
          <p:cNvGrpSpPr/>
          <p:nvPr/>
        </p:nvGrpSpPr>
        <p:grpSpPr>
          <a:xfrm>
            <a:off x="209095" y="3041817"/>
            <a:ext cx="6547506" cy="2067387"/>
            <a:chOff x="-36752" y="4723020"/>
            <a:chExt cx="5017428" cy="1584262"/>
          </a:xfrm>
        </p:grpSpPr>
        <p:graphicFrame>
          <p:nvGraphicFramePr>
            <p:cNvPr id="3" name="Диаграмма 2">
              <a:extLst>
                <a:ext uri="{FF2B5EF4-FFF2-40B4-BE49-F238E27FC236}">
                  <a16:creationId xmlns:a16="http://schemas.microsoft.com/office/drawing/2014/main" id="{8A5B0041-6884-4556-9975-CE893D3BBCA6}"/>
                </a:ext>
              </a:extLst>
            </p:cNvPr>
            <p:cNvGraphicFramePr/>
            <p:nvPr/>
          </p:nvGraphicFramePr>
          <p:xfrm>
            <a:off x="-3675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4" name="Диаграмма 3">
              <a:extLst>
                <a:ext uri="{FF2B5EF4-FFF2-40B4-BE49-F238E27FC236}">
                  <a16:creationId xmlns:a16="http://schemas.microsoft.com/office/drawing/2014/main" id="{F283BE94-0B66-4618-9644-E5E7D1013100}"/>
                </a:ext>
              </a:extLst>
            </p:cNvPr>
            <p:cNvGraphicFramePr/>
            <p:nvPr/>
          </p:nvGraphicFramePr>
          <p:xfrm>
            <a:off x="1581460" y="4806971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5" name="Диаграмма 4">
              <a:extLst>
                <a:ext uri="{FF2B5EF4-FFF2-40B4-BE49-F238E27FC236}">
                  <a16:creationId xmlns:a16="http://schemas.microsoft.com/office/drawing/2014/main" id="{0227F351-E3DF-4AF7-A03E-95234CFCEA2D}"/>
                </a:ext>
              </a:extLst>
            </p:cNvPr>
            <p:cNvGraphicFramePr/>
            <p:nvPr/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4B86F9-754A-4EF2-99D0-F8AB8A9DBA31}"/>
                </a:ext>
              </a:extLst>
            </p:cNvPr>
            <p:cNvSpPr txBox="1"/>
            <p:nvPr/>
          </p:nvSpPr>
          <p:spPr>
            <a:xfrm>
              <a:off x="334554" y="5401994"/>
              <a:ext cx="822863" cy="283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2026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61096A-EA43-4871-AD4F-562BEA4BA735}"/>
                </a:ext>
              </a:extLst>
            </p:cNvPr>
            <p:cNvSpPr txBox="1"/>
            <p:nvPr/>
          </p:nvSpPr>
          <p:spPr>
            <a:xfrm>
              <a:off x="1961276" y="5404352"/>
              <a:ext cx="822863" cy="283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2027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6509F3-9314-4B02-9509-D1273204451E}"/>
                </a:ext>
              </a:extLst>
            </p:cNvPr>
            <p:cNvSpPr txBox="1"/>
            <p:nvPr/>
          </p:nvSpPr>
          <p:spPr>
            <a:xfrm>
              <a:off x="3581639" y="5404709"/>
              <a:ext cx="822863" cy="283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2028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051780-8B5A-4598-996E-64EBE8EFBC88}"/>
                </a:ext>
              </a:extLst>
            </p:cNvPr>
            <p:cNvSpPr txBox="1"/>
            <p:nvPr/>
          </p:nvSpPr>
          <p:spPr>
            <a:xfrm>
              <a:off x="884917" y="4723020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0,6%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A628E8-9982-4F85-B0AC-73EE20B53B09}"/>
                </a:ext>
              </a:extLst>
            </p:cNvPr>
            <p:cNvSpPr txBox="1"/>
            <p:nvPr/>
          </p:nvSpPr>
          <p:spPr>
            <a:xfrm>
              <a:off x="2525989" y="4723020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0,6%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C91124A-6B2B-44CE-B742-8DCF0C58B96C}"/>
                </a:ext>
              </a:extLst>
            </p:cNvPr>
            <p:cNvSpPr txBox="1"/>
            <p:nvPr/>
          </p:nvSpPr>
          <p:spPr>
            <a:xfrm>
              <a:off x="4166333" y="4733101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0,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6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D0FDD14-B248-4617-B713-515682EAA6B1}"/>
              </a:ext>
            </a:extLst>
          </p:cNvPr>
          <p:cNvSpPr txBox="1"/>
          <p:nvPr/>
        </p:nvSpPr>
        <p:spPr>
          <a:xfrm>
            <a:off x="4347787" y="6135523"/>
            <a:ext cx="2520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Организация диспансеризации муниципальных служащих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4306F6-BD38-4746-816A-00300C379952}"/>
              </a:ext>
            </a:extLst>
          </p:cNvPr>
          <p:cNvSpPr txBox="1"/>
          <p:nvPr/>
        </p:nvSpPr>
        <p:spPr>
          <a:xfrm>
            <a:off x="4359946" y="7873912"/>
            <a:ext cx="252000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Осуществление пенсионных выплат лицам, ранее замещавшим муниципальные должности города или должности муниципальной службы города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54015B-9785-42A7-B089-4B377D426B54}"/>
              </a:ext>
            </a:extLst>
          </p:cNvPr>
          <p:cNvSpPr txBox="1"/>
          <p:nvPr/>
        </p:nvSpPr>
        <p:spPr>
          <a:xfrm>
            <a:off x="4359946" y="6648759"/>
            <a:ext cx="255466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Организация дополнительного профессионального образования работников местного самоуправления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F9D436-65C4-45EB-9E58-B8CA872FBCB5}"/>
              </a:ext>
            </a:extLst>
          </p:cNvPr>
          <p:cNvSpPr txBox="1"/>
          <p:nvPr/>
        </p:nvSpPr>
        <p:spPr>
          <a:xfrm>
            <a:off x="4340727" y="7299009"/>
            <a:ext cx="252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Компьютеризация администрации города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6BCA03E-4AF4-48CD-B1A5-670EDF332BE7}"/>
              </a:ext>
            </a:extLst>
          </p:cNvPr>
          <p:cNvSpPr/>
          <p:nvPr/>
        </p:nvSpPr>
        <p:spPr>
          <a:xfrm>
            <a:off x="4077717" y="7910086"/>
            <a:ext cx="252000" cy="216000"/>
          </a:xfrm>
          <a:prstGeom prst="rect">
            <a:avLst/>
          </a:prstGeom>
          <a:solidFill>
            <a:srgbClr val="3BB7B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CA360EE-E9D8-4D96-9852-389F31DAB9CD}"/>
              </a:ext>
            </a:extLst>
          </p:cNvPr>
          <p:cNvSpPr/>
          <p:nvPr/>
        </p:nvSpPr>
        <p:spPr>
          <a:xfrm>
            <a:off x="4077717" y="6743090"/>
            <a:ext cx="252000" cy="216000"/>
          </a:xfrm>
          <a:prstGeom prst="rect">
            <a:avLst/>
          </a:prstGeom>
          <a:solidFill>
            <a:srgbClr val="B8A6E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A504168-B3EB-4467-9A08-CB40B0EB14C5}"/>
              </a:ext>
            </a:extLst>
          </p:cNvPr>
          <p:cNvSpPr/>
          <p:nvPr/>
        </p:nvSpPr>
        <p:spPr>
          <a:xfrm>
            <a:off x="4077717" y="6235272"/>
            <a:ext cx="252000" cy="216000"/>
          </a:xfrm>
          <a:prstGeom prst="rect">
            <a:avLst/>
          </a:prstGeom>
          <a:solidFill>
            <a:srgbClr val="F4687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EFD23BA-6445-49A6-9B48-82FFC869F47C}"/>
              </a:ext>
            </a:extLst>
          </p:cNvPr>
          <p:cNvSpPr/>
          <p:nvPr/>
        </p:nvSpPr>
        <p:spPr>
          <a:xfrm>
            <a:off x="4077717" y="7358908"/>
            <a:ext cx="252000" cy="216000"/>
          </a:xfrm>
          <a:prstGeom prst="rect">
            <a:avLst/>
          </a:prstGeom>
          <a:solidFill>
            <a:srgbClr val="FBC49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168E1B-0A20-4A6D-A4A4-BE91B40B1F1D}"/>
              </a:ext>
            </a:extLst>
          </p:cNvPr>
          <p:cNvSpPr txBox="1"/>
          <p:nvPr/>
        </p:nvSpPr>
        <p:spPr>
          <a:xfrm>
            <a:off x="-46204" y="2394366"/>
            <a:ext cx="696081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Доля расходов на муниципальную программу в общем объеме расходов бюджета</a:t>
            </a: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F8EC54EA-CA45-4D02-B624-2F7AD541B594}"/>
              </a:ext>
            </a:extLst>
          </p:cNvPr>
          <p:cNvGrpSpPr/>
          <p:nvPr/>
        </p:nvGrpSpPr>
        <p:grpSpPr>
          <a:xfrm>
            <a:off x="-261889" y="5641192"/>
            <a:ext cx="4379921" cy="3572360"/>
            <a:chOff x="6311073" y="3598115"/>
            <a:chExt cx="3127523" cy="2904225"/>
          </a:xfrm>
        </p:grpSpPr>
        <p:graphicFrame>
          <p:nvGraphicFramePr>
            <p:cNvPr id="23" name="Диаграмма 22">
              <a:extLst>
                <a:ext uri="{FF2B5EF4-FFF2-40B4-BE49-F238E27FC236}">
                  <a16:creationId xmlns:a16="http://schemas.microsoft.com/office/drawing/2014/main" id="{6B5FA7E6-F38B-4993-969A-59E9CE6D15A9}"/>
                </a:ext>
              </a:extLst>
            </p:cNvPr>
            <p:cNvGraphicFramePr/>
            <p:nvPr/>
          </p:nvGraphicFramePr>
          <p:xfrm>
            <a:off x="6311073" y="3598115"/>
            <a:ext cx="3127523" cy="29042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DFAD7ACF-5BDC-4097-A854-3E6261BFFB7E}"/>
                </a:ext>
              </a:extLst>
            </p:cNvPr>
            <p:cNvGrpSpPr/>
            <p:nvPr/>
          </p:nvGrpSpPr>
          <p:grpSpPr>
            <a:xfrm>
              <a:off x="6608012" y="3643425"/>
              <a:ext cx="2617399" cy="291689"/>
              <a:chOff x="6608012" y="3643425"/>
              <a:chExt cx="2617399" cy="291689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D20BDB7-8225-469E-9D3F-65EC058867CF}"/>
                  </a:ext>
                </a:extLst>
              </p:cNvPr>
              <p:cNvSpPr txBox="1"/>
              <p:nvPr/>
            </p:nvSpPr>
            <p:spPr>
              <a:xfrm>
                <a:off x="6608012" y="3643425"/>
                <a:ext cx="607934" cy="275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124,2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E679F8A-C8B9-4A8C-979A-4E3754FB2576}"/>
                  </a:ext>
                </a:extLst>
              </p:cNvPr>
              <p:cNvSpPr txBox="1"/>
              <p:nvPr/>
            </p:nvSpPr>
            <p:spPr>
              <a:xfrm>
                <a:off x="7566682" y="3659880"/>
                <a:ext cx="645511" cy="275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600" b="1" dirty="0">
                    <a:solidFill>
                      <a:prstClr val="black"/>
                    </a:solidFill>
                  </a:rPr>
                  <a:t>118,1</a:t>
                </a:r>
                <a:endPara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1B32932-2CC8-4895-A5D8-C2FBF57CE960}"/>
                  </a:ext>
                </a:extLst>
              </p:cNvPr>
              <p:cNvSpPr txBox="1"/>
              <p:nvPr/>
            </p:nvSpPr>
            <p:spPr>
              <a:xfrm>
                <a:off x="8475948" y="3647009"/>
                <a:ext cx="749463" cy="275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118,1</a:t>
                </a:r>
              </a:p>
            </p:txBody>
          </p:sp>
        </p:grpSp>
      </p:grp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567FCF1-9D3B-4265-ADDD-27689F36BA92}"/>
              </a:ext>
            </a:extLst>
          </p:cNvPr>
          <p:cNvSpPr/>
          <p:nvPr/>
        </p:nvSpPr>
        <p:spPr>
          <a:xfrm>
            <a:off x="-46203" y="5188145"/>
            <a:ext cx="4228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Структура расходов программы, </a:t>
            </a:r>
            <a:r>
              <a:rPr kumimoji="0" lang="ru-RU" sz="13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млн. руб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BF5C34-8D8A-4B5C-91D5-4ED2C442BA1A}"/>
              </a:ext>
            </a:extLst>
          </p:cNvPr>
          <p:cNvSpPr txBox="1"/>
          <p:nvPr/>
        </p:nvSpPr>
        <p:spPr>
          <a:xfrm>
            <a:off x="-3918" y="336311"/>
            <a:ext cx="68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Муниципальная программа </a:t>
            </a:r>
            <a:b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«РАЗВИТИЕ МУНИЦИПАЛЬНОЙ СЛУЖБЫ В ГОРОДЕ ЛИПЕЦКЕ»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CB90BC5E-A9C2-428E-AACB-B84B9C413CF4}"/>
              </a:ext>
            </a:extLst>
          </p:cNvPr>
          <p:cNvGrpSpPr/>
          <p:nvPr/>
        </p:nvGrpSpPr>
        <p:grpSpPr>
          <a:xfrm>
            <a:off x="-122628" y="9178308"/>
            <a:ext cx="3943403" cy="320252"/>
            <a:chOff x="-122628" y="8729855"/>
            <a:chExt cx="3943403" cy="32025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F78A355-B547-4114-9F6F-94D93FE04C5D}"/>
                </a:ext>
              </a:extLst>
            </p:cNvPr>
            <p:cNvSpPr txBox="1"/>
            <p:nvPr/>
          </p:nvSpPr>
          <p:spPr>
            <a:xfrm>
              <a:off x="-122628" y="8729855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6</a:t>
              </a: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 год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9114684-0DAD-478A-AC7A-304734CE65D4}"/>
                </a:ext>
              </a:extLst>
            </p:cNvPr>
            <p:cNvSpPr txBox="1"/>
            <p:nvPr/>
          </p:nvSpPr>
          <p:spPr>
            <a:xfrm>
              <a:off x="1286507" y="8754366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7</a:t>
              </a: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 год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22A4945-A370-47E0-95D6-F290FCFFFD7E}"/>
                </a:ext>
              </a:extLst>
            </p:cNvPr>
            <p:cNvSpPr txBox="1"/>
            <p:nvPr/>
          </p:nvSpPr>
          <p:spPr>
            <a:xfrm>
              <a:off x="2858906" y="8773108"/>
              <a:ext cx="9618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8</a:t>
              </a: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 год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327D7E2-0278-40AD-9E30-5BB2360FF246}"/>
              </a:ext>
            </a:extLst>
          </p:cNvPr>
          <p:cNvSpPr txBox="1"/>
          <p:nvPr/>
        </p:nvSpPr>
        <p:spPr>
          <a:xfrm>
            <a:off x="359426" y="1136332"/>
            <a:ext cx="6246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Цель программы: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/>
              <a:t>П</a:t>
            </a:r>
            <a:r>
              <a:rPr lang="ru-RU" sz="1400" dirty="0" err="1"/>
              <a:t>овышение</a:t>
            </a:r>
            <a:r>
              <a:rPr lang="ru-RU" sz="1400" dirty="0"/>
              <a:t> эффективности и результативности муниципальной службы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64A2671-A51C-47EB-AFAC-DF65C5580900}"/>
              </a:ext>
            </a:extLst>
          </p:cNvPr>
          <p:cNvSpPr txBox="1"/>
          <p:nvPr/>
        </p:nvSpPr>
        <p:spPr>
          <a:xfrm>
            <a:off x="359426" y="1897829"/>
            <a:ext cx="68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Ответственный исполнитель: </a:t>
            </a:r>
            <a:r>
              <a:rPr lang="ru-RU" sz="1400" dirty="0"/>
              <a:t>Администрация города Липецка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4FB03E-EC39-4E98-99D0-B0092F6EDE8E}"/>
              </a:ext>
            </a:extLst>
          </p:cNvPr>
          <p:cNvSpPr txBox="1"/>
          <p:nvPr/>
        </p:nvSpPr>
        <p:spPr>
          <a:xfrm>
            <a:off x="133749" y="7844703"/>
            <a:ext cx="9040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b="1" dirty="0">
                <a:solidFill>
                  <a:prstClr val="black"/>
                </a:solidFill>
              </a:rPr>
              <a:t>96,1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215CCCE-FC31-4F7E-9C4F-12333D012CD9}"/>
              </a:ext>
            </a:extLst>
          </p:cNvPr>
          <p:cNvSpPr txBox="1"/>
          <p:nvPr/>
        </p:nvSpPr>
        <p:spPr>
          <a:xfrm>
            <a:off x="1510142" y="7870262"/>
            <a:ext cx="9040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b="1" noProof="0" dirty="0">
                <a:solidFill>
                  <a:prstClr val="black"/>
                </a:solidFill>
              </a:rPr>
              <a:t>96,1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F379219-CC0D-4053-82EE-BD61E208D864}"/>
              </a:ext>
            </a:extLst>
          </p:cNvPr>
          <p:cNvSpPr txBox="1"/>
          <p:nvPr/>
        </p:nvSpPr>
        <p:spPr>
          <a:xfrm>
            <a:off x="2853409" y="7870262"/>
            <a:ext cx="9040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b="1" noProof="0" dirty="0">
                <a:solidFill>
                  <a:prstClr val="black"/>
                </a:solidFill>
              </a:rPr>
              <a:t>96,1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50AC44C-36F7-4092-AF90-FC1AD6F44906}"/>
              </a:ext>
            </a:extLst>
          </p:cNvPr>
          <p:cNvSpPr txBox="1"/>
          <p:nvPr/>
        </p:nvSpPr>
        <p:spPr>
          <a:xfrm>
            <a:off x="123425" y="6511098"/>
            <a:ext cx="9040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b="1" dirty="0">
                <a:solidFill>
                  <a:prstClr val="black"/>
                </a:solidFill>
              </a:rPr>
              <a:t>25,4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A7DC87F-EEF1-422F-85A7-806EB70D1A17}"/>
              </a:ext>
            </a:extLst>
          </p:cNvPr>
          <p:cNvSpPr txBox="1"/>
          <p:nvPr/>
        </p:nvSpPr>
        <p:spPr>
          <a:xfrm>
            <a:off x="87756" y="5989037"/>
            <a:ext cx="9040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1,1</a:t>
            </a:r>
          </a:p>
        </p:txBody>
      </p:sp>
      <p:sp>
        <p:nvSpPr>
          <p:cNvPr id="42" name="TextBox 1">
            <a:extLst>
              <a:ext uri="{FF2B5EF4-FFF2-40B4-BE49-F238E27FC236}">
                <a16:creationId xmlns:a16="http://schemas.microsoft.com/office/drawing/2014/main" id="{A8AED775-FD71-4276-8EE9-AED6C035A982}"/>
              </a:ext>
            </a:extLst>
          </p:cNvPr>
          <p:cNvSpPr txBox="1"/>
          <p:nvPr/>
        </p:nvSpPr>
        <p:spPr>
          <a:xfrm>
            <a:off x="1733861" y="6295738"/>
            <a:ext cx="456563" cy="19097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50" b="1" dirty="0">
                <a:ea typeface="Cambria" panose="02040503050406030204" pitchFamily="18" charset="0"/>
              </a:rPr>
              <a:t>1,7</a:t>
            </a:r>
            <a:endParaRPr lang="en-US" sz="1050" b="1" dirty="0">
              <a:solidFill>
                <a:schemeClr val="tx1"/>
              </a:solidFill>
              <a:ea typeface="Cambria" panose="02040503050406030204" pitchFamily="18" charset="0"/>
            </a:endParaRPr>
          </a:p>
        </p:txBody>
      </p:sp>
      <p:sp>
        <p:nvSpPr>
          <p:cNvPr id="43" name="TextBox 1">
            <a:extLst>
              <a:ext uri="{FF2B5EF4-FFF2-40B4-BE49-F238E27FC236}">
                <a16:creationId xmlns:a16="http://schemas.microsoft.com/office/drawing/2014/main" id="{464BFABE-AF80-4168-94FB-8F79749C1FFC}"/>
              </a:ext>
            </a:extLst>
          </p:cNvPr>
          <p:cNvSpPr txBox="1"/>
          <p:nvPr/>
        </p:nvSpPr>
        <p:spPr>
          <a:xfrm>
            <a:off x="3088854" y="6081910"/>
            <a:ext cx="456563" cy="21251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b="1" dirty="0">
                <a:solidFill>
                  <a:schemeClr val="tx1"/>
                </a:solidFill>
                <a:ea typeface="Cambria" panose="02040503050406030204" pitchFamily="18" charset="0"/>
              </a:rPr>
              <a:t>1</a:t>
            </a:r>
            <a:r>
              <a:rPr lang="ru-RU" sz="1050" b="1" dirty="0">
                <a:solidFill>
                  <a:schemeClr val="tx1"/>
                </a:solidFill>
                <a:ea typeface="Cambria" panose="02040503050406030204" pitchFamily="18" charset="0"/>
              </a:rPr>
              <a:t>,1</a:t>
            </a:r>
            <a:endParaRPr lang="en-US" sz="1050" b="1" dirty="0">
              <a:solidFill>
                <a:schemeClr val="tx1"/>
              </a:solidFill>
              <a:ea typeface="Cambria" panose="02040503050406030204" pitchFamily="18" charset="0"/>
            </a:endParaRPr>
          </a:p>
        </p:txBody>
      </p:sp>
      <p:sp>
        <p:nvSpPr>
          <p:cNvPr id="44" name="TextBox 1">
            <a:extLst>
              <a:ext uri="{FF2B5EF4-FFF2-40B4-BE49-F238E27FC236}">
                <a16:creationId xmlns:a16="http://schemas.microsoft.com/office/drawing/2014/main" id="{1C1B25B4-F6B6-4198-AF9E-6DBD8A23A5CE}"/>
              </a:ext>
            </a:extLst>
          </p:cNvPr>
          <p:cNvSpPr txBox="1"/>
          <p:nvPr/>
        </p:nvSpPr>
        <p:spPr>
          <a:xfrm>
            <a:off x="3096134" y="6268236"/>
            <a:ext cx="386714" cy="22311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 sz="1050" b="1" dirty="0">
              <a:solidFill>
                <a:schemeClr val="tx1"/>
              </a:solidFill>
              <a:ea typeface="Cambria" panose="02040503050406030204" pitchFamily="18" charset="0"/>
            </a:endParaRPr>
          </a:p>
        </p:txBody>
      </p:sp>
      <p:sp>
        <p:nvSpPr>
          <p:cNvPr id="45" name="TextBox 1">
            <a:extLst>
              <a:ext uri="{FF2B5EF4-FFF2-40B4-BE49-F238E27FC236}">
                <a16:creationId xmlns:a16="http://schemas.microsoft.com/office/drawing/2014/main" id="{0F78689C-0F17-4C61-8445-83A7BF7546F6}"/>
              </a:ext>
            </a:extLst>
          </p:cNvPr>
          <p:cNvSpPr txBox="1"/>
          <p:nvPr/>
        </p:nvSpPr>
        <p:spPr>
          <a:xfrm>
            <a:off x="3077128" y="6546622"/>
            <a:ext cx="456563" cy="19097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50" b="1" dirty="0">
                <a:ea typeface="Cambria" panose="02040503050406030204" pitchFamily="18" charset="0"/>
              </a:rPr>
              <a:t>19,2</a:t>
            </a:r>
            <a:endParaRPr lang="en-US" sz="1050" b="1" dirty="0">
              <a:solidFill>
                <a:schemeClr val="tx1"/>
              </a:solidFill>
              <a:ea typeface="Cambria" panose="02040503050406030204" pitchFamily="18" charset="0"/>
            </a:endParaRPr>
          </a:p>
        </p:txBody>
      </p:sp>
      <p:sp>
        <p:nvSpPr>
          <p:cNvPr id="46" name="TextBox 1">
            <a:extLst>
              <a:ext uri="{FF2B5EF4-FFF2-40B4-BE49-F238E27FC236}">
                <a16:creationId xmlns:a16="http://schemas.microsoft.com/office/drawing/2014/main" id="{F28C5723-8C60-46FA-846A-EE0C5F6B562C}"/>
              </a:ext>
            </a:extLst>
          </p:cNvPr>
          <p:cNvSpPr txBox="1"/>
          <p:nvPr/>
        </p:nvSpPr>
        <p:spPr>
          <a:xfrm>
            <a:off x="1733861" y="6075214"/>
            <a:ext cx="456563" cy="21251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b="1" dirty="0">
                <a:solidFill>
                  <a:schemeClr val="tx1"/>
                </a:solidFill>
                <a:ea typeface="Cambria" panose="02040503050406030204" pitchFamily="18" charset="0"/>
              </a:rPr>
              <a:t>1</a:t>
            </a:r>
            <a:r>
              <a:rPr lang="ru-RU" sz="1050" b="1" dirty="0">
                <a:solidFill>
                  <a:schemeClr val="tx1"/>
                </a:solidFill>
                <a:ea typeface="Cambria" panose="02040503050406030204" pitchFamily="18" charset="0"/>
              </a:rPr>
              <a:t>,1</a:t>
            </a:r>
            <a:endParaRPr lang="en-US" sz="1050" b="1" dirty="0">
              <a:solidFill>
                <a:schemeClr val="tx1"/>
              </a:solidFill>
              <a:ea typeface="Cambria" panose="02040503050406030204" pitchFamily="18" charset="0"/>
            </a:endParaRPr>
          </a:p>
        </p:txBody>
      </p:sp>
      <p:sp>
        <p:nvSpPr>
          <p:cNvPr id="47" name="TextBox 1">
            <a:extLst>
              <a:ext uri="{FF2B5EF4-FFF2-40B4-BE49-F238E27FC236}">
                <a16:creationId xmlns:a16="http://schemas.microsoft.com/office/drawing/2014/main" id="{B8994283-4D44-4C7D-8A6A-D387C8297B6A}"/>
              </a:ext>
            </a:extLst>
          </p:cNvPr>
          <p:cNvSpPr txBox="1"/>
          <p:nvPr/>
        </p:nvSpPr>
        <p:spPr>
          <a:xfrm>
            <a:off x="3111558" y="6289773"/>
            <a:ext cx="456563" cy="19097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50" b="1" dirty="0">
                <a:ea typeface="Cambria" panose="02040503050406030204" pitchFamily="18" charset="0"/>
              </a:rPr>
              <a:t>1,7</a:t>
            </a:r>
            <a:endParaRPr lang="en-US" sz="1050" b="1" dirty="0">
              <a:solidFill>
                <a:schemeClr val="tx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376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Изображение выглядит как размытие, синий, неб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319551B-0AF3-C12C-2847-7F349A787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24" y="0"/>
            <a:ext cx="6898949" cy="990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9A6F30-2989-44FA-93C8-9008E7096E9B}"/>
              </a:ext>
            </a:extLst>
          </p:cNvPr>
          <p:cNvSpPr txBox="1"/>
          <p:nvPr/>
        </p:nvSpPr>
        <p:spPr>
          <a:xfrm>
            <a:off x="0" y="266600"/>
            <a:ext cx="6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Муниципальная программа </a:t>
            </a:r>
            <a:b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kumimoji="0" lang="ru-RU" sz="1600" b="1" i="0" u="none" strike="noStrike" kern="1200" cap="all" spc="-2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«ФОРМИРОВАНИЕ СОВРЕМЕННОЙ ГОРОДСКОЙ СРЕДЫ ГОРОДА ЛИПЕЦКА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6EE0C9-6142-443B-A5A6-DFF4F63B7288}"/>
              </a:ext>
            </a:extLst>
          </p:cNvPr>
          <p:cNvSpPr txBox="1"/>
          <p:nvPr/>
        </p:nvSpPr>
        <p:spPr>
          <a:xfrm>
            <a:off x="313347" y="942335"/>
            <a:ext cx="6261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chemeClr val="accent1"/>
                </a:solidFill>
              </a:rPr>
              <a:t>Цель программы: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С</a:t>
            </a:r>
            <a:r>
              <a:rPr lang="ru-RU" sz="1200" dirty="0" err="1"/>
              <a:t>оздание</a:t>
            </a:r>
            <a:r>
              <a:rPr lang="ru-RU" sz="1200" dirty="0"/>
              <a:t> функциональной и пространственно-сбалансированной городской среды на основе  улучшения качества окружающей среды и благоустройства городских территорий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91580E-E8DD-48D5-AE54-CFF9A797AF05}"/>
              </a:ext>
            </a:extLst>
          </p:cNvPr>
          <p:cNvSpPr txBox="1"/>
          <p:nvPr/>
        </p:nvSpPr>
        <p:spPr>
          <a:xfrm>
            <a:off x="313347" y="1679626"/>
            <a:ext cx="684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chemeClr val="accent1"/>
                </a:solidFill>
              </a:rPr>
              <a:t> Ответственный исполнитель:</a:t>
            </a:r>
            <a:br>
              <a:rPr lang="ru-RU" sz="1200" dirty="0"/>
            </a:br>
            <a:r>
              <a:rPr lang="ru-RU" sz="1200" dirty="0"/>
              <a:t> Департамент градостроительства и архитектуры администрации города Липецка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7C4DC6-5F76-4F44-AAEB-0CDBAC30A3D1}"/>
              </a:ext>
            </a:extLst>
          </p:cNvPr>
          <p:cNvSpPr txBox="1"/>
          <p:nvPr/>
        </p:nvSpPr>
        <p:spPr>
          <a:xfrm>
            <a:off x="3481939" y="5861429"/>
            <a:ext cx="3007125" cy="887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DejaVu Serif Condensed" panose="02060606050605020204" pitchFamily="18" charset="0"/>
                <a:cs typeface="+mn-cs"/>
              </a:rPr>
              <a:t>256,9</a:t>
            </a:r>
            <a:b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DejaVu Serif Condensed" panose="02060606050605020204" pitchFamily="18" charset="0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DejaVu Serif Condensed" panose="02060606050605020204" pitchFamily="18" charset="0"/>
                <a:cs typeface="+mn-cs"/>
              </a:rPr>
              <a:t>млн. руб.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DejaVu Serif Condensed" panose="02060606050605020204" pitchFamily="18" charset="0"/>
              <a:cs typeface="+mn-cs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16992173-5F9C-4EF4-8BF3-0CDC6F0AED96}"/>
              </a:ext>
            </a:extLst>
          </p:cNvPr>
          <p:cNvGrpSpPr/>
          <p:nvPr/>
        </p:nvGrpSpPr>
        <p:grpSpPr>
          <a:xfrm>
            <a:off x="313347" y="2245206"/>
            <a:ext cx="3215166" cy="1840443"/>
            <a:chOff x="-3113524" y="6434826"/>
            <a:chExt cx="3271997" cy="193940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7543A4-E79C-416D-924C-FA615A503978}"/>
                </a:ext>
              </a:extLst>
            </p:cNvPr>
            <p:cNvSpPr txBox="1"/>
            <p:nvPr/>
          </p:nvSpPr>
          <p:spPr>
            <a:xfrm>
              <a:off x="-3113524" y="6963413"/>
              <a:ext cx="3271997" cy="141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Реализация мероприятий, направленных</a:t>
              </a:r>
              <a:r>
                <a:rPr kumimoji="0" lang="ru-RU" sz="1400" b="0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 на формирование современной городской среды в</a:t>
              </a:r>
            </a:p>
            <a:p>
              <a:pPr>
                <a:defRPr/>
              </a:pPr>
              <a:r>
                <a:rPr kumimoji="0" lang="ru-RU" sz="1400" b="0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рамках </a:t>
              </a:r>
              <a:r>
                <a:rPr lang="ru-RU" sz="1400" dirty="0">
                  <a:solidFill>
                    <a:srgbClr val="002060"/>
                  </a:solidFill>
                </a:rPr>
                <a:t>национального проекта </a:t>
              </a:r>
              <a:r>
                <a:rPr lang="ru-RU" sz="1200" b="1" i="1" dirty="0">
                  <a:solidFill>
                    <a:srgbClr val="002060"/>
                  </a:solidFill>
                </a:rPr>
                <a:t>«Инфраструктура для жизни» </a:t>
              </a:r>
              <a:r>
                <a:rPr lang="ru-RU" sz="1200" dirty="0">
                  <a:solidFill>
                    <a:srgbClr val="002060"/>
                  </a:solidFill>
                </a:rPr>
                <a:t> 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7EF516-5F82-471E-BD91-CBADCF427F32}"/>
                </a:ext>
              </a:extLst>
            </p:cNvPr>
            <p:cNvSpPr txBox="1"/>
            <p:nvPr/>
          </p:nvSpPr>
          <p:spPr>
            <a:xfrm>
              <a:off x="-1705817" y="6434826"/>
              <a:ext cx="1790752" cy="3891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b="1" dirty="0">
                  <a:solidFill>
                    <a:schemeClr val="accent1"/>
                  </a:solidFill>
                </a:rPr>
                <a:t>120,7 млн. руб. </a:t>
              </a:r>
            </a:p>
          </p:txBody>
        </p:sp>
      </p:grp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077D631-3051-4E4E-8347-8F2D976D4046}"/>
              </a:ext>
            </a:extLst>
          </p:cNvPr>
          <p:cNvCxnSpPr/>
          <p:nvPr/>
        </p:nvCxnSpPr>
        <p:spPr>
          <a:xfrm flipH="1">
            <a:off x="1565550" y="2657832"/>
            <a:ext cx="1918990" cy="635"/>
          </a:xfrm>
          <a:prstGeom prst="line">
            <a:avLst/>
          </a:prstGeom>
          <a:ln w="28575">
            <a:solidFill>
              <a:srgbClr val="5C6E7D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62BD36E-9190-4E60-A0F6-A9444CACDBA2}"/>
              </a:ext>
            </a:extLst>
          </p:cNvPr>
          <p:cNvCxnSpPr/>
          <p:nvPr/>
        </p:nvCxnSpPr>
        <p:spPr>
          <a:xfrm flipH="1">
            <a:off x="1319218" y="9439967"/>
            <a:ext cx="2195760" cy="0"/>
          </a:xfrm>
          <a:prstGeom prst="line">
            <a:avLst/>
          </a:prstGeom>
          <a:ln w="28575">
            <a:solidFill>
              <a:srgbClr val="F4687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F0B9BF7-5490-4888-B494-223714AB3701}"/>
              </a:ext>
            </a:extLst>
          </p:cNvPr>
          <p:cNvCxnSpPr/>
          <p:nvPr/>
        </p:nvCxnSpPr>
        <p:spPr>
          <a:xfrm>
            <a:off x="3507037" y="7920699"/>
            <a:ext cx="15881" cy="1535999"/>
          </a:xfrm>
          <a:prstGeom prst="line">
            <a:avLst/>
          </a:prstGeom>
          <a:ln w="28575">
            <a:solidFill>
              <a:srgbClr val="F4687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6EDA92D-640A-48DB-9A53-F32F883B092C}"/>
              </a:ext>
            </a:extLst>
          </p:cNvPr>
          <p:cNvCxnSpPr/>
          <p:nvPr/>
        </p:nvCxnSpPr>
        <p:spPr>
          <a:xfrm flipV="1">
            <a:off x="3507037" y="2657832"/>
            <a:ext cx="0" cy="2031750"/>
          </a:xfrm>
          <a:prstGeom prst="line">
            <a:avLst/>
          </a:prstGeom>
          <a:ln w="28575">
            <a:solidFill>
              <a:srgbClr val="5C6E7D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6A684CA-9A53-4646-BA7F-C824CC5DA40C}"/>
              </a:ext>
            </a:extLst>
          </p:cNvPr>
          <p:cNvSpPr txBox="1"/>
          <p:nvPr/>
        </p:nvSpPr>
        <p:spPr>
          <a:xfrm>
            <a:off x="4173875" y="3673707"/>
            <a:ext cx="1890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2026 год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2FD18B5-F418-4E41-A046-FF4F9BE20A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40" t="17013" r="30684" b="19583"/>
          <a:stretch/>
        </p:blipFill>
        <p:spPr>
          <a:xfrm>
            <a:off x="-32224" y="6432608"/>
            <a:ext cx="3083055" cy="271737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9D4E882-F81E-47FE-88D2-F94360B5CE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978" b="9732"/>
          <a:stretch/>
        </p:blipFill>
        <p:spPr>
          <a:xfrm>
            <a:off x="-32224" y="4189984"/>
            <a:ext cx="3136503" cy="2049672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1133C0A5-3ED8-486A-A0DA-F84D5495CC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0027211"/>
              </p:ext>
            </p:extLst>
          </p:nvPr>
        </p:nvGraphicFramePr>
        <p:xfrm>
          <a:off x="2573234" y="4321834"/>
          <a:ext cx="4824536" cy="3690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022095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99BE97-0B15-4EC6-A8F9-4BB57ED24E57}"/>
              </a:ext>
            </a:extLst>
          </p:cNvPr>
          <p:cNvSpPr txBox="1"/>
          <p:nvPr/>
        </p:nvSpPr>
        <p:spPr>
          <a:xfrm>
            <a:off x="0" y="3043764"/>
            <a:ext cx="686985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Доля расходов на муниципальную программу в общем объеме расходов бюджета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2E69438-3B12-49F8-8CCB-59F33AB0BF8F}"/>
              </a:ext>
            </a:extLst>
          </p:cNvPr>
          <p:cNvGrpSpPr/>
          <p:nvPr/>
        </p:nvGrpSpPr>
        <p:grpSpPr>
          <a:xfrm>
            <a:off x="463334" y="3623696"/>
            <a:ext cx="5914447" cy="1882980"/>
            <a:chOff x="-36752" y="4800063"/>
            <a:chExt cx="4986600" cy="1507219"/>
          </a:xfrm>
        </p:grpSpPr>
        <p:graphicFrame>
          <p:nvGraphicFramePr>
            <p:cNvPr id="4" name="Диаграмма 3">
              <a:extLst>
                <a:ext uri="{FF2B5EF4-FFF2-40B4-BE49-F238E27FC236}">
                  <a16:creationId xmlns:a16="http://schemas.microsoft.com/office/drawing/2014/main" id="{38E651A0-0C21-4E97-9FB7-208872A01C2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45877263"/>
                </p:ext>
              </p:extLst>
            </p:nvPr>
          </p:nvGraphicFramePr>
          <p:xfrm>
            <a:off x="-3675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5" name="Диаграмма 4">
              <a:extLst>
                <a:ext uri="{FF2B5EF4-FFF2-40B4-BE49-F238E27FC236}">
                  <a16:creationId xmlns:a16="http://schemas.microsoft.com/office/drawing/2014/main" id="{F3F796BF-A779-42F0-9D4D-F82B3014AAA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63074951"/>
                </p:ext>
              </p:extLst>
            </p:nvPr>
          </p:nvGraphicFramePr>
          <p:xfrm>
            <a:off x="1581460" y="4806971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6" name="Диаграмма 5">
              <a:extLst>
                <a:ext uri="{FF2B5EF4-FFF2-40B4-BE49-F238E27FC236}">
                  <a16:creationId xmlns:a16="http://schemas.microsoft.com/office/drawing/2014/main" id="{073272F7-266F-4CA5-807E-9F64F75BB86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10154465"/>
                </p:ext>
              </p:extLst>
            </p:nvPr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5F23D0-BAEF-49AB-94C7-8FBD15ABDEDB}"/>
                </a:ext>
              </a:extLst>
            </p:cNvPr>
            <p:cNvSpPr txBox="1"/>
            <p:nvPr/>
          </p:nvSpPr>
          <p:spPr>
            <a:xfrm>
              <a:off x="302568" y="5398012"/>
              <a:ext cx="822862" cy="295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2026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37074E-7B71-47C9-AA9F-594D602B61B3}"/>
                </a:ext>
              </a:extLst>
            </p:cNvPr>
            <p:cNvSpPr txBox="1"/>
            <p:nvPr/>
          </p:nvSpPr>
          <p:spPr>
            <a:xfrm>
              <a:off x="1938813" y="5408682"/>
              <a:ext cx="822862" cy="295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2027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853B79-D997-4A2F-A676-A718A97DC159}"/>
                </a:ext>
              </a:extLst>
            </p:cNvPr>
            <p:cNvSpPr txBox="1"/>
            <p:nvPr/>
          </p:nvSpPr>
          <p:spPr>
            <a:xfrm>
              <a:off x="3557025" y="5408682"/>
              <a:ext cx="822862" cy="295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2028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D7B3CA2-51B1-4BEC-A1AF-A79553DDBFCA}"/>
                </a:ext>
              </a:extLst>
            </p:cNvPr>
            <p:cNvSpPr txBox="1"/>
            <p:nvPr/>
          </p:nvSpPr>
          <p:spPr>
            <a:xfrm>
              <a:off x="854089" y="4812570"/>
              <a:ext cx="814343" cy="282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1,1</a:t>
              </a:r>
              <a:r>
                <a:rPr kumimoji="0" lang="ru-RU" sz="14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B20F974-3716-430B-B6F4-39A280870B5F}"/>
                </a:ext>
              </a:extLst>
            </p:cNvPr>
            <p:cNvSpPr txBox="1"/>
            <p:nvPr/>
          </p:nvSpPr>
          <p:spPr>
            <a:xfrm>
              <a:off x="2495160" y="4812570"/>
              <a:ext cx="814343" cy="282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3</a:t>
              </a:r>
              <a:r>
                <a:rPr kumimoji="0" lang="ru-RU" sz="14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,0%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9982F1-0148-4B22-B4D2-338B6FF45716}"/>
                </a:ext>
              </a:extLst>
            </p:cNvPr>
            <p:cNvSpPr txBox="1"/>
            <p:nvPr/>
          </p:nvSpPr>
          <p:spPr>
            <a:xfrm>
              <a:off x="4135505" y="4822651"/>
              <a:ext cx="814343" cy="282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3,4%</a:t>
              </a: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F6953834-8006-4CA6-9259-FEB767F5F87A}"/>
              </a:ext>
            </a:extLst>
          </p:cNvPr>
          <p:cNvGrpSpPr/>
          <p:nvPr/>
        </p:nvGrpSpPr>
        <p:grpSpPr>
          <a:xfrm>
            <a:off x="3875744" y="6529610"/>
            <a:ext cx="2994111" cy="2805493"/>
            <a:chOff x="972287" y="7097618"/>
            <a:chExt cx="3033023" cy="24249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2EAD4B-2891-47AF-8166-323F63A66569}"/>
                </a:ext>
              </a:extLst>
            </p:cNvPr>
            <p:cNvSpPr txBox="1"/>
            <p:nvPr/>
          </p:nvSpPr>
          <p:spPr>
            <a:xfrm>
              <a:off x="1157678" y="8045772"/>
              <a:ext cx="2748239" cy="558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Функционирование межведомственного </a:t>
              </a: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центра учета города Липецка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518603-A78D-4D6A-AF74-92E310033DE0}"/>
                </a:ext>
              </a:extLst>
            </p:cNvPr>
            <p:cNvSpPr txBox="1"/>
            <p:nvPr/>
          </p:nvSpPr>
          <p:spPr>
            <a:xfrm>
              <a:off x="1182146" y="9257858"/>
              <a:ext cx="2823164" cy="239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Обслуживание муниципального долга</a:t>
              </a:r>
              <a:endParaRPr kumimoji="0" lang="ru-RU" sz="11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1E4596-938D-4CFD-989A-CDDCAAA36A3C}"/>
                </a:ext>
              </a:extLst>
            </p:cNvPr>
            <p:cNvSpPr txBox="1"/>
            <p:nvPr/>
          </p:nvSpPr>
          <p:spPr>
            <a:xfrm>
              <a:off x="1180643" y="7097618"/>
              <a:ext cx="2824667" cy="957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Повышение эффективности бюджетных расходов  </a:t>
              </a:r>
              <a:r>
                <a:rPr kumimoji="0" lang="ru-RU" sz="105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(обслуживание программных комплексов, организация и участие в семинарах, конференциях, проведение мониторинга</a:t>
              </a:r>
              <a:r>
                <a:rPr kumimoji="0" lang="ru-RU" sz="1050" b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 качества финансового менеджмента ГРБС</a:t>
              </a:r>
              <a:r>
                <a:rPr kumimoji="0" lang="ru-RU" sz="105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87B60E7-E2B5-44AA-BDFE-CD070EF2D93F}"/>
                </a:ext>
              </a:extLst>
            </p:cNvPr>
            <p:cNvSpPr txBox="1"/>
            <p:nvPr/>
          </p:nvSpPr>
          <p:spPr>
            <a:xfrm>
              <a:off x="1157678" y="8751191"/>
              <a:ext cx="2736086" cy="399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Расходы на аппарат управления департамента финансов</a:t>
              </a: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7570A7D6-0F67-454C-A0C6-ED08C0D580F5}"/>
                </a:ext>
              </a:extLst>
            </p:cNvPr>
            <p:cNvSpPr/>
            <p:nvPr/>
          </p:nvSpPr>
          <p:spPr>
            <a:xfrm>
              <a:off x="972287" y="9306597"/>
              <a:ext cx="252000" cy="216000"/>
            </a:xfrm>
            <a:prstGeom prst="rect">
              <a:avLst/>
            </a:prstGeom>
            <a:solidFill>
              <a:srgbClr val="3BB7B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3D680601-8671-41CD-861E-5030AB3EFF45}"/>
                </a:ext>
              </a:extLst>
            </p:cNvPr>
            <p:cNvSpPr/>
            <p:nvPr/>
          </p:nvSpPr>
          <p:spPr>
            <a:xfrm>
              <a:off x="972287" y="7176323"/>
              <a:ext cx="252000" cy="216000"/>
            </a:xfrm>
            <a:prstGeom prst="rect">
              <a:avLst/>
            </a:prstGeom>
            <a:solidFill>
              <a:srgbClr val="F4687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B1FC0DBC-09DF-4C3B-A53E-2F9C9DA1F608}"/>
                </a:ext>
              </a:extLst>
            </p:cNvPr>
            <p:cNvSpPr/>
            <p:nvPr/>
          </p:nvSpPr>
          <p:spPr>
            <a:xfrm>
              <a:off x="972287" y="8119565"/>
              <a:ext cx="252000" cy="216000"/>
            </a:xfrm>
            <a:prstGeom prst="rect">
              <a:avLst/>
            </a:prstGeom>
            <a:solidFill>
              <a:srgbClr val="B8A6E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5180E166-F6A5-4FD3-AFE7-22019C7BCF58}"/>
                </a:ext>
              </a:extLst>
            </p:cNvPr>
            <p:cNvSpPr/>
            <p:nvPr/>
          </p:nvSpPr>
          <p:spPr>
            <a:xfrm>
              <a:off x="972287" y="8792176"/>
              <a:ext cx="252000" cy="216000"/>
            </a:xfrm>
            <a:prstGeom prst="rect">
              <a:avLst/>
            </a:prstGeom>
            <a:solidFill>
              <a:srgbClr val="FBC49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7CAB822-2215-4481-8D59-C2CFAE97312B}"/>
              </a:ext>
            </a:extLst>
          </p:cNvPr>
          <p:cNvSpPr/>
          <p:nvPr/>
        </p:nvSpPr>
        <p:spPr>
          <a:xfrm>
            <a:off x="-253931" y="5812731"/>
            <a:ext cx="4228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Структура расходов программы, </a:t>
            </a:r>
            <a:r>
              <a:rPr kumimoji="0" lang="ru-RU" sz="13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млн. руб</a:t>
            </a:r>
            <a:r>
              <a: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B90900-7612-4B14-81D7-D9C42C54BB79}"/>
              </a:ext>
            </a:extLst>
          </p:cNvPr>
          <p:cNvSpPr txBox="1"/>
          <p:nvPr/>
        </p:nvSpPr>
        <p:spPr>
          <a:xfrm>
            <a:off x="-12983" y="146972"/>
            <a:ext cx="68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Муниципальная программа </a:t>
            </a:r>
            <a:br>
              <a:rPr kumimoji="0" lang="ru-RU" sz="1800" b="1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kumimoji="0" lang="ru-RU" sz="1800" b="1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«УПРАВЛЕНИЕ МУНИЦИПАЛЬНЫМИ ФИНАНСАМИ И МУНИЦИПАЛЬНЫМ ДОЛГОМ ГОРОДА ЛИПЕЦКА»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6AC927-0A8B-469F-9661-E520D28F5722}"/>
              </a:ext>
            </a:extLst>
          </p:cNvPr>
          <p:cNvSpPr txBox="1"/>
          <p:nvPr/>
        </p:nvSpPr>
        <p:spPr>
          <a:xfrm>
            <a:off x="244364" y="1221251"/>
            <a:ext cx="6334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Цель программы: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/>
              <a:t>О</a:t>
            </a:r>
            <a:r>
              <a:rPr lang="ru-RU" sz="1400" dirty="0" err="1"/>
              <a:t>беспечение</a:t>
            </a:r>
            <a:r>
              <a:rPr lang="ru-RU" sz="1400" dirty="0"/>
              <a:t> долгосрочной сбалансированности и устойчивости бюджетной системы, повышение качества управления муниципальными финансами  города Липецка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1BA766-CCF6-4FF9-9E73-B87AA7BC6BE9}"/>
              </a:ext>
            </a:extLst>
          </p:cNvPr>
          <p:cNvSpPr txBox="1"/>
          <p:nvPr/>
        </p:nvSpPr>
        <p:spPr>
          <a:xfrm>
            <a:off x="176541" y="2332168"/>
            <a:ext cx="684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/>
              <a:t> </a:t>
            </a:r>
            <a:r>
              <a:rPr lang="ru-RU" sz="1400" b="1" dirty="0">
                <a:solidFill>
                  <a:schemeClr val="accent1"/>
                </a:solidFill>
              </a:rPr>
              <a:t>Ответственный исполнитель:</a:t>
            </a:r>
            <a:br>
              <a:rPr lang="ru-RU" sz="1400" dirty="0"/>
            </a:br>
            <a:r>
              <a:rPr lang="ru-RU" sz="1400" dirty="0"/>
              <a:t> Департамент финансов администрации города Липецка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C53FC959-4B0D-4108-B55D-998F41F2AE60}"/>
              </a:ext>
            </a:extLst>
          </p:cNvPr>
          <p:cNvGrpSpPr/>
          <p:nvPr/>
        </p:nvGrpSpPr>
        <p:grpSpPr>
          <a:xfrm>
            <a:off x="-270590" y="5985256"/>
            <a:ext cx="4034164" cy="3717114"/>
            <a:chOff x="-123" y="5365565"/>
            <a:chExt cx="4034164" cy="3717114"/>
          </a:xfrm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719DD39E-8899-471C-9BF0-5A7F7195A99E}"/>
                </a:ext>
              </a:extLst>
            </p:cNvPr>
            <p:cNvGrpSpPr/>
            <p:nvPr/>
          </p:nvGrpSpPr>
          <p:grpSpPr>
            <a:xfrm>
              <a:off x="-123" y="5365565"/>
              <a:ext cx="4034164" cy="3577675"/>
              <a:chOff x="-3394851" y="6169278"/>
              <a:chExt cx="4034164" cy="3577675"/>
            </a:xfrm>
          </p:grpSpPr>
          <p:grpSp>
            <p:nvGrpSpPr>
              <p:cNvPr id="31" name="Группа 30">
                <a:extLst>
                  <a:ext uri="{FF2B5EF4-FFF2-40B4-BE49-F238E27FC236}">
                    <a16:creationId xmlns:a16="http://schemas.microsoft.com/office/drawing/2014/main" id="{471D4A07-4B3B-4D3F-B78E-27C86F5886AE}"/>
                  </a:ext>
                </a:extLst>
              </p:cNvPr>
              <p:cNvGrpSpPr/>
              <p:nvPr/>
            </p:nvGrpSpPr>
            <p:grpSpPr>
              <a:xfrm>
                <a:off x="-3394851" y="6169278"/>
                <a:ext cx="4034164" cy="3577675"/>
                <a:chOff x="6311073" y="3598115"/>
                <a:chExt cx="3127523" cy="2904225"/>
              </a:xfrm>
            </p:grpSpPr>
            <p:graphicFrame>
              <p:nvGraphicFramePr>
                <p:cNvPr id="38" name="Диаграмма 37">
                  <a:extLst>
                    <a:ext uri="{FF2B5EF4-FFF2-40B4-BE49-F238E27FC236}">
                      <a16:creationId xmlns:a16="http://schemas.microsoft.com/office/drawing/2014/main" id="{14EEB911-3BF9-4318-BF9E-A1E10C7770AC}"/>
                    </a:ext>
                  </a:extLst>
                </p:cNvPr>
                <p:cNvGraphicFramePr/>
                <p:nvPr/>
              </p:nvGraphicFramePr>
              <p:xfrm>
                <a:off x="6311073" y="3598115"/>
                <a:ext cx="3127523" cy="290422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grpSp>
              <p:nvGrpSpPr>
                <p:cNvPr id="39" name="Группа 38">
                  <a:extLst>
                    <a:ext uri="{FF2B5EF4-FFF2-40B4-BE49-F238E27FC236}">
                      <a16:creationId xmlns:a16="http://schemas.microsoft.com/office/drawing/2014/main" id="{797B6064-6EB2-4CFC-97DE-352F667DEB41}"/>
                    </a:ext>
                  </a:extLst>
                </p:cNvPr>
                <p:cNvGrpSpPr/>
                <p:nvPr/>
              </p:nvGrpSpPr>
              <p:grpSpPr>
                <a:xfrm>
                  <a:off x="6594694" y="3700211"/>
                  <a:ext cx="2647207" cy="939128"/>
                  <a:chOff x="6594694" y="3700211"/>
                  <a:chExt cx="2647207" cy="939128"/>
                </a:xfrm>
              </p:grpSpPr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FC0609F6-BED2-4036-8359-60A879F669DF}"/>
                      </a:ext>
                    </a:extLst>
                  </p:cNvPr>
                  <p:cNvSpPr txBox="1"/>
                  <p:nvPr/>
                </p:nvSpPr>
                <p:spPr>
                  <a:xfrm>
                    <a:off x="6594694" y="4364513"/>
                    <a:ext cx="658564" cy="2748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algn="ctr">
                      <a:defRPr sz="1600" b="1">
                        <a:latin typeface="Cambria" panose="02040503050406030204" pitchFamily="18" charset="0"/>
                      </a:defRPr>
                    </a:lvl1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600" b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rPr>
                      <a:t>237,3</a:t>
                    </a:r>
                  </a:p>
                </p:txBody>
              </p: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7156A3C7-DBEF-4961-92D4-BB3A4E8555DC}"/>
                      </a:ext>
                    </a:extLst>
                  </p:cNvPr>
                  <p:cNvSpPr txBox="1"/>
                  <p:nvPr/>
                </p:nvSpPr>
                <p:spPr>
                  <a:xfrm>
                    <a:off x="7570378" y="4028298"/>
                    <a:ext cx="645511" cy="2748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algn="ctr">
                      <a:defRPr sz="1600" b="1">
                        <a:latin typeface="Cambria" panose="02040503050406030204" pitchFamily="18" charset="0"/>
                      </a:defRPr>
                    </a:lvl1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600" b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rPr>
                      <a:t>588,0</a:t>
                    </a:r>
                  </a:p>
                </p:txBody>
              </p:sp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30101431-FA1C-4B38-A9DE-B61E8E83DBAD}"/>
                      </a:ext>
                    </a:extLst>
                  </p:cNvPr>
                  <p:cNvSpPr txBox="1"/>
                  <p:nvPr/>
                </p:nvSpPr>
                <p:spPr>
                  <a:xfrm>
                    <a:off x="8492438" y="3700211"/>
                    <a:ext cx="749463" cy="2748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algn="ctr">
                      <a:defRPr sz="1600" b="1">
                        <a:latin typeface="Cambria" panose="02040503050406030204" pitchFamily="18" charset="0"/>
                      </a:defRPr>
                    </a:lvl1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600" b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rPr>
                      <a:t>642,9</a:t>
                    </a:r>
                  </a:p>
                </p:txBody>
              </p:sp>
            </p:grp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63C0126-2D4E-491B-97E2-04B89DA9C4AC}"/>
                  </a:ext>
                </a:extLst>
              </p:cNvPr>
              <p:cNvSpPr txBox="1"/>
              <p:nvPr/>
            </p:nvSpPr>
            <p:spPr>
              <a:xfrm>
                <a:off x="-2879897" y="8074524"/>
                <a:ext cx="437940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defTabSz="797811">
                  <a:defRPr sz="1100" b="1">
                    <a:solidFill>
                      <a:schemeClr val="bg1"/>
                    </a:solidFill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l" defTabSz="7978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dirty="0">
                    <a:solidFill>
                      <a:prstClr val="white"/>
                    </a:solidFill>
                    <a:latin typeface="+mn-lt"/>
                  </a:rPr>
                  <a:t>83,8</a:t>
                </a:r>
                <a:endParaRPr kumimoji="0" lang="ru-RU" sz="11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A9F68C6-F561-4A83-BCA6-F912C93A6A80}"/>
                  </a:ext>
                </a:extLst>
              </p:cNvPr>
              <p:cNvSpPr txBox="1"/>
              <p:nvPr/>
            </p:nvSpPr>
            <p:spPr>
              <a:xfrm>
                <a:off x="-1613555" y="7633326"/>
                <a:ext cx="46679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7978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100" b="1" dirty="0">
                    <a:solidFill>
                      <a:prstClr val="white"/>
                    </a:solidFill>
                  </a:rPr>
                  <a:t>83,8</a:t>
                </a:r>
                <a:endParaRPr kumimoji="0" lang="ru-RU" sz="11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B8C34C9-B567-4334-8498-53C237AF04A9}"/>
                  </a:ext>
                </a:extLst>
              </p:cNvPr>
              <p:cNvSpPr txBox="1"/>
              <p:nvPr/>
            </p:nvSpPr>
            <p:spPr>
              <a:xfrm>
                <a:off x="-347465" y="7238765"/>
                <a:ext cx="437940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7978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83,8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EE9AC36-B0C7-480F-938C-42D34E4685AE}"/>
                  </a:ext>
                </a:extLst>
              </p:cNvPr>
              <p:cNvSpPr txBox="1"/>
              <p:nvPr/>
            </p:nvSpPr>
            <p:spPr>
              <a:xfrm>
                <a:off x="-1646828" y="8693580"/>
                <a:ext cx="510076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7978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100" b="1" dirty="0">
                    <a:solidFill>
                      <a:srgbClr val="002060"/>
                    </a:solidFill>
                  </a:rPr>
                  <a:t>437,0</a:t>
                </a:r>
                <a:endParaRPr kumimoji="0" lang="ru-RU" sz="11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9D61ED0-0284-46E1-8593-2C24F42912DB}"/>
                  </a:ext>
                </a:extLst>
              </p:cNvPr>
              <p:cNvSpPr txBox="1"/>
              <p:nvPr/>
            </p:nvSpPr>
            <p:spPr>
              <a:xfrm>
                <a:off x="-389143" y="8710700"/>
                <a:ext cx="510076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7978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100" b="1" dirty="0">
                    <a:solidFill>
                      <a:srgbClr val="002060"/>
                    </a:solidFill>
                  </a:rPr>
                  <a:t>491,9</a:t>
                </a:r>
                <a:endParaRPr kumimoji="0" lang="ru-RU" sz="11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F3F4328-B8D9-4A9C-AE1F-84A04C830921}"/>
                  </a:ext>
                </a:extLst>
              </p:cNvPr>
              <p:cNvSpPr txBox="1"/>
              <p:nvPr/>
            </p:nvSpPr>
            <p:spPr>
              <a:xfrm>
                <a:off x="-2892722" y="8710700"/>
                <a:ext cx="437940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7978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86,3</a:t>
                </a: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480C7F7-DBAD-49DF-8043-CE3C13868773}"/>
                </a:ext>
              </a:extLst>
            </p:cNvPr>
            <p:cNvSpPr txBox="1"/>
            <p:nvPr/>
          </p:nvSpPr>
          <p:spPr>
            <a:xfrm>
              <a:off x="55899" y="8803801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2026 год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CFEDC95-5A75-4F7F-9132-5D24C49C3EED}"/>
                </a:ext>
              </a:extLst>
            </p:cNvPr>
            <p:cNvSpPr txBox="1"/>
            <p:nvPr/>
          </p:nvSpPr>
          <p:spPr>
            <a:xfrm>
              <a:off x="1331259" y="8799918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2027 год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E36E572-C210-4E39-9F36-8A07B74DA8A2}"/>
                </a:ext>
              </a:extLst>
            </p:cNvPr>
            <p:cNvSpPr txBox="1"/>
            <p:nvPr/>
          </p:nvSpPr>
          <p:spPr>
            <a:xfrm>
              <a:off x="2811984" y="8801797"/>
              <a:ext cx="9618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2028 год</a:t>
              </a:r>
            </a:p>
          </p:txBody>
        </p:sp>
      </p:grp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0BFB5A60-D88F-4C34-8D96-2A98312FF600}"/>
              </a:ext>
            </a:extLst>
          </p:cNvPr>
          <p:cNvSpPr/>
          <p:nvPr/>
        </p:nvSpPr>
        <p:spPr>
          <a:xfrm>
            <a:off x="255959" y="7213966"/>
            <a:ext cx="4411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000" b="1" i="0" u="none" strike="noStrike" kern="1200" baseline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ru-RU" dirty="0"/>
              <a:t>10,7</a:t>
            </a:r>
            <a:endParaRPr lang="en-US" dirty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18268187-F07E-43B0-B6FD-17C0FABFBEAC}"/>
              </a:ext>
            </a:extLst>
          </p:cNvPr>
          <p:cNvSpPr/>
          <p:nvPr/>
        </p:nvSpPr>
        <p:spPr>
          <a:xfrm>
            <a:off x="2789308" y="6427810"/>
            <a:ext cx="4411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000" b="1" i="0" u="none" strike="noStrike" kern="1200" baseline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ru-RU" dirty="0"/>
              <a:t>10,7</a:t>
            </a:r>
            <a:endParaRPr lang="en-US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6A7B3DF1-C8C0-4CF3-92CF-9119688FB570}"/>
              </a:ext>
            </a:extLst>
          </p:cNvPr>
          <p:cNvSpPr/>
          <p:nvPr/>
        </p:nvSpPr>
        <p:spPr>
          <a:xfrm>
            <a:off x="1531935" y="6852428"/>
            <a:ext cx="4411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000" b="1" i="0" u="none" strike="noStrike" kern="1200" baseline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ru-RU" dirty="0"/>
              <a:t>10,7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31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0861718-9732-4851-97C2-537D77430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18" y="3132000"/>
            <a:ext cx="6562725" cy="48482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251A42-4258-439D-9A83-E69E9B3D31A0}"/>
              </a:ext>
            </a:extLst>
          </p:cNvPr>
          <p:cNvSpPr txBox="1"/>
          <p:nvPr/>
        </p:nvSpPr>
        <p:spPr>
          <a:xfrm>
            <a:off x="0" y="106284"/>
            <a:ext cx="685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Липецк – административный центр Липецкой области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5F754E5-5663-42B2-A963-F22FD54642C6}"/>
              </a:ext>
            </a:extLst>
          </p:cNvPr>
          <p:cNvGrpSpPr/>
          <p:nvPr/>
        </p:nvGrpSpPr>
        <p:grpSpPr>
          <a:xfrm>
            <a:off x="847023" y="3025585"/>
            <a:ext cx="2701191" cy="1198293"/>
            <a:chOff x="358364" y="2294496"/>
            <a:chExt cx="2701191" cy="1198293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6E43FF1F-51FB-48DA-ABE8-3217321EC7F6}"/>
                </a:ext>
              </a:extLst>
            </p:cNvPr>
            <p:cNvSpPr/>
            <p:nvPr/>
          </p:nvSpPr>
          <p:spPr>
            <a:xfrm>
              <a:off x="1427613" y="3080204"/>
              <a:ext cx="142646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тыс. человек</a:t>
              </a: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4BA18AF2-BEEA-40BD-A46D-79271FDE9C29}"/>
                </a:ext>
              </a:extLst>
            </p:cNvPr>
            <p:cNvSpPr/>
            <p:nvPr/>
          </p:nvSpPr>
          <p:spPr>
            <a:xfrm>
              <a:off x="523758" y="2969569"/>
              <a:ext cx="109036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482,7 </a:t>
              </a: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550FD23F-E0E7-4D10-8005-5D6EB0FA6F26}"/>
                </a:ext>
              </a:extLst>
            </p:cNvPr>
            <p:cNvSpPr/>
            <p:nvPr/>
          </p:nvSpPr>
          <p:spPr>
            <a:xfrm>
              <a:off x="358364" y="2294496"/>
              <a:ext cx="2701191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Численность населения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 города Липецка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на 01.04.2025</a:t>
              </a: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072DA2D-8171-4178-BA7E-42BF0A25A7B8}"/>
              </a:ext>
            </a:extLst>
          </p:cNvPr>
          <p:cNvGrpSpPr/>
          <p:nvPr/>
        </p:nvGrpSpPr>
        <p:grpSpPr>
          <a:xfrm>
            <a:off x="4296773" y="5089490"/>
            <a:ext cx="2701191" cy="773161"/>
            <a:chOff x="4296527" y="4167851"/>
            <a:chExt cx="2701191" cy="773161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BBF82BD-F277-4926-9DF3-C77987C0CA8C}"/>
                </a:ext>
              </a:extLst>
            </p:cNvPr>
            <p:cNvSpPr/>
            <p:nvPr/>
          </p:nvSpPr>
          <p:spPr>
            <a:xfrm>
              <a:off x="4296527" y="4167851"/>
              <a:ext cx="270119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Плотность населения</a:t>
              </a: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C208C9DC-EA43-40E1-9B1E-32A44567CEE7}"/>
                </a:ext>
              </a:extLst>
            </p:cNvPr>
            <p:cNvSpPr/>
            <p:nvPr/>
          </p:nvSpPr>
          <p:spPr>
            <a:xfrm>
              <a:off x="4638570" y="4479347"/>
              <a:ext cx="195627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1 455,4 </a:t>
              </a:r>
            </a:p>
          </p:txBody>
        </p: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19BB67E8-05BA-41BD-9578-63E0BA24088F}"/>
                </a:ext>
              </a:extLst>
            </p:cNvPr>
            <p:cNvGrpSpPr/>
            <p:nvPr/>
          </p:nvGrpSpPr>
          <p:grpSpPr>
            <a:xfrm>
              <a:off x="5741218" y="4274775"/>
              <a:ext cx="1012681" cy="646331"/>
              <a:chOff x="5658817" y="4572354"/>
              <a:chExt cx="1012681" cy="646331"/>
            </a:xfrm>
          </p:grpSpPr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0D56CCD3-2AE6-4941-B4D8-FD8BA2FA5B3D}"/>
                  </a:ext>
                </a:extLst>
              </p:cNvPr>
              <p:cNvSpPr/>
              <p:nvPr/>
            </p:nvSpPr>
            <p:spPr>
              <a:xfrm>
                <a:off x="5658817" y="4572354"/>
                <a:ext cx="101268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A2AE">
                      <a:lumMod val="50000"/>
                    </a:srgbClr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A2AE">
                        <a:lumMod val="50000"/>
                      </a:srgbClr>
                    </a:solidFill>
                    <a:effectLst/>
                    <a:uLnTx/>
                    <a:uFillTx/>
                    <a:ea typeface="+mn-ea"/>
                    <a:cs typeface="+mn-cs"/>
                  </a:rPr>
                  <a:t>чел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A2AE">
                        <a:lumMod val="50000"/>
                      </a:srgbClr>
                    </a:solidFill>
                    <a:effectLst/>
                    <a:uLnTx/>
                    <a:uFillTx/>
                    <a:ea typeface="+mn-ea"/>
                    <a:cs typeface="+mn-cs"/>
                  </a:rPr>
                  <a:t>./</a:t>
                </a:r>
                <a:r>
                  <a:rPr kumimoji="0" lang="ru-R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A2AE">
                        <a:lumMod val="50000"/>
                      </a:srgbClr>
                    </a:solidFill>
                    <a:effectLst/>
                    <a:uLnTx/>
                    <a:uFillTx/>
                    <a:ea typeface="+mn-ea"/>
                    <a:cs typeface="+mn-cs"/>
                  </a:rPr>
                  <a:t>км</a:t>
                </a:r>
              </a:p>
            </p:txBody>
          </p:sp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B69B0CED-F8E5-4DF7-8FCA-A7EDB6161BD3}"/>
                  </a:ext>
                </a:extLst>
              </p:cNvPr>
              <p:cNvSpPr/>
              <p:nvPr/>
            </p:nvSpPr>
            <p:spPr>
              <a:xfrm>
                <a:off x="6381800" y="4764220"/>
                <a:ext cx="261294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</a:t>
                </a:r>
              </a:p>
            </p:txBody>
          </p:sp>
        </p:grpSp>
      </p:grpSp>
      <p:grpSp>
        <p:nvGrpSpPr>
          <p:cNvPr id="51" name="Group 148">
            <a:extLst>
              <a:ext uri="{FF2B5EF4-FFF2-40B4-BE49-F238E27FC236}">
                <a16:creationId xmlns:a16="http://schemas.microsoft.com/office/drawing/2014/main" id="{E900F47C-FEC9-471B-8B08-5BC590F81B72}"/>
              </a:ext>
            </a:extLst>
          </p:cNvPr>
          <p:cNvGrpSpPr/>
          <p:nvPr/>
        </p:nvGrpSpPr>
        <p:grpSpPr>
          <a:xfrm>
            <a:off x="3016789" y="5451395"/>
            <a:ext cx="171179" cy="171670"/>
            <a:chOff x="4440238" y="2684463"/>
            <a:chExt cx="554037" cy="555625"/>
          </a:xfrm>
          <a:solidFill>
            <a:schemeClr val="accent1">
              <a:lumMod val="50000"/>
            </a:schemeClr>
          </a:solidFill>
        </p:grpSpPr>
        <p:sp>
          <p:nvSpPr>
            <p:cNvPr id="52" name="Freeform 168">
              <a:extLst>
                <a:ext uri="{FF2B5EF4-FFF2-40B4-BE49-F238E27FC236}">
                  <a16:creationId xmlns:a16="http://schemas.microsoft.com/office/drawing/2014/main" id="{7C6EE588-CF85-4717-98FA-2B7E66AB53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238" y="2806700"/>
              <a:ext cx="554037" cy="433388"/>
            </a:xfrm>
            <a:custGeom>
              <a:avLst/>
              <a:gdLst>
                <a:gd name="T0" fmla="*/ 1915 w 3491"/>
                <a:gd name="T1" fmla="*/ 1952 h 2734"/>
                <a:gd name="T2" fmla="*/ 1839 w 3491"/>
                <a:gd name="T3" fmla="*/ 2006 h 2734"/>
                <a:gd name="T4" fmla="*/ 1800 w 3491"/>
                <a:gd name="T5" fmla="*/ 2092 h 2734"/>
                <a:gd name="T6" fmla="*/ 1800 w 3491"/>
                <a:gd name="T7" fmla="*/ 2362 h 2734"/>
                <a:gd name="T8" fmla="*/ 1839 w 3491"/>
                <a:gd name="T9" fmla="*/ 2449 h 2734"/>
                <a:gd name="T10" fmla="*/ 1915 w 3491"/>
                <a:gd name="T11" fmla="*/ 2503 h 2734"/>
                <a:gd name="T12" fmla="*/ 2181 w 3491"/>
                <a:gd name="T13" fmla="*/ 2513 h 2734"/>
                <a:gd name="T14" fmla="*/ 2273 w 3491"/>
                <a:gd name="T15" fmla="*/ 2488 h 2734"/>
                <a:gd name="T16" fmla="*/ 2338 w 3491"/>
                <a:gd name="T17" fmla="*/ 2423 h 2734"/>
                <a:gd name="T18" fmla="*/ 2363 w 3491"/>
                <a:gd name="T19" fmla="*/ 2330 h 2734"/>
                <a:gd name="T20" fmla="*/ 2352 w 3491"/>
                <a:gd name="T21" fmla="*/ 2061 h 2734"/>
                <a:gd name="T22" fmla="*/ 2298 w 3491"/>
                <a:gd name="T23" fmla="*/ 1984 h 2734"/>
                <a:gd name="T24" fmla="*/ 2213 w 3491"/>
                <a:gd name="T25" fmla="*/ 1944 h 2734"/>
                <a:gd name="T26" fmla="*/ 1189 w 3491"/>
                <a:gd name="T27" fmla="*/ 1940 h 2734"/>
                <a:gd name="T28" fmla="*/ 1097 w 3491"/>
                <a:gd name="T29" fmla="*/ 1965 h 2734"/>
                <a:gd name="T30" fmla="*/ 1032 w 3491"/>
                <a:gd name="T31" fmla="*/ 2032 h 2734"/>
                <a:gd name="T32" fmla="*/ 1007 w 3491"/>
                <a:gd name="T33" fmla="*/ 2125 h 2734"/>
                <a:gd name="T34" fmla="*/ 1018 w 3491"/>
                <a:gd name="T35" fmla="*/ 2394 h 2734"/>
                <a:gd name="T36" fmla="*/ 1071 w 3491"/>
                <a:gd name="T37" fmla="*/ 2471 h 2734"/>
                <a:gd name="T38" fmla="*/ 1156 w 3491"/>
                <a:gd name="T39" fmla="*/ 2511 h 2734"/>
                <a:gd name="T40" fmla="*/ 1424 w 3491"/>
                <a:gd name="T41" fmla="*/ 2511 h 2734"/>
                <a:gd name="T42" fmla="*/ 1509 w 3491"/>
                <a:gd name="T43" fmla="*/ 2471 h 2734"/>
                <a:gd name="T44" fmla="*/ 1562 w 3491"/>
                <a:gd name="T45" fmla="*/ 2394 h 2734"/>
                <a:gd name="T46" fmla="*/ 1574 w 3491"/>
                <a:gd name="T47" fmla="*/ 2125 h 2734"/>
                <a:gd name="T48" fmla="*/ 1549 w 3491"/>
                <a:gd name="T49" fmla="*/ 2032 h 2734"/>
                <a:gd name="T50" fmla="*/ 1483 w 3491"/>
                <a:gd name="T51" fmla="*/ 1965 h 2734"/>
                <a:gd name="T52" fmla="*/ 1391 w 3491"/>
                <a:gd name="T53" fmla="*/ 1940 h 2734"/>
                <a:gd name="T54" fmla="*/ 367 w 3491"/>
                <a:gd name="T55" fmla="*/ 1944 h 2734"/>
                <a:gd name="T56" fmla="*/ 282 w 3491"/>
                <a:gd name="T57" fmla="*/ 1984 h 2734"/>
                <a:gd name="T58" fmla="*/ 229 w 3491"/>
                <a:gd name="T59" fmla="*/ 2061 h 2734"/>
                <a:gd name="T60" fmla="*/ 217 w 3491"/>
                <a:gd name="T61" fmla="*/ 2330 h 2734"/>
                <a:gd name="T62" fmla="*/ 242 w 3491"/>
                <a:gd name="T63" fmla="*/ 2423 h 2734"/>
                <a:gd name="T64" fmla="*/ 308 w 3491"/>
                <a:gd name="T65" fmla="*/ 2488 h 2734"/>
                <a:gd name="T66" fmla="*/ 400 w 3491"/>
                <a:gd name="T67" fmla="*/ 2513 h 2734"/>
                <a:gd name="T68" fmla="*/ 666 w 3491"/>
                <a:gd name="T69" fmla="*/ 2503 h 2734"/>
                <a:gd name="T70" fmla="*/ 741 w 3491"/>
                <a:gd name="T71" fmla="*/ 2449 h 2734"/>
                <a:gd name="T72" fmla="*/ 781 w 3491"/>
                <a:gd name="T73" fmla="*/ 2362 h 2734"/>
                <a:gd name="T74" fmla="*/ 781 w 3491"/>
                <a:gd name="T75" fmla="*/ 2092 h 2734"/>
                <a:gd name="T76" fmla="*/ 741 w 3491"/>
                <a:gd name="T77" fmla="*/ 2006 h 2734"/>
                <a:gd name="T78" fmla="*/ 666 w 3491"/>
                <a:gd name="T79" fmla="*/ 1952 h 2734"/>
                <a:gd name="T80" fmla="*/ 400 w 3491"/>
                <a:gd name="T81" fmla="*/ 1940 h 2734"/>
                <a:gd name="T82" fmla="*/ 3491 w 3491"/>
                <a:gd name="T83" fmla="*/ 1952 h 2734"/>
                <a:gd name="T84" fmla="*/ 0 w 3491"/>
                <a:gd name="T85" fmla="*/ 1260 h 2734"/>
                <a:gd name="T86" fmla="*/ 1710 w 3491"/>
                <a:gd name="T87" fmla="*/ 819 h 2734"/>
                <a:gd name="T88" fmla="*/ 2560 w 3491"/>
                <a:gd name="T89" fmla="*/ 1952 h 2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491" h="2734">
                  <a:moveTo>
                    <a:pt x="1978" y="1940"/>
                  </a:moveTo>
                  <a:lnTo>
                    <a:pt x="1945" y="1944"/>
                  </a:lnTo>
                  <a:lnTo>
                    <a:pt x="1915" y="1952"/>
                  </a:lnTo>
                  <a:lnTo>
                    <a:pt x="1886" y="1965"/>
                  </a:lnTo>
                  <a:lnTo>
                    <a:pt x="1861" y="1984"/>
                  </a:lnTo>
                  <a:lnTo>
                    <a:pt x="1839" y="2006"/>
                  </a:lnTo>
                  <a:lnTo>
                    <a:pt x="1821" y="2032"/>
                  </a:lnTo>
                  <a:lnTo>
                    <a:pt x="1807" y="2061"/>
                  </a:lnTo>
                  <a:lnTo>
                    <a:pt x="1800" y="2092"/>
                  </a:lnTo>
                  <a:lnTo>
                    <a:pt x="1796" y="2125"/>
                  </a:lnTo>
                  <a:lnTo>
                    <a:pt x="1796" y="2330"/>
                  </a:lnTo>
                  <a:lnTo>
                    <a:pt x="1800" y="2362"/>
                  </a:lnTo>
                  <a:lnTo>
                    <a:pt x="1807" y="2394"/>
                  </a:lnTo>
                  <a:lnTo>
                    <a:pt x="1821" y="2423"/>
                  </a:lnTo>
                  <a:lnTo>
                    <a:pt x="1839" y="2449"/>
                  </a:lnTo>
                  <a:lnTo>
                    <a:pt x="1861" y="2471"/>
                  </a:lnTo>
                  <a:lnTo>
                    <a:pt x="1886" y="2488"/>
                  </a:lnTo>
                  <a:lnTo>
                    <a:pt x="1915" y="2503"/>
                  </a:lnTo>
                  <a:lnTo>
                    <a:pt x="1945" y="2511"/>
                  </a:lnTo>
                  <a:lnTo>
                    <a:pt x="1978" y="2513"/>
                  </a:lnTo>
                  <a:lnTo>
                    <a:pt x="2181" y="2513"/>
                  </a:lnTo>
                  <a:lnTo>
                    <a:pt x="2213" y="2511"/>
                  </a:lnTo>
                  <a:lnTo>
                    <a:pt x="2244" y="2503"/>
                  </a:lnTo>
                  <a:lnTo>
                    <a:pt x="2273" y="2488"/>
                  </a:lnTo>
                  <a:lnTo>
                    <a:pt x="2298" y="2471"/>
                  </a:lnTo>
                  <a:lnTo>
                    <a:pt x="2319" y="2449"/>
                  </a:lnTo>
                  <a:lnTo>
                    <a:pt x="2338" y="2423"/>
                  </a:lnTo>
                  <a:lnTo>
                    <a:pt x="2352" y="2394"/>
                  </a:lnTo>
                  <a:lnTo>
                    <a:pt x="2359" y="2362"/>
                  </a:lnTo>
                  <a:lnTo>
                    <a:pt x="2363" y="2330"/>
                  </a:lnTo>
                  <a:lnTo>
                    <a:pt x="2363" y="2125"/>
                  </a:lnTo>
                  <a:lnTo>
                    <a:pt x="2359" y="2092"/>
                  </a:lnTo>
                  <a:lnTo>
                    <a:pt x="2352" y="2061"/>
                  </a:lnTo>
                  <a:lnTo>
                    <a:pt x="2338" y="2032"/>
                  </a:lnTo>
                  <a:lnTo>
                    <a:pt x="2319" y="2006"/>
                  </a:lnTo>
                  <a:lnTo>
                    <a:pt x="2298" y="1984"/>
                  </a:lnTo>
                  <a:lnTo>
                    <a:pt x="2273" y="1965"/>
                  </a:lnTo>
                  <a:lnTo>
                    <a:pt x="2244" y="1952"/>
                  </a:lnTo>
                  <a:lnTo>
                    <a:pt x="2213" y="1944"/>
                  </a:lnTo>
                  <a:lnTo>
                    <a:pt x="2181" y="1940"/>
                  </a:lnTo>
                  <a:lnTo>
                    <a:pt x="1978" y="1940"/>
                  </a:lnTo>
                  <a:close/>
                  <a:moveTo>
                    <a:pt x="1189" y="1940"/>
                  </a:moveTo>
                  <a:lnTo>
                    <a:pt x="1156" y="1944"/>
                  </a:lnTo>
                  <a:lnTo>
                    <a:pt x="1125" y="1952"/>
                  </a:lnTo>
                  <a:lnTo>
                    <a:pt x="1097" y="1965"/>
                  </a:lnTo>
                  <a:lnTo>
                    <a:pt x="1071" y="1984"/>
                  </a:lnTo>
                  <a:lnTo>
                    <a:pt x="1049" y="2006"/>
                  </a:lnTo>
                  <a:lnTo>
                    <a:pt x="1032" y="2032"/>
                  </a:lnTo>
                  <a:lnTo>
                    <a:pt x="1018" y="2061"/>
                  </a:lnTo>
                  <a:lnTo>
                    <a:pt x="1009" y="2092"/>
                  </a:lnTo>
                  <a:lnTo>
                    <a:pt x="1007" y="2125"/>
                  </a:lnTo>
                  <a:lnTo>
                    <a:pt x="1007" y="2330"/>
                  </a:lnTo>
                  <a:lnTo>
                    <a:pt x="1009" y="2362"/>
                  </a:lnTo>
                  <a:lnTo>
                    <a:pt x="1018" y="2394"/>
                  </a:lnTo>
                  <a:lnTo>
                    <a:pt x="1032" y="2423"/>
                  </a:lnTo>
                  <a:lnTo>
                    <a:pt x="1049" y="2449"/>
                  </a:lnTo>
                  <a:lnTo>
                    <a:pt x="1071" y="2471"/>
                  </a:lnTo>
                  <a:lnTo>
                    <a:pt x="1097" y="2488"/>
                  </a:lnTo>
                  <a:lnTo>
                    <a:pt x="1125" y="2503"/>
                  </a:lnTo>
                  <a:lnTo>
                    <a:pt x="1156" y="2511"/>
                  </a:lnTo>
                  <a:lnTo>
                    <a:pt x="1189" y="2513"/>
                  </a:lnTo>
                  <a:lnTo>
                    <a:pt x="1391" y="2513"/>
                  </a:lnTo>
                  <a:lnTo>
                    <a:pt x="1424" y="2511"/>
                  </a:lnTo>
                  <a:lnTo>
                    <a:pt x="1455" y="2503"/>
                  </a:lnTo>
                  <a:lnTo>
                    <a:pt x="1483" y="2488"/>
                  </a:lnTo>
                  <a:lnTo>
                    <a:pt x="1509" y="2471"/>
                  </a:lnTo>
                  <a:lnTo>
                    <a:pt x="1530" y="2449"/>
                  </a:lnTo>
                  <a:lnTo>
                    <a:pt x="1549" y="2423"/>
                  </a:lnTo>
                  <a:lnTo>
                    <a:pt x="1562" y="2394"/>
                  </a:lnTo>
                  <a:lnTo>
                    <a:pt x="1570" y="2362"/>
                  </a:lnTo>
                  <a:lnTo>
                    <a:pt x="1574" y="2330"/>
                  </a:lnTo>
                  <a:lnTo>
                    <a:pt x="1574" y="2125"/>
                  </a:lnTo>
                  <a:lnTo>
                    <a:pt x="1570" y="2092"/>
                  </a:lnTo>
                  <a:lnTo>
                    <a:pt x="1562" y="2061"/>
                  </a:lnTo>
                  <a:lnTo>
                    <a:pt x="1549" y="2032"/>
                  </a:lnTo>
                  <a:lnTo>
                    <a:pt x="1530" y="2006"/>
                  </a:lnTo>
                  <a:lnTo>
                    <a:pt x="1509" y="1984"/>
                  </a:lnTo>
                  <a:lnTo>
                    <a:pt x="1483" y="1965"/>
                  </a:lnTo>
                  <a:lnTo>
                    <a:pt x="1455" y="1952"/>
                  </a:lnTo>
                  <a:lnTo>
                    <a:pt x="1424" y="1944"/>
                  </a:lnTo>
                  <a:lnTo>
                    <a:pt x="1391" y="1940"/>
                  </a:lnTo>
                  <a:lnTo>
                    <a:pt x="1189" y="1940"/>
                  </a:lnTo>
                  <a:close/>
                  <a:moveTo>
                    <a:pt x="400" y="1940"/>
                  </a:moveTo>
                  <a:lnTo>
                    <a:pt x="367" y="1944"/>
                  </a:lnTo>
                  <a:lnTo>
                    <a:pt x="336" y="1952"/>
                  </a:lnTo>
                  <a:lnTo>
                    <a:pt x="308" y="1965"/>
                  </a:lnTo>
                  <a:lnTo>
                    <a:pt x="282" y="1984"/>
                  </a:lnTo>
                  <a:lnTo>
                    <a:pt x="260" y="2006"/>
                  </a:lnTo>
                  <a:lnTo>
                    <a:pt x="242" y="2032"/>
                  </a:lnTo>
                  <a:lnTo>
                    <a:pt x="229" y="2061"/>
                  </a:lnTo>
                  <a:lnTo>
                    <a:pt x="220" y="2092"/>
                  </a:lnTo>
                  <a:lnTo>
                    <a:pt x="217" y="2125"/>
                  </a:lnTo>
                  <a:lnTo>
                    <a:pt x="217" y="2330"/>
                  </a:lnTo>
                  <a:lnTo>
                    <a:pt x="220" y="2362"/>
                  </a:lnTo>
                  <a:lnTo>
                    <a:pt x="229" y="2394"/>
                  </a:lnTo>
                  <a:lnTo>
                    <a:pt x="242" y="2423"/>
                  </a:lnTo>
                  <a:lnTo>
                    <a:pt x="260" y="2449"/>
                  </a:lnTo>
                  <a:lnTo>
                    <a:pt x="282" y="2471"/>
                  </a:lnTo>
                  <a:lnTo>
                    <a:pt x="308" y="2488"/>
                  </a:lnTo>
                  <a:lnTo>
                    <a:pt x="336" y="2503"/>
                  </a:lnTo>
                  <a:lnTo>
                    <a:pt x="367" y="2511"/>
                  </a:lnTo>
                  <a:lnTo>
                    <a:pt x="400" y="2513"/>
                  </a:lnTo>
                  <a:lnTo>
                    <a:pt x="602" y="2513"/>
                  </a:lnTo>
                  <a:lnTo>
                    <a:pt x="634" y="2511"/>
                  </a:lnTo>
                  <a:lnTo>
                    <a:pt x="666" y="2503"/>
                  </a:lnTo>
                  <a:lnTo>
                    <a:pt x="694" y="2488"/>
                  </a:lnTo>
                  <a:lnTo>
                    <a:pt x="720" y="2471"/>
                  </a:lnTo>
                  <a:lnTo>
                    <a:pt x="741" y="2449"/>
                  </a:lnTo>
                  <a:lnTo>
                    <a:pt x="760" y="2423"/>
                  </a:lnTo>
                  <a:lnTo>
                    <a:pt x="773" y="2394"/>
                  </a:lnTo>
                  <a:lnTo>
                    <a:pt x="781" y="2362"/>
                  </a:lnTo>
                  <a:lnTo>
                    <a:pt x="785" y="2330"/>
                  </a:lnTo>
                  <a:lnTo>
                    <a:pt x="785" y="2125"/>
                  </a:lnTo>
                  <a:lnTo>
                    <a:pt x="781" y="2092"/>
                  </a:lnTo>
                  <a:lnTo>
                    <a:pt x="773" y="2061"/>
                  </a:lnTo>
                  <a:lnTo>
                    <a:pt x="760" y="2032"/>
                  </a:lnTo>
                  <a:lnTo>
                    <a:pt x="741" y="2006"/>
                  </a:lnTo>
                  <a:lnTo>
                    <a:pt x="720" y="1984"/>
                  </a:lnTo>
                  <a:lnTo>
                    <a:pt x="694" y="1965"/>
                  </a:lnTo>
                  <a:lnTo>
                    <a:pt x="666" y="1952"/>
                  </a:lnTo>
                  <a:lnTo>
                    <a:pt x="634" y="1944"/>
                  </a:lnTo>
                  <a:lnTo>
                    <a:pt x="602" y="1940"/>
                  </a:lnTo>
                  <a:lnTo>
                    <a:pt x="400" y="1940"/>
                  </a:lnTo>
                  <a:close/>
                  <a:moveTo>
                    <a:pt x="2742" y="0"/>
                  </a:moveTo>
                  <a:lnTo>
                    <a:pt x="3308" y="0"/>
                  </a:lnTo>
                  <a:lnTo>
                    <a:pt x="3491" y="1952"/>
                  </a:lnTo>
                  <a:lnTo>
                    <a:pt x="3491" y="2734"/>
                  </a:lnTo>
                  <a:lnTo>
                    <a:pt x="0" y="2734"/>
                  </a:lnTo>
                  <a:lnTo>
                    <a:pt x="0" y="1260"/>
                  </a:lnTo>
                  <a:lnTo>
                    <a:pt x="860" y="819"/>
                  </a:lnTo>
                  <a:lnTo>
                    <a:pt x="860" y="1254"/>
                  </a:lnTo>
                  <a:lnTo>
                    <a:pt x="1710" y="819"/>
                  </a:lnTo>
                  <a:lnTo>
                    <a:pt x="1710" y="1254"/>
                  </a:lnTo>
                  <a:lnTo>
                    <a:pt x="2560" y="819"/>
                  </a:lnTo>
                  <a:lnTo>
                    <a:pt x="2560" y="1952"/>
                  </a:lnTo>
                  <a:lnTo>
                    <a:pt x="27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AA2AE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Freeform 169">
              <a:extLst>
                <a:ext uri="{FF2B5EF4-FFF2-40B4-BE49-F238E27FC236}">
                  <a16:creationId xmlns:a16="http://schemas.microsoft.com/office/drawing/2014/main" id="{2DC0A57B-3283-4735-9DA5-4AC7219AB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375" y="2684463"/>
              <a:ext cx="306387" cy="101600"/>
            </a:xfrm>
            <a:custGeom>
              <a:avLst/>
              <a:gdLst>
                <a:gd name="T0" fmla="*/ 29 w 1927"/>
                <a:gd name="T1" fmla="*/ 1 h 640"/>
                <a:gd name="T2" fmla="*/ 28 w 1927"/>
                <a:gd name="T3" fmla="*/ 9 h 640"/>
                <a:gd name="T4" fmla="*/ 27 w 1927"/>
                <a:gd name="T5" fmla="*/ 22 h 640"/>
                <a:gd name="T6" fmla="*/ 26 w 1927"/>
                <a:gd name="T7" fmla="*/ 41 h 640"/>
                <a:gd name="T8" fmla="*/ 28 w 1927"/>
                <a:gd name="T9" fmla="*/ 63 h 640"/>
                <a:gd name="T10" fmla="*/ 34 w 1927"/>
                <a:gd name="T11" fmla="*/ 87 h 640"/>
                <a:gd name="T12" fmla="*/ 45 w 1927"/>
                <a:gd name="T13" fmla="*/ 113 h 640"/>
                <a:gd name="T14" fmla="*/ 63 w 1927"/>
                <a:gd name="T15" fmla="*/ 138 h 640"/>
                <a:gd name="T16" fmla="*/ 88 w 1927"/>
                <a:gd name="T17" fmla="*/ 162 h 640"/>
                <a:gd name="T18" fmla="*/ 123 w 1927"/>
                <a:gd name="T19" fmla="*/ 183 h 640"/>
                <a:gd name="T20" fmla="*/ 167 w 1927"/>
                <a:gd name="T21" fmla="*/ 200 h 640"/>
                <a:gd name="T22" fmla="*/ 224 w 1927"/>
                <a:gd name="T23" fmla="*/ 214 h 640"/>
                <a:gd name="T24" fmla="*/ 294 w 1927"/>
                <a:gd name="T25" fmla="*/ 219 h 640"/>
                <a:gd name="T26" fmla="*/ 378 w 1927"/>
                <a:gd name="T27" fmla="*/ 218 h 640"/>
                <a:gd name="T28" fmla="*/ 476 w 1927"/>
                <a:gd name="T29" fmla="*/ 207 h 640"/>
                <a:gd name="T30" fmla="*/ 593 w 1927"/>
                <a:gd name="T31" fmla="*/ 186 h 640"/>
                <a:gd name="T32" fmla="*/ 728 w 1927"/>
                <a:gd name="T33" fmla="*/ 155 h 640"/>
                <a:gd name="T34" fmla="*/ 882 w 1927"/>
                <a:gd name="T35" fmla="*/ 110 h 640"/>
                <a:gd name="T36" fmla="*/ 1026 w 1927"/>
                <a:gd name="T37" fmla="*/ 71 h 640"/>
                <a:gd name="T38" fmla="*/ 1156 w 1927"/>
                <a:gd name="T39" fmla="*/ 51 h 640"/>
                <a:gd name="T40" fmla="*/ 1274 w 1927"/>
                <a:gd name="T41" fmla="*/ 44 h 640"/>
                <a:gd name="T42" fmla="*/ 1379 w 1927"/>
                <a:gd name="T43" fmla="*/ 53 h 640"/>
                <a:gd name="T44" fmla="*/ 1472 w 1927"/>
                <a:gd name="T45" fmla="*/ 72 h 640"/>
                <a:gd name="T46" fmla="*/ 1554 w 1927"/>
                <a:gd name="T47" fmla="*/ 102 h 640"/>
                <a:gd name="T48" fmla="*/ 1625 w 1927"/>
                <a:gd name="T49" fmla="*/ 140 h 640"/>
                <a:gd name="T50" fmla="*/ 1688 w 1927"/>
                <a:gd name="T51" fmla="*/ 186 h 640"/>
                <a:gd name="T52" fmla="*/ 1741 w 1927"/>
                <a:gd name="T53" fmla="*/ 235 h 640"/>
                <a:gd name="T54" fmla="*/ 1785 w 1927"/>
                <a:gd name="T55" fmla="*/ 289 h 640"/>
                <a:gd name="T56" fmla="*/ 1822 w 1927"/>
                <a:gd name="T57" fmla="*/ 345 h 640"/>
                <a:gd name="T58" fmla="*/ 1852 w 1927"/>
                <a:gd name="T59" fmla="*/ 400 h 640"/>
                <a:gd name="T60" fmla="*/ 1876 w 1927"/>
                <a:gd name="T61" fmla="*/ 453 h 640"/>
                <a:gd name="T62" fmla="*/ 1894 w 1927"/>
                <a:gd name="T63" fmla="*/ 503 h 640"/>
                <a:gd name="T64" fmla="*/ 1907 w 1927"/>
                <a:gd name="T65" fmla="*/ 547 h 640"/>
                <a:gd name="T66" fmla="*/ 1917 w 1927"/>
                <a:gd name="T67" fmla="*/ 586 h 640"/>
                <a:gd name="T68" fmla="*/ 1922 w 1927"/>
                <a:gd name="T69" fmla="*/ 614 h 640"/>
                <a:gd name="T70" fmla="*/ 1926 w 1927"/>
                <a:gd name="T71" fmla="*/ 634 h 640"/>
                <a:gd name="T72" fmla="*/ 1927 w 1927"/>
                <a:gd name="T73" fmla="*/ 640 h 640"/>
                <a:gd name="T74" fmla="*/ 1406 w 1927"/>
                <a:gd name="T75" fmla="*/ 605 h 640"/>
                <a:gd name="T76" fmla="*/ 1384 w 1927"/>
                <a:gd name="T77" fmla="*/ 548 h 640"/>
                <a:gd name="T78" fmla="*/ 1347 w 1927"/>
                <a:gd name="T79" fmla="*/ 505 h 640"/>
                <a:gd name="T80" fmla="*/ 1296 w 1927"/>
                <a:gd name="T81" fmla="*/ 473 h 640"/>
                <a:gd name="T82" fmla="*/ 1233 w 1927"/>
                <a:gd name="T83" fmla="*/ 451 h 640"/>
                <a:gd name="T84" fmla="*/ 1157 w 1927"/>
                <a:gd name="T85" fmla="*/ 437 h 640"/>
                <a:gd name="T86" fmla="*/ 1072 w 1927"/>
                <a:gd name="T87" fmla="*/ 429 h 640"/>
                <a:gd name="T88" fmla="*/ 979 w 1927"/>
                <a:gd name="T89" fmla="*/ 427 h 640"/>
                <a:gd name="T90" fmla="*/ 877 w 1927"/>
                <a:gd name="T91" fmla="*/ 426 h 640"/>
                <a:gd name="T92" fmla="*/ 770 w 1927"/>
                <a:gd name="T93" fmla="*/ 427 h 640"/>
                <a:gd name="T94" fmla="*/ 658 w 1927"/>
                <a:gd name="T95" fmla="*/ 427 h 640"/>
                <a:gd name="T96" fmla="*/ 542 w 1927"/>
                <a:gd name="T97" fmla="*/ 424 h 640"/>
                <a:gd name="T98" fmla="*/ 426 w 1927"/>
                <a:gd name="T99" fmla="*/ 416 h 640"/>
                <a:gd name="T100" fmla="*/ 310 w 1927"/>
                <a:gd name="T101" fmla="*/ 401 h 640"/>
                <a:gd name="T102" fmla="*/ 215 w 1927"/>
                <a:gd name="T103" fmla="*/ 378 h 640"/>
                <a:gd name="T104" fmla="*/ 140 w 1927"/>
                <a:gd name="T105" fmla="*/ 347 h 640"/>
                <a:gd name="T106" fmla="*/ 84 w 1927"/>
                <a:gd name="T107" fmla="*/ 310 h 640"/>
                <a:gd name="T108" fmla="*/ 45 w 1927"/>
                <a:gd name="T109" fmla="*/ 269 h 640"/>
                <a:gd name="T110" fmla="*/ 19 w 1927"/>
                <a:gd name="T111" fmla="*/ 226 h 640"/>
                <a:gd name="T112" fmla="*/ 5 w 1927"/>
                <a:gd name="T113" fmla="*/ 182 h 640"/>
                <a:gd name="T114" fmla="*/ 0 w 1927"/>
                <a:gd name="T115" fmla="*/ 139 h 640"/>
                <a:gd name="T116" fmla="*/ 2 w 1927"/>
                <a:gd name="T117" fmla="*/ 100 h 640"/>
                <a:gd name="T118" fmla="*/ 8 w 1927"/>
                <a:gd name="T119" fmla="*/ 64 h 640"/>
                <a:gd name="T120" fmla="*/ 16 w 1927"/>
                <a:gd name="T121" fmla="*/ 35 h 640"/>
                <a:gd name="T122" fmla="*/ 23 w 1927"/>
                <a:gd name="T123" fmla="*/ 13 h 640"/>
                <a:gd name="T124" fmla="*/ 29 w 1927"/>
                <a:gd name="T125" fmla="*/ 2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27" h="640">
                  <a:moveTo>
                    <a:pt x="29" y="0"/>
                  </a:moveTo>
                  <a:lnTo>
                    <a:pt x="29" y="1"/>
                  </a:lnTo>
                  <a:lnTo>
                    <a:pt x="29" y="5"/>
                  </a:lnTo>
                  <a:lnTo>
                    <a:pt x="28" y="9"/>
                  </a:lnTo>
                  <a:lnTo>
                    <a:pt x="27" y="16"/>
                  </a:lnTo>
                  <a:lnTo>
                    <a:pt x="27" y="22"/>
                  </a:lnTo>
                  <a:lnTo>
                    <a:pt x="26" y="31"/>
                  </a:lnTo>
                  <a:lnTo>
                    <a:pt x="26" y="41"/>
                  </a:lnTo>
                  <a:lnTo>
                    <a:pt x="27" y="52"/>
                  </a:lnTo>
                  <a:lnTo>
                    <a:pt x="28" y="63"/>
                  </a:lnTo>
                  <a:lnTo>
                    <a:pt x="31" y="75"/>
                  </a:lnTo>
                  <a:lnTo>
                    <a:pt x="34" y="87"/>
                  </a:lnTo>
                  <a:lnTo>
                    <a:pt x="40" y="100"/>
                  </a:lnTo>
                  <a:lnTo>
                    <a:pt x="45" y="113"/>
                  </a:lnTo>
                  <a:lnTo>
                    <a:pt x="54" y="125"/>
                  </a:lnTo>
                  <a:lnTo>
                    <a:pt x="63" y="138"/>
                  </a:lnTo>
                  <a:lnTo>
                    <a:pt x="74" y="150"/>
                  </a:lnTo>
                  <a:lnTo>
                    <a:pt x="88" y="162"/>
                  </a:lnTo>
                  <a:lnTo>
                    <a:pt x="105" y="173"/>
                  </a:lnTo>
                  <a:lnTo>
                    <a:pt x="123" y="183"/>
                  </a:lnTo>
                  <a:lnTo>
                    <a:pt x="143" y="193"/>
                  </a:lnTo>
                  <a:lnTo>
                    <a:pt x="167" y="200"/>
                  </a:lnTo>
                  <a:lnTo>
                    <a:pt x="194" y="208"/>
                  </a:lnTo>
                  <a:lnTo>
                    <a:pt x="224" y="214"/>
                  </a:lnTo>
                  <a:lnTo>
                    <a:pt x="257" y="217"/>
                  </a:lnTo>
                  <a:lnTo>
                    <a:pt x="294" y="219"/>
                  </a:lnTo>
                  <a:lnTo>
                    <a:pt x="334" y="219"/>
                  </a:lnTo>
                  <a:lnTo>
                    <a:pt x="378" y="218"/>
                  </a:lnTo>
                  <a:lnTo>
                    <a:pt x="426" y="214"/>
                  </a:lnTo>
                  <a:lnTo>
                    <a:pt x="476" y="207"/>
                  </a:lnTo>
                  <a:lnTo>
                    <a:pt x="533" y="198"/>
                  </a:lnTo>
                  <a:lnTo>
                    <a:pt x="593" y="186"/>
                  </a:lnTo>
                  <a:lnTo>
                    <a:pt x="658" y="172"/>
                  </a:lnTo>
                  <a:lnTo>
                    <a:pt x="728" y="155"/>
                  </a:lnTo>
                  <a:lnTo>
                    <a:pt x="803" y="134"/>
                  </a:lnTo>
                  <a:lnTo>
                    <a:pt x="882" y="110"/>
                  </a:lnTo>
                  <a:lnTo>
                    <a:pt x="956" y="88"/>
                  </a:lnTo>
                  <a:lnTo>
                    <a:pt x="1026" y="71"/>
                  </a:lnTo>
                  <a:lnTo>
                    <a:pt x="1093" y="59"/>
                  </a:lnTo>
                  <a:lnTo>
                    <a:pt x="1156" y="51"/>
                  </a:lnTo>
                  <a:lnTo>
                    <a:pt x="1217" y="45"/>
                  </a:lnTo>
                  <a:lnTo>
                    <a:pt x="1274" y="44"/>
                  </a:lnTo>
                  <a:lnTo>
                    <a:pt x="1328" y="47"/>
                  </a:lnTo>
                  <a:lnTo>
                    <a:pt x="1379" y="53"/>
                  </a:lnTo>
                  <a:lnTo>
                    <a:pt x="1426" y="60"/>
                  </a:lnTo>
                  <a:lnTo>
                    <a:pt x="1472" y="72"/>
                  </a:lnTo>
                  <a:lnTo>
                    <a:pt x="1514" y="86"/>
                  </a:lnTo>
                  <a:lnTo>
                    <a:pt x="1554" y="102"/>
                  </a:lnTo>
                  <a:lnTo>
                    <a:pt x="1591" y="121"/>
                  </a:lnTo>
                  <a:lnTo>
                    <a:pt x="1625" y="140"/>
                  </a:lnTo>
                  <a:lnTo>
                    <a:pt x="1658" y="162"/>
                  </a:lnTo>
                  <a:lnTo>
                    <a:pt x="1688" y="186"/>
                  </a:lnTo>
                  <a:lnTo>
                    <a:pt x="1715" y="210"/>
                  </a:lnTo>
                  <a:lnTo>
                    <a:pt x="1741" y="235"/>
                  </a:lnTo>
                  <a:lnTo>
                    <a:pt x="1764" y="263"/>
                  </a:lnTo>
                  <a:lnTo>
                    <a:pt x="1785" y="289"/>
                  </a:lnTo>
                  <a:lnTo>
                    <a:pt x="1805" y="317"/>
                  </a:lnTo>
                  <a:lnTo>
                    <a:pt x="1822" y="345"/>
                  </a:lnTo>
                  <a:lnTo>
                    <a:pt x="1838" y="372"/>
                  </a:lnTo>
                  <a:lnTo>
                    <a:pt x="1852" y="400"/>
                  </a:lnTo>
                  <a:lnTo>
                    <a:pt x="1865" y="427"/>
                  </a:lnTo>
                  <a:lnTo>
                    <a:pt x="1876" y="453"/>
                  </a:lnTo>
                  <a:lnTo>
                    <a:pt x="1886" y="478"/>
                  </a:lnTo>
                  <a:lnTo>
                    <a:pt x="1894" y="503"/>
                  </a:lnTo>
                  <a:lnTo>
                    <a:pt x="1902" y="526"/>
                  </a:lnTo>
                  <a:lnTo>
                    <a:pt x="1907" y="547"/>
                  </a:lnTo>
                  <a:lnTo>
                    <a:pt x="1913" y="568"/>
                  </a:lnTo>
                  <a:lnTo>
                    <a:pt x="1917" y="586"/>
                  </a:lnTo>
                  <a:lnTo>
                    <a:pt x="1920" y="601"/>
                  </a:lnTo>
                  <a:lnTo>
                    <a:pt x="1922" y="614"/>
                  </a:lnTo>
                  <a:lnTo>
                    <a:pt x="1925" y="625"/>
                  </a:lnTo>
                  <a:lnTo>
                    <a:pt x="1926" y="634"/>
                  </a:lnTo>
                  <a:lnTo>
                    <a:pt x="1927" y="638"/>
                  </a:lnTo>
                  <a:lnTo>
                    <a:pt x="1927" y="640"/>
                  </a:lnTo>
                  <a:lnTo>
                    <a:pt x="1411" y="640"/>
                  </a:lnTo>
                  <a:lnTo>
                    <a:pt x="1406" y="605"/>
                  </a:lnTo>
                  <a:lnTo>
                    <a:pt x="1397" y="575"/>
                  </a:lnTo>
                  <a:lnTo>
                    <a:pt x="1384" y="548"/>
                  </a:lnTo>
                  <a:lnTo>
                    <a:pt x="1368" y="524"/>
                  </a:lnTo>
                  <a:lnTo>
                    <a:pt x="1347" y="505"/>
                  </a:lnTo>
                  <a:lnTo>
                    <a:pt x="1324" y="487"/>
                  </a:lnTo>
                  <a:lnTo>
                    <a:pt x="1296" y="473"/>
                  </a:lnTo>
                  <a:lnTo>
                    <a:pt x="1265" y="461"/>
                  </a:lnTo>
                  <a:lnTo>
                    <a:pt x="1233" y="451"/>
                  </a:lnTo>
                  <a:lnTo>
                    <a:pt x="1196" y="443"/>
                  </a:lnTo>
                  <a:lnTo>
                    <a:pt x="1157" y="437"/>
                  </a:lnTo>
                  <a:lnTo>
                    <a:pt x="1116" y="432"/>
                  </a:lnTo>
                  <a:lnTo>
                    <a:pt x="1072" y="429"/>
                  </a:lnTo>
                  <a:lnTo>
                    <a:pt x="1026" y="428"/>
                  </a:lnTo>
                  <a:lnTo>
                    <a:pt x="979" y="427"/>
                  </a:lnTo>
                  <a:lnTo>
                    <a:pt x="929" y="426"/>
                  </a:lnTo>
                  <a:lnTo>
                    <a:pt x="877" y="426"/>
                  </a:lnTo>
                  <a:lnTo>
                    <a:pt x="824" y="427"/>
                  </a:lnTo>
                  <a:lnTo>
                    <a:pt x="770" y="427"/>
                  </a:lnTo>
                  <a:lnTo>
                    <a:pt x="715" y="427"/>
                  </a:lnTo>
                  <a:lnTo>
                    <a:pt x="658" y="427"/>
                  </a:lnTo>
                  <a:lnTo>
                    <a:pt x="601" y="426"/>
                  </a:lnTo>
                  <a:lnTo>
                    <a:pt x="542" y="424"/>
                  </a:lnTo>
                  <a:lnTo>
                    <a:pt x="484" y="420"/>
                  </a:lnTo>
                  <a:lnTo>
                    <a:pt x="426" y="416"/>
                  </a:lnTo>
                  <a:lnTo>
                    <a:pt x="366" y="409"/>
                  </a:lnTo>
                  <a:lnTo>
                    <a:pt x="310" y="401"/>
                  </a:lnTo>
                  <a:lnTo>
                    <a:pt x="259" y="391"/>
                  </a:lnTo>
                  <a:lnTo>
                    <a:pt x="215" y="378"/>
                  </a:lnTo>
                  <a:lnTo>
                    <a:pt x="175" y="363"/>
                  </a:lnTo>
                  <a:lnTo>
                    <a:pt x="140" y="347"/>
                  </a:lnTo>
                  <a:lnTo>
                    <a:pt x="110" y="328"/>
                  </a:lnTo>
                  <a:lnTo>
                    <a:pt x="84" y="310"/>
                  </a:lnTo>
                  <a:lnTo>
                    <a:pt x="62" y="290"/>
                  </a:lnTo>
                  <a:lnTo>
                    <a:pt x="45" y="269"/>
                  </a:lnTo>
                  <a:lnTo>
                    <a:pt x="30" y="247"/>
                  </a:lnTo>
                  <a:lnTo>
                    <a:pt x="19" y="226"/>
                  </a:lnTo>
                  <a:lnTo>
                    <a:pt x="10" y="204"/>
                  </a:lnTo>
                  <a:lnTo>
                    <a:pt x="5" y="182"/>
                  </a:lnTo>
                  <a:lnTo>
                    <a:pt x="2" y="160"/>
                  </a:lnTo>
                  <a:lnTo>
                    <a:pt x="0" y="139"/>
                  </a:lnTo>
                  <a:lnTo>
                    <a:pt x="0" y="118"/>
                  </a:lnTo>
                  <a:lnTo>
                    <a:pt x="2" y="100"/>
                  </a:lnTo>
                  <a:lnTo>
                    <a:pt x="4" y="81"/>
                  </a:lnTo>
                  <a:lnTo>
                    <a:pt x="8" y="64"/>
                  </a:lnTo>
                  <a:lnTo>
                    <a:pt x="12" y="48"/>
                  </a:lnTo>
                  <a:lnTo>
                    <a:pt x="16" y="35"/>
                  </a:lnTo>
                  <a:lnTo>
                    <a:pt x="20" y="23"/>
                  </a:lnTo>
                  <a:lnTo>
                    <a:pt x="23" y="13"/>
                  </a:lnTo>
                  <a:lnTo>
                    <a:pt x="27" y="7"/>
                  </a:lnTo>
                  <a:lnTo>
                    <a:pt x="29" y="2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AA2AE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FD8971A7-2A95-4948-9DE2-C26D508C90DE}"/>
              </a:ext>
            </a:extLst>
          </p:cNvPr>
          <p:cNvGrpSpPr/>
          <p:nvPr/>
        </p:nvGrpSpPr>
        <p:grpSpPr>
          <a:xfrm>
            <a:off x="216949" y="6400224"/>
            <a:ext cx="2117076" cy="970650"/>
            <a:chOff x="-99763" y="6164791"/>
            <a:chExt cx="2117076" cy="970650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0D473195-EBED-459F-B3E7-2DF7C173C879}"/>
                </a:ext>
              </a:extLst>
            </p:cNvPr>
            <p:cNvSpPr/>
            <p:nvPr/>
          </p:nvSpPr>
          <p:spPr>
            <a:xfrm>
              <a:off x="-99763" y="6164791"/>
              <a:ext cx="179799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Площадь территории</a:t>
              </a: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9B7CAEB3-4B60-40C7-8C47-6DD0976C75D2}"/>
                </a:ext>
              </a:extLst>
            </p:cNvPr>
            <p:cNvSpPr/>
            <p:nvPr/>
          </p:nvSpPr>
          <p:spPr>
            <a:xfrm>
              <a:off x="273809" y="6612221"/>
              <a:ext cx="127310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330,15 </a:t>
              </a:r>
            </a:p>
          </p:txBody>
        </p:sp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BD723DA5-0966-4A99-9226-ED946526D944}"/>
                </a:ext>
              </a:extLst>
            </p:cNvPr>
            <p:cNvGrpSpPr/>
            <p:nvPr/>
          </p:nvGrpSpPr>
          <p:grpSpPr>
            <a:xfrm>
              <a:off x="1350606" y="6486403"/>
              <a:ext cx="666707" cy="646331"/>
              <a:chOff x="5453593" y="4784361"/>
              <a:chExt cx="666707" cy="646331"/>
            </a:xfrm>
          </p:grpSpPr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5D41A7DA-AA23-4669-99B5-E2E4DF8CBE2A}"/>
                  </a:ext>
                </a:extLst>
              </p:cNvPr>
              <p:cNvSpPr/>
              <p:nvPr/>
            </p:nvSpPr>
            <p:spPr>
              <a:xfrm>
                <a:off x="5453593" y="4784361"/>
                <a:ext cx="66670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A2AE">
                      <a:lumMod val="50000"/>
                    </a:srgbClr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A2AE">
                        <a:lumMod val="50000"/>
                      </a:srgbClr>
                    </a:solidFill>
                    <a:effectLst/>
                    <a:uLnTx/>
                    <a:uFillTx/>
                    <a:ea typeface="+mn-ea"/>
                    <a:cs typeface="+mn-cs"/>
                  </a:rPr>
                  <a:t>км</a:t>
                </a:r>
              </a:p>
            </p:txBody>
          </p:sp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B2ADC7DE-7AAE-4DAC-9993-793C00054371}"/>
                  </a:ext>
                </a:extLst>
              </p:cNvPr>
              <p:cNvSpPr/>
              <p:nvPr/>
            </p:nvSpPr>
            <p:spPr>
              <a:xfrm>
                <a:off x="5687331" y="4922860"/>
                <a:ext cx="26129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</a:t>
                </a:r>
              </a:p>
            </p:txBody>
          </p:sp>
        </p:grpSp>
      </p:grp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94CA8A9-0A27-4F7B-8206-4BDC29E596CF}"/>
              </a:ext>
            </a:extLst>
          </p:cNvPr>
          <p:cNvSpPr/>
          <p:nvPr/>
        </p:nvSpPr>
        <p:spPr>
          <a:xfrm>
            <a:off x="2741283" y="4811175"/>
            <a:ext cx="18808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Липецк</a:t>
            </a:r>
          </a:p>
        </p:txBody>
      </p:sp>
      <p:pic>
        <p:nvPicPr>
          <p:cNvPr id="54" name="Picture 6" descr="https://www.lipetskmedia.ru/images/news_/097/148_big2.jpg">
            <a:extLst>
              <a:ext uri="{FF2B5EF4-FFF2-40B4-BE49-F238E27FC236}">
                <a16:creationId xmlns:a16="http://schemas.microsoft.com/office/drawing/2014/main" id="{0790000A-0AC2-4589-BC08-F31528AA7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7334" r="9285" b="32005"/>
          <a:stretch/>
        </p:blipFill>
        <p:spPr bwMode="auto">
          <a:xfrm>
            <a:off x="4005180" y="1206061"/>
            <a:ext cx="2577993" cy="1714716"/>
          </a:xfrm>
          <a:prstGeom prst="wedgeRoundRectCallout">
            <a:avLst>
              <a:gd name="adj1" fmla="val -22180"/>
              <a:gd name="adj2" fmla="val 49704"/>
              <a:gd name="adj3" fmla="val 16667"/>
            </a:avLst>
          </a:prstGeom>
          <a:blipFill>
            <a:blip r:embed="rId4">
              <a:alphaModFix amt="29000"/>
            </a:blip>
            <a:stretch>
              <a:fillRect/>
            </a:stretch>
          </a:blipFill>
        </p:spPr>
      </p:pic>
      <p:sp>
        <p:nvSpPr>
          <p:cNvPr id="55" name="Скругленная прямоугольная выноска 4">
            <a:extLst>
              <a:ext uri="{FF2B5EF4-FFF2-40B4-BE49-F238E27FC236}">
                <a16:creationId xmlns:a16="http://schemas.microsoft.com/office/drawing/2014/main" id="{2BC02343-33F1-4E65-BAE2-90E1AD83F24F}"/>
              </a:ext>
            </a:extLst>
          </p:cNvPr>
          <p:cNvSpPr/>
          <p:nvPr/>
        </p:nvSpPr>
        <p:spPr>
          <a:xfrm>
            <a:off x="262373" y="1192689"/>
            <a:ext cx="2590449" cy="1728088"/>
          </a:xfrm>
          <a:custGeom>
            <a:avLst/>
            <a:gdLst>
              <a:gd name="connsiteX0" fmla="*/ 0 w 7060378"/>
              <a:gd name="connsiteY0" fmla="*/ 687951 h 4127622"/>
              <a:gd name="connsiteX1" fmla="*/ 687951 w 7060378"/>
              <a:gd name="connsiteY1" fmla="*/ 0 h 4127622"/>
              <a:gd name="connsiteX2" fmla="*/ 1176730 w 7060378"/>
              <a:gd name="connsiteY2" fmla="*/ 0 h 4127622"/>
              <a:gd name="connsiteX3" fmla="*/ 1176730 w 7060378"/>
              <a:gd name="connsiteY3" fmla="*/ 0 h 4127622"/>
              <a:gd name="connsiteX4" fmla="*/ 2941824 w 7060378"/>
              <a:gd name="connsiteY4" fmla="*/ 0 h 4127622"/>
              <a:gd name="connsiteX5" fmla="*/ 6372427 w 7060378"/>
              <a:gd name="connsiteY5" fmla="*/ 0 h 4127622"/>
              <a:gd name="connsiteX6" fmla="*/ 7060378 w 7060378"/>
              <a:gd name="connsiteY6" fmla="*/ 687951 h 4127622"/>
              <a:gd name="connsiteX7" fmla="*/ 7060378 w 7060378"/>
              <a:gd name="connsiteY7" fmla="*/ 2407780 h 4127622"/>
              <a:gd name="connsiteX8" fmla="*/ 7060378 w 7060378"/>
              <a:gd name="connsiteY8" fmla="*/ 2407780 h 4127622"/>
              <a:gd name="connsiteX9" fmla="*/ 7060378 w 7060378"/>
              <a:gd name="connsiteY9" fmla="*/ 3439685 h 4127622"/>
              <a:gd name="connsiteX10" fmla="*/ 7060378 w 7060378"/>
              <a:gd name="connsiteY10" fmla="*/ 3439671 h 4127622"/>
              <a:gd name="connsiteX11" fmla="*/ 6372427 w 7060378"/>
              <a:gd name="connsiteY11" fmla="*/ 4127622 h 4127622"/>
              <a:gd name="connsiteX12" fmla="*/ 2941824 w 7060378"/>
              <a:gd name="connsiteY12" fmla="*/ 4127622 h 4127622"/>
              <a:gd name="connsiteX13" fmla="*/ 2059300 w 7060378"/>
              <a:gd name="connsiteY13" fmla="*/ 4643575 h 4127622"/>
              <a:gd name="connsiteX14" fmla="*/ 1176730 w 7060378"/>
              <a:gd name="connsiteY14" fmla="*/ 4127622 h 4127622"/>
              <a:gd name="connsiteX15" fmla="*/ 687951 w 7060378"/>
              <a:gd name="connsiteY15" fmla="*/ 4127622 h 4127622"/>
              <a:gd name="connsiteX16" fmla="*/ 0 w 7060378"/>
              <a:gd name="connsiteY16" fmla="*/ 3439671 h 4127622"/>
              <a:gd name="connsiteX17" fmla="*/ 0 w 7060378"/>
              <a:gd name="connsiteY17" fmla="*/ 3439685 h 4127622"/>
              <a:gd name="connsiteX18" fmla="*/ 0 w 7060378"/>
              <a:gd name="connsiteY18" fmla="*/ 2407780 h 4127622"/>
              <a:gd name="connsiteX19" fmla="*/ 0 w 7060378"/>
              <a:gd name="connsiteY19" fmla="*/ 2407780 h 4127622"/>
              <a:gd name="connsiteX20" fmla="*/ 0 w 7060378"/>
              <a:gd name="connsiteY20" fmla="*/ 687951 h 4127622"/>
              <a:gd name="connsiteX0" fmla="*/ 0 w 7060378"/>
              <a:gd name="connsiteY0" fmla="*/ 687951 h 4150090"/>
              <a:gd name="connsiteX1" fmla="*/ 687951 w 7060378"/>
              <a:gd name="connsiteY1" fmla="*/ 0 h 4150090"/>
              <a:gd name="connsiteX2" fmla="*/ 1176730 w 7060378"/>
              <a:gd name="connsiteY2" fmla="*/ 0 h 4150090"/>
              <a:gd name="connsiteX3" fmla="*/ 1176730 w 7060378"/>
              <a:gd name="connsiteY3" fmla="*/ 0 h 4150090"/>
              <a:gd name="connsiteX4" fmla="*/ 2941824 w 7060378"/>
              <a:gd name="connsiteY4" fmla="*/ 0 h 4150090"/>
              <a:gd name="connsiteX5" fmla="*/ 6372427 w 7060378"/>
              <a:gd name="connsiteY5" fmla="*/ 0 h 4150090"/>
              <a:gd name="connsiteX6" fmla="*/ 7060378 w 7060378"/>
              <a:gd name="connsiteY6" fmla="*/ 687951 h 4150090"/>
              <a:gd name="connsiteX7" fmla="*/ 7060378 w 7060378"/>
              <a:gd name="connsiteY7" fmla="*/ 2407780 h 4150090"/>
              <a:gd name="connsiteX8" fmla="*/ 7060378 w 7060378"/>
              <a:gd name="connsiteY8" fmla="*/ 2407780 h 4150090"/>
              <a:gd name="connsiteX9" fmla="*/ 7060378 w 7060378"/>
              <a:gd name="connsiteY9" fmla="*/ 3439685 h 4150090"/>
              <a:gd name="connsiteX10" fmla="*/ 7060378 w 7060378"/>
              <a:gd name="connsiteY10" fmla="*/ 3439671 h 4150090"/>
              <a:gd name="connsiteX11" fmla="*/ 6372427 w 7060378"/>
              <a:gd name="connsiteY11" fmla="*/ 4127622 h 4150090"/>
              <a:gd name="connsiteX12" fmla="*/ 2941824 w 7060378"/>
              <a:gd name="connsiteY12" fmla="*/ 4127622 h 4150090"/>
              <a:gd name="connsiteX13" fmla="*/ 2059300 w 7060378"/>
              <a:gd name="connsiteY13" fmla="*/ 4150090 h 4150090"/>
              <a:gd name="connsiteX14" fmla="*/ 1176730 w 7060378"/>
              <a:gd name="connsiteY14" fmla="*/ 4127622 h 4150090"/>
              <a:gd name="connsiteX15" fmla="*/ 687951 w 7060378"/>
              <a:gd name="connsiteY15" fmla="*/ 4127622 h 4150090"/>
              <a:gd name="connsiteX16" fmla="*/ 0 w 7060378"/>
              <a:gd name="connsiteY16" fmla="*/ 3439671 h 4150090"/>
              <a:gd name="connsiteX17" fmla="*/ 0 w 7060378"/>
              <a:gd name="connsiteY17" fmla="*/ 3439685 h 4150090"/>
              <a:gd name="connsiteX18" fmla="*/ 0 w 7060378"/>
              <a:gd name="connsiteY18" fmla="*/ 2407780 h 4150090"/>
              <a:gd name="connsiteX19" fmla="*/ 0 w 7060378"/>
              <a:gd name="connsiteY19" fmla="*/ 2407780 h 4150090"/>
              <a:gd name="connsiteX20" fmla="*/ 0 w 7060378"/>
              <a:gd name="connsiteY20" fmla="*/ 687951 h 415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60378" h="4150090">
                <a:moveTo>
                  <a:pt x="0" y="687951"/>
                </a:moveTo>
                <a:cubicBezTo>
                  <a:pt x="0" y="308006"/>
                  <a:pt x="308006" y="0"/>
                  <a:pt x="687951" y="0"/>
                </a:cubicBezTo>
                <a:lnTo>
                  <a:pt x="1176730" y="0"/>
                </a:lnTo>
                <a:lnTo>
                  <a:pt x="1176730" y="0"/>
                </a:lnTo>
                <a:lnTo>
                  <a:pt x="2941824" y="0"/>
                </a:lnTo>
                <a:lnTo>
                  <a:pt x="6372427" y="0"/>
                </a:lnTo>
                <a:cubicBezTo>
                  <a:pt x="6752372" y="0"/>
                  <a:pt x="7060378" y="308006"/>
                  <a:pt x="7060378" y="687951"/>
                </a:cubicBezTo>
                <a:lnTo>
                  <a:pt x="7060378" y="2407780"/>
                </a:lnTo>
                <a:lnTo>
                  <a:pt x="7060378" y="2407780"/>
                </a:lnTo>
                <a:lnTo>
                  <a:pt x="7060378" y="3439685"/>
                </a:lnTo>
                <a:lnTo>
                  <a:pt x="7060378" y="3439671"/>
                </a:lnTo>
                <a:cubicBezTo>
                  <a:pt x="7060378" y="3819616"/>
                  <a:pt x="6752372" y="4127622"/>
                  <a:pt x="6372427" y="4127622"/>
                </a:cubicBezTo>
                <a:lnTo>
                  <a:pt x="2941824" y="4127622"/>
                </a:lnTo>
                <a:lnTo>
                  <a:pt x="2059300" y="4150090"/>
                </a:lnTo>
                <a:lnTo>
                  <a:pt x="1176730" y="4127622"/>
                </a:lnTo>
                <a:lnTo>
                  <a:pt x="687951" y="4127622"/>
                </a:lnTo>
                <a:cubicBezTo>
                  <a:pt x="308006" y="4127622"/>
                  <a:pt x="0" y="3819616"/>
                  <a:pt x="0" y="3439671"/>
                </a:cubicBezTo>
                <a:lnTo>
                  <a:pt x="0" y="3439685"/>
                </a:lnTo>
                <a:lnTo>
                  <a:pt x="0" y="2407780"/>
                </a:lnTo>
                <a:lnTo>
                  <a:pt x="0" y="2407780"/>
                </a:lnTo>
                <a:lnTo>
                  <a:pt x="0" y="687951"/>
                </a:lnTo>
                <a:close/>
              </a:path>
            </a:pathLst>
          </a:custGeom>
          <a:blipFill>
            <a:blip r:embed="rId5"/>
            <a:stretch>
              <a:fillRect l="1" r="-6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Скругленная прямоугольная выноска 6">
            <a:extLst>
              <a:ext uri="{FF2B5EF4-FFF2-40B4-BE49-F238E27FC236}">
                <a16:creationId xmlns:a16="http://schemas.microsoft.com/office/drawing/2014/main" id="{8F5ADBF6-5454-4140-8E5C-B284027AE58A}"/>
              </a:ext>
            </a:extLst>
          </p:cNvPr>
          <p:cNvSpPr/>
          <p:nvPr/>
        </p:nvSpPr>
        <p:spPr>
          <a:xfrm>
            <a:off x="3992724" y="7980225"/>
            <a:ext cx="2590449" cy="1710692"/>
          </a:xfrm>
          <a:prstGeom prst="wedgeRoundRectCallout">
            <a:avLst>
              <a:gd name="adj1" fmla="val 22508"/>
              <a:gd name="adj2" fmla="val -49706"/>
              <a:gd name="adj3" fmla="val 16667"/>
            </a:avLst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ая прямоугольная выноска 7">
            <a:extLst>
              <a:ext uri="{FF2B5EF4-FFF2-40B4-BE49-F238E27FC236}">
                <a16:creationId xmlns:a16="http://schemas.microsoft.com/office/drawing/2014/main" id="{7846CD90-FDE2-4B63-912F-ABB8D16B8C54}"/>
              </a:ext>
            </a:extLst>
          </p:cNvPr>
          <p:cNvSpPr/>
          <p:nvPr/>
        </p:nvSpPr>
        <p:spPr>
          <a:xfrm>
            <a:off x="262373" y="7980225"/>
            <a:ext cx="2590449" cy="1710692"/>
          </a:xfrm>
          <a:prstGeom prst="wedgeRoundRectCallout">
            <a:avLst>
              <a:gd name="adj1" fmla="val 37661"/>
              <a:gd name="adj2" fmla="val 48277"/>
              <a:gd name="adj3" fmla="val 16667"/>
            </a:avLst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952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 descr="Изображение выглядит как белый, тума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05713C0-9B71-9595-AD51-1F87710953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92916" cy="9906000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D880C0CD-E270-4FAC-A427-F0D77C4D2061}"/>
              </a:ext>
            </a:extLst>
          </p:cNvPr>
          <p:cNvGrpSpPr/>
          <p:nvPr/>
        </p:nvGrpSpPr>
        <p:grpSpPr>
          <a:xfrm>
            <a:off x="443005" y="4988596"/>
            <a:ext cx="7606594" cy="328034"/>
            <a:chOff x="213528" y="6199259"/>
            <a:chExt cx="5213089" cy="215510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1C875480-BE18-4962-ACC8-07BD030A31D9}"/>
                </a:ext>
              </a:extLst>
            </p:cNvPr>
            <p:cNvGrpSpPr/>
            <p:nvPr/>
          </p:nvGrpSpPr>
          <p:grpSpPr>
            <a:xfrm>
              <a:off x="314379" y="6199259"/>
              <a:ext cx="5112238" cy="215510"/>
              <a:chOff x="314379" y="6199259"/>
              <a:chExt cx="5112238" cy="21551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14C5A8-D04E-4492-90C0-276BA6D3F6B0}"/>
                  </a:ext>
                </a:extLst>
              </p:cNvPr>
              <p:cNvSpPr txBox="1"/>
              <p:nvPr/>
            </p:nvSpPr>
            <p:spPr>
              <a:xfrm>
                <a:off x="314379" y="6199259"/>
                <a:ext cx="2617887" cy="2022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88900" marR="0" lvl="0" indent="-88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 </a:t>
                </a: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Кредиты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, полученные</a:t>
                </a: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в кредитных организациях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490D0C8-53DF-4C19-A951-8B01F41CBB0B}"/>
                  </a:ext>
                </a:extLst>
              </p:cNvPr>
              <p:cNvSpPr txBox="1"/>
              <p:nvPr/>
            </p:nvSpPr>
            <p:spPr>
              <a:xfrm>
                <a:off x="3153545" y="6232788"/>
                <a:ext cx="2273072" cy="181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Бюджетные кредиты</a:t>
                </a:r>
              </a:p>
            </p:txBody>
          </p:sp>
        </p:grp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73875C11-904B-4C96-8F1D-908014FD00E4}"/>
                </a:ext>
              </a:extLst>
            </p:cNvPr>
            <p:cNvGrpSpPr/>
            <p:nvPr/>
          </p:nvGrpSpPr>
          <p:grpSpPr>
            <a:xfrm>
              <a:off x="213528" y="6234722"/>
              <a:ext cx="2895436" cy="169024"/>
              <a:chOff x="213528" y="6234722"/>
              <a:chExt cx="2895436" cy="169024"/>
            </a:xfrm>
          </p:grpSpPr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19D5552-82C8-4034-9C5D-792043A375DE}"/>
                  </a:ext>
                </a:extLst>
              </p:cNvPr>
              <p:cNvSpPr/>
              <p:nvPr/>
            </p:nvSpPr>
            <p:spPr>
              <a:xfrm>
                <a:off x="213528" y="6234722"/>
                <a:ext cx="173850" cy="159240"/>
              </a:xfrm>
              <a:prstGeom prst="rect">
                <a:avLst/>
              </a:prstGeom>
              <a:solidFill>
                <a:srgbClr val="368C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CF6EEA92-5CE5-45D5-AFCE-D8A73273F506}"/>
                  </a:ext>
                </a:extLst>
              </p:cNvPr>
              <p:cNvSpPr/>
              <p:nvPr/>
            </p:nvSpPr>
            <p:spPr>
              <a:xfrm>
                <a:off x="2935114" y="6244506"/>
                <a:ext cx="173850" cy="15924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99F7776-F947-478A-9F5B-FD6CEE523D9E}"/>
              </a:ext>
            </a:extLst>
          </p:cNvPr>
          <p:cNvSpPr txBox="1"/>
          <p:nvPr/>
        </p:nvSpPr>
        <p:spPr>
          <a:xfrm>
            <a:off x="6055668" y="790800"/>
            <a:ext cx="10495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u="none" strike="noStrike" kern="1200" cap="all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млн</a:t>
            </a:r>
            <a:r>
              <a:rPr kumimoji="0" lang="en-US" sz="1050" b="1" u="none" strike="noStrike" kern="1200" cap="all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.</a:t>
            </a:r>
            <a:r>
              <a:rPr kumimoji="0" lang="en-US" sz="1050" b="1" u="none" strike="noStrike" kern="1200" cap="all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руб</a:t>
            </a:r>
            <a:r>
              <a:rPr kumimoji="0" lang="en-US" sz="1050" b="1" u="none" strike="noStrike" kern="1200" cap="all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.</a:t>
            </a:r>
            <a:endParaRPr kumimoji="0" lang="ru-RU" sz="1050" b="1" u="none" strike="noStrike" kern="1200" cap="all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ED8EA5-B018-4C51-9DF0-E2F12ACF87E1}"/>
              </a:ext>
            </a:extLst>
          </p:cNvPr>
          <p:cNvSpPr txBox="1"/>
          <p:nvPr/>
        </p:nvSpPr>
        <p:spPr>
          <a:xfrm>
            <a:off x="456247" y="5558479"/>
            <a:ext cx="6160676" cy="13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797811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all" spc="-6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Arial"/>
              </a:rPr>
              <a:t>Муниципальный долг –</a:t>
            </a:r>
            <a:endParaRPr kumimoji="0" lang="en-US" sz="1600" b="1" u="none" strike="noStrike" kern="1200" cap="all" spc="-6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n-ea"/>
              <a:cs typeface="Arial"/>
            </a:endParaRPr>
          </a:p>
          <a:p>
            <a:pPr marL="0" marR="0" lvl="0" indent="0" defTabSz="797811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u="none" strike="noStrike" kern="1200" cap="none" spc="-20" normalizeH="0" baseline="0" noProof="0" dirty="0">
                <a:ln>
                  <a:noFill/>
                </a:ln>
                <a:solidFill>
                  <a:srgbClr val="242852">
                    <a:lumMod val="50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обязательства, возникающие из муниципальных заимствований, гарантий по обязательствам третьих лиц, другие обязательства в соответствии с видами долговых обязательств, установленных БК РФ, принятые на себя муниципальным образованием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10C3F5-C23A-4B72-8CA9-5B29699E197B}"/>
              </a:ext>
            </a:extLst>
          </p:cNvPr>
          <p:cNvSpPr txBox="1"/>
          <p:nvPr/>
        </p:nvSpPr>
        <p:spPr>
          <a:xfrm>
            <a:off x="0" y="193274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ОБЪЕМ и </a:t>
            </a:r>
            <a:r>
              <a:rPr kumimoji="0" lang="en-US" sz="2400" b="1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Структура муниципального долга</a:t>
            </a:r>
            <a:endParaRPr kumimoji="0" lang="ru-RU" sz="2400" b="1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31179A-CEE3-40ED-A836-C74C25E143D2}"/>
              </a:ext>
            </a:extLst>
          </p:cNvPr>
          <p:cNvSpPr txBox="1"/>
          <p:nvPr/>
        </p:nvSpPr>
        <p:spPr>
          <a:xfrm>
            <a:off x="456247" y="7108296"/>
            <a:ext cx="3494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задачи: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077C64FD-9B88-443A-B040-1E994D507103}"/>
              </a:ext>
            </a:extLst>
          </p:cNvPr>
          <p:cNvGrpSpPr/>
          <p:nvPr/>
        </p:nvGrpSpPr>
        <p:grpSpPr>
          <a:xfrm>
            <a:off x="550520" y="7608157"/>
            <a:ext cx="6064066" cy="2104567"/>
            <a:chOff x="485382" y="6715522"/>
            <a:chExt cx="6227645" cy="1584002"/>
          </a:xfrm>
        </p:grpSpPr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B8D77710-8833-413E-8959-DEDF81C1B454}"/>
                </a:ext>
              </a:extLst>
            </p:cNvPr>
            <p:cNvGrpSpPr/>
            <p:nvPr/>
          </p:nvGrpSpPr>
          <p:grpSpPr>
            <a:xfrm>
              <a:off x="485382" y="6715522"/>
              <a:ext cx="6227645" cy="1584002"/>
              <a:chOff x="1503443" y="5150347"/>
              <a:chExt cx="6227645" cy="1584002"/>
            </a:xfrm>
          </p:grpSpPr>
          <p:grpSp>
            <p:nvGrpSpPr>
              <p:cNvPr id="17" name="Группа 16">
                <a:extLst>
                  <a:ext uri="{FF2B5EF4-FFF2-40B4-BE49-F238E27FC236}">
                    <a16:creationId xmlns:a16="http://schemas.microsoft.com/office/drawing/2014/main" id="{1D74C468-2F4A-493B-84E7-BCECDFE89CAF}"/>
                  </a:ext>
                </a:extLst>
              </p:cNvPr>
              <p:cNvGrpSpPr/>
              <p:nvPr/>
            </p:nvGrpSpPr>
            <p:grpSpPr>
              <a:xfrm>
                <a:off x="1503443" y="5150347"/>
                <a:ext cx="6227645" cy="1584002"/>
                <a:chOff x="1503443" y="5150347"/>
                <a:chExt cx="6227645" cy="1584002"/>
              </a:xfrm>
            </p:grpSpPr>
            <p:grpSp>
              <p:nvGrpSpPr>
                <p:cNvPr id="19" name="Группа 18">
                  <a:extLst>
                    <a:ext uri="{FF2B5EF4-FFF2-40B4-BE49-F238E27FC236}">
                      <a16:creationId xmlns:a16="http://schemas.microsoft.com/office/drawing/2014/main" id="{90CDA061-DEE6-4B87-8DB0-09F3B64096AF}"/>
                    </a:ext>
                  </a:extLst>
                </p:cNvPr>
                <p:cNvGrpSpPr/>
                <p:nvPr/>
              </p:nvGrpSpPr>
              <p:grpSpPr>
                <a:xfrm>
                  <a:off x="1708785" y="5150347"/>
                  <a:ext cx="6022303" cy="1584002"/>
                  <a:chOff x="1708785" y="5150347"/>
                  <a:chExt cx="6022303" cy="1584002"/>
                </a:xfrm>
              </p:grpSpPr>
              <p:sp>
                <p:nvSpPr>
                  <p:cNvPr id="22" name="Прямоугольник с одним вырезанным углом 79">
                    <a:extLst>
                      <a:ext uri="{FF2B5EF4-FFF2-40B4-BE49-F238E27FC236}">
                        <a16:creationId xmlns:a16="http://schemas.microsoft.com/office/drawing/2014/main" id="{1D7403F1-8F0D-44C8-BEC5-C407C324236D}"/>
                      </a:ext>
                    </a:extLst>
                  </p:cNvPr>
                  <p:cNvSpPr/>
                  <p:nvPr/>
                </p:nvSpPr>
                <p:spPr>
                  <a:xfrm>
                    <a:off x="1708785" y="5150347"/>
                    <a:ext cx="6021399" cy="380805"/>
                  </a:xfrm>
                  <a:prstGeom prst="snip1Rect">
                    <a:avLst>
                      <a:gd name="adj" fmla="val 29340"/>
                    </a:avLst>
                  </a:prstGeom>
                  <a:solidFill>
                    <a:schemeClr val="accent5">
                      <a:alpha val="5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265113" marR="0" lvl="0" indent="0" defTabSz="86768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600" dirty="0">
                        <a:solidFill>
                          <a:prstClr val="white"/>
                        </a:solidFill>
                        <a:cs typeface="Times New Roman" panose="02020603050405020304" pitchFamily="18" charset="0"/>
                      </a:rPr>
                      <a:t>Обеспечение оптимального </a:t>
                    </a:r>
                    <a:r>
                      <a:rPr kumimoji="0" lang="ru-RU" sz="16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Times New Roman" panose="02020603050405020304" pitchFamily="18" charset="0"/>
                      </a:rPr>
                      <a:t>уровня долговой нагрузки</a:t>
                    </a:r>
                  </a:p>
                </p:txBody>
              </p:sp>
              <p:sp>
                <p:nvSpPr>
                  <p:cNvPr id="23" name="Прямоугольник с одним вырезанным углом 80">
                    <a:extLst>
                      <a:ext uri="{FF2B5EF4-FFF2-40B4-BE49-F238E27FC236}">
                        <a16:creationId xmlns:a16="http://schemas.microsoft.com/office/drawing/2014/main" id="{6A839E4E-A3E9-465A-9145-52F1FF494015}"/>
                      </a:ext>
                    </a:extLst>
                  </p:cNvPr>
                  <p:cNvSpPr/>
                  <p:nvPr/>
                </p:nvSpPr>
                <p:spPr>
                  <a:xfrm>
                    <a:off x="1709689" y="5610142"/>
                    <a:ext cx="6021399" cy="1124207"/>
                  </a:xfrm>
                  <a:prstGeom prst="snip1Rect">
                    <a:avLst>
                      <a:gd name="adj" fmla="val 19317"/>
                    </a:avLst>
                  </a:prstGeom>
                  <a:solidFill>
                    <a:schemeClr val="accent5">
                      <a:alpha val="50000"/>
                    </a:scheme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265113" marR="0" lvl="0" indent="-173038" defTabSz="86768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6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Times New Roman" panose="02020603050405020304" pitchFamily="18" charset="0"/>
                      </a:rPr>
                      <a:t>    Сокращение расходов на обслуживание долга </a:t>
                    </a:r>
                    <a:r>
                      <a:rPr kumimoji="0" lang="ru-RU" sz="14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Times New Roman" panose="02020603050405020304" pitchFamily="18" charset="0"/>
                      </a:rPr>
                      <a:t>(используя практику предыдущих лет – работа с субъектом по пролонгации</a:t>
                    </a:r>
                    <a:r>
                      <a:rPr kumimoji="0" lang="ru-RU" sz="1400" b="0" u="none" strike="noStrike" kern="1200" cap="none" spc="0" normalizeH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Times New Roman" panose="02020603050405020304" pitchFamily="18" charset="0"/>
                      </a:rPr>
                      <a:t> бюджетных кредитов (2026 год – 2 160,0  млн. руб.), погашение бюджетных кредитов за счет остатков на счете бюджета (2025-2026 год – 512,7 млн. руб.))</a:t>
                    </a:r>
                    <a:endParaRPr kumimoji="0" lang="ru-RU" sz="1400" b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+mn-ea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0" name="Скругленный прямоугольник 77">
                  <a:extLst>
                    <a:ext uri="{FF2B5EF4-FFF2-40B4-BE49-F238E27FC236}">
                      <a16:creationId xmlns:a16="http://schemas.microsoft.com/office/drawing/2014/main" id="{C391A1A0-87AA-4F97-B0BF-AF62F7931E09}"/>
                    </a:ext>
                  </a:extLst>
                </p:cNvPr>
                <p:cNvSpPr/>
                <p:nvPr/>
              </p:nvSpPr>
              <p:spPr>
                <a:xfrm>
                  <a:off x="1503443" y="5222649"/>
                  <a:ext cx="412496" cy="250869"/>
                </a:xfrm>
                <a:prstGeom prst="roundRect">
                  <a:avLst>
                    <a:gd name="adj" fmla="val 1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</p:sp>
            <p:sp>
              <p:nvSpPr>
                <p:cNvPr id="21" name="Скругленный прямоугольник 78">
                  <a:extLst>
                    <a:ext uri="{FF2B5EF4-FFF2-40B4-BE49-F238E27FC236}">
                      <a16:creationId xmlns:a16="http://schemas.microsoft.com/office/drawing/2014/main" id="{F56FEF9C-1F22-40B2-ADCB-1DA316B83E18}"/>
                    </a:ext>
                  </a:extLst>
                </p:cNvPr>
                <p:cNvSpPr/>
                <p:nvPr/>
              </p:nvSpPr>
              <p:spPr>
                <a:xfrm>
                  <a:off x="1503443" y="5667177"/>
                  <a:ext cx="412496" cy="250869"/>
                </a:xfrm>
                <a:prstGeom prst="roundRect">
                  <a:avLst>
                    <a:gd name="adj" fmla="val 1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</p:sp>
          </p:grp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D9837FB-B036-4667-A3DB-F294DE4FDA89}"/>
                  </a:ext>
                </a:extLst>
              </p:cNvPr>
              <p:cNvSpPr txBox="1"/>
              <p:nvPr/>
            </p:nvSpPr>
            <p:spPr>
              <a:xfrm>
                <a:off x="1557567" y="5228782"/>
                <a:ext cx="783549" cy="25481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285750" marR="0" lvl="0" indent="-28575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>
                    <a:prstClr val="white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u-RU" sz="16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4FEB8AD-6110-49F4-94BE-BA190763FF57}"/>
                </a:ext>
              </a:extLst>
            </p:cNvPr>
            <p:cNvSpPr txBox="1"/>
            <p:nvPr/>
          </p:nvSpPr>
          <p:spPr>
            <a:xfrm>
              <a:off x="539506" y="7247155"/>
              <a:ext cx="688568" cy="254813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>
                  <a:prstClr val="white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6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EA826EDD-0152-4368-BB3B-C16ACE1549DE}"/>
              </a:ext>
            </a:extLst>
          </p:cNvPr>
          <p:cNvGrpSpPr/>
          <p:nvPr/>
        </p:nvGrpSpPr>
        <p:grpSpPr>
          <a:xfrm>
            <a:off x="-1493379" y="694863"/>
            <a:ext cx="7659514" cy="4060972"/>
            <a:chOff x="821500" y="3079843"/>
            <a:chExt cx="5614485" cy="4335102"/>
          </a:xfrm>
        </p:grpSpPr>
        <p:grpSp>
          <p:nvGrpSpPr>
            <p:cNvPr id="25" name="Группа 24">
              <a:extLst>
                <a:ext uri="{FF2B5EF4-FFF2-40B4-BE49-F238E27FC236}">
                  <a16:creationId xmlns:a16="http://schemas.microsoft.com/office/drawing/2014/main" id="{3E213A5A-3B48-4DB5-9256-5604F369E549}"/>
                </a:ext>
              </a:extLst>
            </p:cNvPr>
            <p:cNvGrpSpPr/>
            <p:nvPr/>
          </p:nvGrpSpPr>
          <p:grpSpPr>
            <a:xfrm>
              <a:off x="821500" y="3079843"/>
              <a:ext cx="3774418" cy="4335102"/>
              <a:chOff x="-4292080" y="2766557"/>
              <a:chExt cx="3831794" cy="4342700"/>
            </a:xfrm>
          </p:grpSpPr>
          <p:grpSp>
            <p:nvGrpSpPr>
              <p:cNvPr id="31" name="Группа 30">
                <a:extLst>
                  <a:ext uri="{FF2B5EF4-FFF2-40B4-BE49-F238E27FC236}">
                    <a16:creationId xmlns:a16="http://schemas.microsoft.com/office/drawing/2014/main" id="{AB776699-18F6-4951-9C1E-B5F1DFC8F3D5}"/>
                  </a:ext>
                </a:extLst>
              </p:cNvPr>
              <p:cNvGrpSpPr/>
              <p:nvPr/>
            </p:nvGrpSpPr>
            <p:grpSpPr>
              <a:xfrm>
                <a:off x="-4292080" y="2766557"/>
                <a:ext cx="3831794" cy="4342700"/>
                <a:chOff x="1506170" y="3616824"/>
                <a:chExt cx="3604597" cy="3185968"/>
              </a:xfrm>
            </p:grpSpPr>
            <p:grpSp>
              <p:nvGrpSpPr>
                <p:cNvPr id="38" name="Группа 37">
                  <a:extLst>
                    <a:ext uri="{FF2B5EF4-FFF2-40B4-BE49-F238E27FC236}">
                      <a16:creationId xmlns:a16="http://schemas.microsoft.com/office/drawing/2014/main" id="{10F91B30-08B7-4705-AF01-E958618AC270}"/>
                    </a:ext>
                  </a:extLst>
                </p:cNvPr>
                <p:cNvGrpSpPr/>
                <p:nvPr/>
              </p:nvGrpSpPr>
              <p:grpSpPr>
                <a:xfrm>
                  <a:off x="1506170" y="3652348"/>
                  <a:ext cx="3604597" cy="3150444"/>
                  <a:chOff x="1805766" y="3545882"/>
                  <a:chExt cx="3612792" cy="3163592"/>
                </a:xfrm>
              </p:grpSpPr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08AFA1EE-5E8F-46AB-ABC0-0A9AF956AC9F}"/>
                      </a:ext>
                    </a:extLst>
                  </p:cNvPr>
                  <p:cNvSpPr txBox="1"/>
                  <p:nvPr/>
                </p:nvSpPr>
                <p:spPr>
                  <a:xfrm>
                    <a:off x="3612433" y="6276007"/>
                    <a:ext cx="1218352" cy="43346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2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+mn-ea"/>
                        <a:cs typeface="Segoe UI" panose="020B0502040204020203" pitchFamily="34" charset="0"/>
                      </a:rPr>
                      <a:t>План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2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+mn-ea"/>
                        <a:cs typeface="Segoe UI" panose="020B0502040204020203" pitchFamily="34" charset="0"/>
                      </a:rPr>
                      <a:t>2026 год</a:t>
                    </a:r>
                  </a:p>
                </p:txBody>
              </p:sp>
              <p:graphicFrame>
                <p:nvGraphicFramePr>
                  <p:cNvPr id="41" name="Диаграмма 40">
                    <a:extLst>
                      <a:ext uri="{FF2B5EF4-FFF2-40B4-BE49-F238E27FC236}">
                        <a16:creationId xmlns:a16="http://schemas.microsoft.com/office/drawing/2014/main" id="{6BDA50C8-9FEE-4231-A39D-12314646E40A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1719611461"/>
                      </p:ext>
                    </p:extLst>
                  </p:nvPr>
                </p:nvGraphicFramePr>
                <p:xfrm>
                  <a:off x="1805766" y="3545882"/>
                  <a:ext cx="3612792" cy="2748651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</p:grpSp>
            <p:sp>
              <p:nvSpPr>
                <p:cNvPr id="39" name="TextBox 1">
                  <a:extLst>
                    <a:ext uri="{FF2B5EF4-FFF2-40B4-BE49-F238E27FC236}">
                      <a16:creationId xmlns:a16="http://schemas.microsoft.com/office/drawing/2014/main" id="{AA4DCFFE-6A2D-4AFB-8712-478AF67675AB}"/>
                    </a:ext>
                  </a:extLst>
                </p:cNvPr>
                <p:cNvSpPr txBox="1"/>
                <p:nvPr/>
              </p:nvSpPr>
              <p:spPr>
                <a:xfrm>
                  <a:off x="3672933" y="3616824"/>
                  <a:ext cx="922348" cy="293724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u="none" strike="noStrike" kern="1200" cap="none" spc="0" normalizeH="0" baseline="0" noProof="0" dirty="0">
                      <a:ln w="9525"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+mn-ea"/>
                      <a:cs typeface="Segoe UI" panose="020B0502040204020203" pitchFamily="34" charset="0"/>
                    </a:rPr>
                    <a:t>2 </a:t>
                  </a:r>
                  <a:r>
                    <a:rPr lang="ru-RU" sz="1600" b="1" dirty="0">
                      <a:ln w="9525">
                        <a:noFill/>
                      </a:ln>
                      <a:solidFill>
                        <a:prstClr val="black"/>
                      </a:solidFill>
                      <a:cs typeface="Segoe UI" panose="020B0502040204020203" pitchFamily="34" charset="0"/>
                    </a:rPr>
                    <a:t>460,0</a:t>
                  </a:r>
                  <a:endParaRPr kumimoji="0" lang="ru-RU" sz="1600" b="1" u="none" strike="noStrike" kern="1200" cap="none" spc="0" normalizeH="0" baseline="0" noProof="0" dirty="0">
                    <a:ln w="9525"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32" name="Группа 31">
                <a:extLst>
                  <a:ext uri="{FF2B5EF4-FFF2-40B4-BE49-F238E27FC236}">
                    <a16:creationId xmlns:a16="http://schemas.microsoft.com/office/drawing/2014/main" id="{734C2340-7BD8-4B90-9A79-9A8A41F90B0D}"/>
                  </a:ext>
                </a:extLst>
              </p:cNvPr>
              <p:cNvGrpSpPr/>
              <p:nvPr/>
            </p:nvGrpSpPr>
            <p:grpSpPr>
              <a:xfrm>
                <a:off x="-1220307" y="5541172"/>
                <a:ext cx="671278" cy="240577"/>
                <a:chOff x="1719030" y="739479"/>
                <a:chExt cx="671278" cy="240577"/>
              </a:xfrm>
            </p:grpSpPr>
            <p:cxnSp>
              <p:nvCxnSpPr>
                <p:cNvPr id="36" name="Прямая соединительная линия 35">
                  <a:extLst>
                    <a:ext uri="{FF2B5EF4-FFF2-40B4-BE49-F238E27FC236}">
                      <a16:creationId xmlns:a16="http://schemas.microsoft.com/office/drawing/2014/main" id="{55D75CEF-0C05-4D1E-A5A6-8AB5F95FC931}"/>
                    </a:ext>
                  </a:extLst>
                </p:cNvPr>
                <p:cNvCxnSpPr/>
                <p:nvPr/>
              </p:nvCxnSpPr>
              <p:spPr>
                <a:xfrm flipV="1">
                  <a:off x="1719030" y="739479"/>
                  <a:ext cx="212045" cy="24057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Прямая соединительная линия 36">
                  <a:extLst>
                    <a:ext uri="{FF2B5EF4-FFF2-40B4-BE49-F238E27FC236}">
                      <a16:creationId xmlns:a16="http://schemas.microsoft.com/office/drawing/2014/main" id="{D889BA44-95A1-4515-9C5A-1DABCC20DE15}"/>
                    </a:ext>
                  </a:extLst>
                </p:cNvPr>
                <p:cNvCxnSpPr/>
                <p:nvPr/>
              </p:nvCxnSpPr>
              <p:spPr>
                <a:xfrm>
                  <a:off x="1931074" y="739479"/>
                  <a:ext cx="459234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Группа 32">
                <a:extLst>
                  <a:ext uri="{FF2B5EF4-FFF2-40B4-BE49-F238E27FC236}">
                    <a16:creationId xmlns:a16="http://schemas.microsoft.com/office/drawing/2014/main" id="{DEFC9488-49D1-4616-8DF6-5C95DC534AD0}"/>
                  </a:ext>
                </a:extLst>
              </p:cNvPr>
              <p:cNvGrpSpPr/>
              <p:nvPr/>
            </p:nvGrpSpPr>
            <p:grpSpPr>
              <a:xfrm>
                <a:off x="-1220309" y="3817534"/>
                <a:ext cx="671370" cy="240577"/>
                <a:chOff x="1751235" y="795834"/>
                <a:chExt cx="671370" cy="240577"/>
              </a:xfrm>
            </p:grpSpPr>
            <p:cxnSp>
              <p:nvCxnSpPr>
                <p:cNvPr id="34" name="Прямая соединительная линия 33">
                  <a:extLst>
                    <a:ext uri="{FF2B5EF4-FFF2-40B4-BE49-F238E27FC236}">
                      <a16:creationId xmlns:a16="http://schemas.microsoft.com/office/drawing/2014/main" id="{43F6CE4B-2A6D-486A-9D29-CB129090B857}"/>
                    </a:ext>
                  </a:extLst>
                </p:cNvPr>
                <p:cNvCxnSpPr/>
                <p:nvPr/>
              </p:nvCxnSpPr>
              <p:spPr>
                <a:xfrm flipV="1">
                  <a:off x="1751235" y="795834"/>
                  <a:ext cx="212046" cy="24057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Прямая соединительная линия 34">
                  <a:extLst>
                    <a:ext uri="{FF2B5EF4-FFF2-40B4-BE49-F238E27FC236}">
                      <a16:creationId xmlns:a16="http://schemas.microsoft.com/office/drawing/2014/main" id="{D0F57C50-7038-41C1-B7E9-74FB73F06BF4}"/>
                    </a:ext>
                  </a:extLst>
                </p:cNvPr>
                <p:cNvCxnSpPr/>
                <p:nvPr/>
              </p:nvCxnSpPr>
              <p:spPr>
                <a:xfrm>
                  <a:off x="1963371" y="795835"/>
                  <a:ext cx="459234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7C443EBD-3F38-418E-8577-C08BF0FFCCFA}"/>
                </a:ext>
              </a:extLst>
            </p:cNvPr>
            <p:cNvGrpSpPr/>
            <p:nvPr/>
          </p:nvGrpSpPr>
          <p:grpSpPr>
            <a:xfrm>
              <a:off x="2755851" y="3370016"/>
              <a:ext cx="3680134" cy="3961397"/>
              <a:chOff x="1554856" y="3833236"/>
              <a:chExt cx="3461930" cy="2906230"/>
            </a:xfrm>
          </p:grpSpPr>
          <p:grpSp>
            <p:nvGrpSpPr>
              <p:cNvPr id="27" name="Группа 26">
                <a:extLst>
                  <a:ext uri="{FF2B5EF4-FFF2-40B4-BE49-F238E27FC236}">
                    <a16:creationId xmlns:a16="http://schemas.microsoft.com/office/drawing/2014/main" id="{0F9B7FC4-6C20-47A8-95A9-1160DCDFD89C}"/>
                  </a:ext>
                </a:extLst>
              </p:cNvPr>
              <p:cNvGrpSpPr/>
              <p:nvPr/>
            </p:nvGrpSpPr>
            <p:grpSpPr>
              <a:xfrm>
                <a:off x="1554856" y="3905643"/>
                <a:ext cx="3461930" cy="2833823"/>
                <a:chOff x="1854564" y="3800232"/>
                <a:chExt cx="3469803" cy="2845650"/>
              </a:xfrm>
            </p:grpSpPr>
            <p:graphicFrame>
              <p:nvGraphicFramePr>
                <p:cNvPr id="29" name="Диаграмма 28">
                  <a:extLst>
                    <a:ext uri="{FF2B5EF4-FFF2-40B4-BE49-F238E27FC236}">
                      <a16:creationId xmlns:a16="http://schemas.microsoft.com/office/drawing/2014/main" id="{426F083A-39B8-4AEF-A143-EBF60FE19513}"/>
                    </a:ext>
                  </a:extLst>
                </p:cNvPr>
                <p:cNvGraphicFramePr/>
                <p:nvPr>
                  <p:extLst>
                    <p:ext uri="{D42A27DB-BD31-4B8C-83A1-F6EECF244321}">
                      <p14:modId xmlns:p14="http://schemas.microsoft.com/office/powerpoint/2010/main" val="4148045775"/>
                    </p:ext>
                  </p:extLst>
                </p:nvPr>
              </p:nvGraphicFramePr>
              <p:xfrm>
                <a:off x="1854564" y="3800232"/>
                <a:ext cx="3469803" cy="242498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923FFFB9-7E26-452A-B1F0-EFB80FCE4CA7}"/>
                    </a:ext>
                  </a:extLst>
                </p:cNvPr>
                <p:cNvSpPr txBox="1"/>
                <p:nvPr/>
              </p:nvSpPr>
              <p:spPr>
                <a:xfrm>
                  <a:off x="3497018" y="6213173"/>
                  <a:ext cx="1724303" cy="4327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1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+mn-ea"/>
                      <a:cs typeface="Segoe UI" panose="020B0502040204020203" pitchFamily="34" charset="0"/>
                    </a:rPr>
                    <a:t>Ожидаемое исполнение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1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+mn-ea"/>
                      <a:cs typeface="Segoe UI" panose="020B0502040204020203" pitchFamily="34" charset="0"/>
                    </a:rPr>
                    <a:t>2026</a:t>
                  </a:r>
                  <a:r>
                    <a:rPr kumimoji="0" lang="ru-RU" sz="1200" b="1" u="none" strike="noStrike" kern="0" cap="none" spc="0" normalizeH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+mn-ea"/>
                      <a:cs typeface="Segoe UI" panose="020B0502040204020203" pitchFamily="34" charset="0"/>
                    </a:rPr>
                    <a:t> </a:t>
                  </a:r>
                  <a:r>
                    <a:rPr kumimoji="0" lang="ru-RU" sz="1200" b="1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+mn-ea"/>
                      <a:cs typeface="Segoe UI" panose="020B0502040204020203" pitchFamily="34" charset="0"/>
                    </a:rPr>
                    <a:t>год</a:t>
                  </a:r>
                </a:p>
              </p:txBody>
            </p:sp>
          </p:grpSp>
          <p:sp>
            <p:nvSpPr>
              <p:cNvPr id="28" name="TextBox 1">
                <a:extLst>
                  <a:ext uri="{FF2B5EF4-FFF2-40B4-BE49-F238E27FC236}">
                    <a16:creationId xmlns:a16="http://schemas.microsoft.com/office/drawing/2014/main" id="{9FEA9BF1-EBC5-4E98-9E8F-5996A4E25633}"/>
                  </a:ext>
                </a:extLst>
              </p:cNvPr>
              <p:cNvSpPr txBox="1"/>
              <p:nvPr/>
            </p:nvSpPr>
            <p:spPr>
              <a:xfrm>
                <a:off x="3675365" y="3833236"/>
                <a:ext cx="922348" cy="293725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u="none" strike="noStrike" kern="1200" cap="none" spc="0" normalizeH="0" baseline="0" noProof="0" dirty="0">
                    <a:ln w="9525"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Segoe UI" panose="020B0502040204020203" pitchFamily="34" charset="0"/>
                  </a:rPr>
                  <a:t>1 922,0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5155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D59FF7-7F7A-418C-BFB4-A446C49F2202}"/>
              </a:ext>
            </a:extLst>
          </p:cNvPr>
          <p:cNvSpPr txBox="1"/>
          <p:nvPr/>
        </p:nvSpPr>
        <p:spPr>
          <a:xfrm>
            <a:off x="-141808" y="1854705"/>
            <a:ext cx="7095808" cy="307777"/>
          </a:xfrm>
          <a:prstGeom prst="rect">
            <a:avLst/>
          </a:prstGeom>
          <a:solidFill>
            <a:srgbClr val="4472C4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Доля расходов на муниципальную программу в общем объеме расходов бюджета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A710C00-1206-4C9B-9F34-57DFDAEE2EDA}"/>
              </a:ext>
            </a:extLst>
          </p:cNvPr>
          <p:cNvGrpSpPr/>
          <p:nvPr/>
        </p:nvGrpSpPr>
        <p:grpSpPr>
          <a:xfrm>
            <a:off x="2518157" y="2184130"/>
            <a:ext cx="4359954" cy="1744773"/>
            <a:chOff x="-36752" y="4800063"/>
            <a:chExt cx="4947203" cy="1507220"/>
          </a:xfrm>
        </p:grpSpPr>
        <p:graphicFrame>
          <p:nvGraphicFramePr>
            <p:cNvPr id="4" name="Диаграмма 3">
              <a:extLst>
                <a:ext uri="{FF2B5EF4-FFF2-40B4-BE49-F238E27FC236}">
                  <a16:creationId xmlns:a16="http://schemas.microsoft.com/office/drawing/2014/main" id="{BF03C505-B08A-47CE-9BD7-474B32FBCD6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23888320"/>
                </p:ext>
              </p:extLst>
            </p:nvPr>
          </p:nvGraphicFramePr>
          <p:xfrm>
            <a:off x="-3675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5" name="Диаграмма 4">
              <a:extLst>
                <a:ext uri="{FF2B5EF4-FFF2-40B4-BE49-F238E27FC236}">
                  <a16:creationId xmlns:a16="http://schemas.microsoft.com/office/drawing/2014/main" id="{8265684D-ED2F-451D-A6CB-6134550160F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19073994"/>
                </p:ext>
              </p:extLst>
            </p:nvPr>
          </p:nvGraphicFramePr>
          <p:xfrm>
            <a:off x="1581460" y="4806972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6" name="Диаграмма 5">
              <a:extLst>
                <a:ext uri="{FF2B5EF4-FFF2-40B4-BE49-F238E27FC236}">
                  <a16:creationId xmlns:a16="http://schemas.microsoft.com/office/drawing/2014/main" id="{0891BB2E-964D-4C8B-8088-F53CBEC6AF2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98374580"/>
                </p:ext>
              </p:extLst>
            </p:nvPr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93AB5B-2EC8-4AC3-8490-7BE4A0F53ED2}"/>
                </a:ext>
              </a:extLst>
            </p:cNvPr>
            <p:cNvSpPr txBox="1"/>
            <p:nvPr/>
          </p:nvSpPr>
          <p:spPr>
            <a:xfrm>
              <a:off x="332988" y="5381000"/>
              <a:ext cx="822862" cy="319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2026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EC5CE17-3BCD-4B96-B1DE-4EC1C5E82BBA}"/>
                </a:ext>
              </a:extLst>
            </p:cNvPr>
            <p:cNvSpPr txBox="1"/>
            <p:nvPr/>
          </p:nvSpPr>
          <p:spPr>
            <a:xfrm>
              <a:off x="1967694" y="5390482"/>
              <a:ext cx="822862" cy="319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2027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9F4B8F-4E84-4911-8DF4-E1A4E1C30526}"/>
                </a:ext>
              </a:extLst>
            </p:cNvPr>
            <p:cNvSpPr txBox="1"/>
            <p:nvPr/>
          </p:nvSpPr>
          <p:spPr>
            <a:xfrm>
              <a:off x="3573502" y="5397421"/>
              <a:ext cx="822862" cy="319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2028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19B40E-2597-44DE-B501-7CFC676033F0}"/>
                </a:ext>
              </a:extLst>
            </p:cNvPr>
            <p:cNvSpPr txBox="1"/>
            <p:nvPr/>
          </p:nvSpPr>
          <p:spPr>
            <a:xfrm>
              <a:off x="814691" y="4871749"/>
              <a:ext cx="814343" cy="265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0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,8%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8CA928-A369-4C21-97D8-A58414CDCE51}"/>
                </a:ext>
              </a:extLst>
            </p:cNvPr>
            <p:cNvSpPr txBox="1"/>
            <p:nvPr/>
          </p:nvSpPr>
          <p:spPr>
            <a:xfrm>
              <a:off x="4096108" y="4881831"/>
              <a:ext cx="814343" cy="265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0,7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B4CE00E-F236-4445-BBBA-AE466FCEDDE3}"/>
                </a:ext>
              </a:extLst>
            </p:cNvPr>
            <p:cNvSpPr txBox="1"/>
            <p:nvPr/>
          </p:nvSpPr>
          <p:spPr>
            <a:xfrm>
              <a:off x="2455762" y="4871749"/>
              <a:ext cx="814343" cy="265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0,7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99BFF7DD-5EC9-4A22-978B-E4217DE03886}"/>
              </a:ext>
            </a:extLst>
          </p:cNvPr>
          <p:cNvGrpSpPr/>
          <p:nvPr/>
        </p:nvGrpSpPr>
        <p:grpSpPr>
          <a:xfrm>
            <a:off x="4146454" y="7541868"/>
            <a:ext cx="2631507" cy="2225399"/>
            <a:chOff x="5725636" y="4973523"/>
            <a:chExt cx="2615574" cy="181607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612A4CA-3BCE-4369-A000-7BE6A5767096}"/>
                </a:ext>
              </a:extLst>
            </p:cNvPr>
            <p:cNvSpPr txBox="1"/>
            <p:nvPr/>
          </p:nvSpPr>
          <p:spPr>
            <a:xfrm>
              <a:off x="6042447" y="4973523"/>
              <a:ext cx="2298763" cy="35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7978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Содержание и восстановление зеленого фонда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B8899B2-2146-4E15-85CF-A2AABD77D01C}"/>
                </a:ext>
              </a:extLst>
            </p:cNvPr>
            <p:cNvSpPr txBox="1"/>
            <p:nvPr/>
          </p:nvSpPr>
          <p:spPr>
            <a:xfrm>
              <a:off x="6074689" y="5424168"/>
              <a:ext cx="1920481" cy="213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7978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Обращение с отходами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55E444-5A2B-417C-95C0-C46E8FD672B0}"/>
                </a:ext>
              </a:extLst>
            </p:cNvPr>
            <p:cNvSpPr txBox="1"/>
            <p:nvPr/>
          </p:nvSpPr>
          <p:spPr>
            <a:xfrm>
              <a:off x="6075496" y="5822609"/>
              <a:ext cx="2150512" cy="966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7978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Прочие расходы:</a:t>
              </a:r>
            </a:p>
            <a:p>
              <a:pPr marL="0" marR="0" lvl="0" indent="0" algn="l" defTabSz="7978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(благоустройство водных объектов; поддержка  особо охраняемых природных территорий; экологическое</a:t>
              </a:r>
              <a:r>
                <a:rPr kumimoji="0" lang="ru-RU" sz="1000" b="0" i="1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 просвещение населения в сфере охраны окружающей среды)</a:t>
              </a:r>
              <a:endPara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778F22BD-D269-4EC7-8244-7E0BEA8F8758}"/>
                </a:ext>
              </a:extLst>
            </p:cNvPr>
            <p:cNvSpPr/>
            <p:nvPr/>
          </p:nvSpPr>
          <p:spPr>
            <a:xfrm>
              <a:off x="5725636" y="4986468"/>
              <a:ext cx="252000" cy="216000"/>
            </a:xfrm>
            <a:prstGeom prst="rect">
              <a:avLst/>
            </a:prstGeom>
            <a:solidFill>
              <a:srgbClr val="3BB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9E96F26A-9AC6-469F-8AC2-263B51E901A4}"/>
                </a:ext>
              </a:extLst>
            </p:cNvPr>
            <p:cNvSpPr/>
            <p:nvPr/>
          </p:nvSpPr>
          <p:spPr>
            <a:xfrm>
              <a:off x="5747943" y="5435954"/>
              <a:ext cx="252000" cy="216000"/>
            </a:xfrm>
            <a:prstGeom prst="rect">
              <a:avLst/>
            </a:prstGeom>
            <a:solidFill>
              <a:srgbClr val="FBC4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FE750AC0-E661-453F-94C7-622BCEB7DCE7}"/>
                </a:ext>
              </a:extLst>
            </p:cNvPr>
            <p:cNvSpPr/>
            <p:nvPr/>
          </p:nvSpPr>
          <p:spPr>
            <a:xfrm>
              <a:off x="5748043" y="5914467"/>
              <a:ext cx="252000" cy="216000"/>
            </a:xfrm>
            <a:prstGeom prst="rect">
              <a:avLst/>
            </a:prstGeom>
            <a:solidFill>
              <a:srgbClr val="B8A6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C98AE3F-2DFE-45E8-A269-98F21E1D0FE5}"/>
              </a:ext>
            </a:extLst>
          </p:cNvPr>
          <p:cNvSpPr txBox="1"/>
          <p:nvPr/>
        </p:nvSpPr>
        <p:spPr>
          <a:xfrm>
            <a:off x="70458" y="207429"/>
            <a:ext cx="68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Муниципальная программа </a:t>
            </a:r>
            <a:b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«Охрана окружающей среды Города Липецка»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03A2D0-E04D-450D-A52A-6E67FEEC36FA}"/>
              </a:ext>
            </a:extLst>
          </p:cNvPr>
          <p:cNvSpPr txBox="1"/>
          <p:nvPr/>
        </p:nvSpPr>
        <p:spPr>
          <a:xfrm>
            <a:off x="238226" y="844853"/>
            <a:ext cx="684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Цель программы: </a:t>
            </a:r>
            <a:r>
              <a:rPr lang="en-US" sz="1400" b="1" dirty="0">
                <a:solidFill>
                  <a:schemeClr val="accent1"/>
                </a:solidFill>
              </a:rPr>
              <a:t> </a:t>
            </a:r>
            <a:endParaRPr lang="ru-RU" sz="1400" b="1" dirty="0">
              <a:solidFill>
                <a:schemeClr val="accent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/>
              <a:t>У</a:t>
            </a:r>
            <a:r>
              <a:rPr lang="ru-RU" sz="1400" dirty="0" err="1"/>
              <a:t>лучшение</a:t>
            </a:r>
            <a:r>
              <a:rPr lang="ru-RU" sz="1400" dirty="0"/>
              <a:t> экологической обстановки города Липецка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0586AB-A0F1-4226-93CD-827B0B86A4CA}"/>
              </a:ext>
            </a:extLst>
          </p:cNvPr>
          <p:cNvSpPr txBox="1"/>
          <p:nvPr/>
        </p:nvSpPr>
        <p:spPr>
          <a:xfrm>
            <a:off x="195402" y="1438236"/>
            <a:ext cx="68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 Ответственный исполнитель: </a:t>
            </a:r>
            <a:r>
              <a:rPr lang="ru-RU" sz="1400" dirty="0"/>
              <a:t>Администрация города Липецка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C53D3A62-F3E9-43DD-AEE5-BAE07E9B6A6C}"/>
              </a:ext>
            </a:extLst>
          </p:cNvPr>
          <p:cNvGrpSpPr/>
          <p:nvPr/>
        </p:nvGrpSpPr>
        <p:grpSpPr>
          <a:xfrm>
            <a:off x="-81088" y="5534405"/>
            <a:ext cx="4358161" cy="4155695"/>
            <a:chOff x="-169722" y="4583615"/>
            <a:chExt cx="4358161" cy="4155695"/>
          </a:xfrm>
        </p:grpSpPr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6EC7D240-1B61-4828-B899-D45ABE5A3F19}"/>
                </a:ext>
              </a:extLst>
            </p:cNvPr>
            <p:cNvGrpSpPr/>
            <p:nvPr/>
          </p:nvGrpSpPr>
          <p:grpSpPr>
            <a:xfrm>
              <a:off x="-169722" y="5053254"/>
              <a:ext cx="4174785" cy="3551195"/>
              <a:chOff x="5503936" y="4550720"/>
              <a:chExt cx="3935374" cy="2819512"/>
            </a:xfrm>
          </p:grpSpPr>
          <p:grpSp>
            <p:nvGrpSpPr>
              <p:cNvPr id="31" name="Группа 30">
                <a:extLst>
                  <a:ext uri="{FF2B5EF4-FFF2-40B4-BE49-F238E27FC236}">
                    <a16:creationId xmlns:a16="http://schemas.microsoft.com/office/drawing/2014/main" id="{506D0F34-82F1-4414-BA6F-B4C622085856}"/>
                  </a:ext>
                </a:extLst>
              </p:cNvPr>
              <p:cNvGrpSpPr/>
              <p:nvPr/>
            </p:nvGrpSpPr>
            <p:grpSpPr>
              <a:xfrm>
                <a:off x="5503936" y="4550720"/>
                <a:ext cx="3935374" cy="2819512"/>
                <a:chOff x="6311073" y="3565552"/>
                <a:chExt cx="3127523" cy="2936788"/>
              </a:xfrm>
            </p:grpSpPr>
            <p:graphicFrame>
              <p:nvGraphicFramePr>
                <p:cNvPr id="38" name="Диаграмма 37">
                  <a:extLst>
                    <a:ext uri="{FF2B5EF4-FFF2-40B4-BE49-F238E27FC236}">
                      <a16:creationId xmlns:a16="http://schemas.microsoft.com/office/drawing/2014/main" id="{F3C1C818-E3DC-45C8-9D56-80E0A4F2722E}"/>
                    </a:ext>
                  </a:extLst>
                </p:cNvPr>
                <p:cNvGraphicFramePr/>
                <p:nvPr>
                  <p:extLst>
                    <p:ext uri="{D42A27DB-BD31-4B8C-83A1-F6EECF244321}">
                      <p14:modId xmlns:p14="http://schemas.microsoft.com/office/powerpoint/2010/main" val="2833629072"/>
                    </p:ext>
                  </p:extLst>
                </p:nvPr>
              </p:nvGraphicFramePr>
              <p:xfrm>
                <a:off x="6311073" y="3598115"/>
                <a:ext cx="3127523" cy="290422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grpSp>
              <p:nvGrpSpPr>
                <p:cNvPr id="39" name="Группа 38">
                  <a:extLst>
                    <a:ext uri="{FF2B5EF4-FFF2-40B4-BE49-F238E27FC236}">
                      <a16:creationId xmlns:a16="http://schemas.microsoft.com/office/drawing/2014/main" id="{403A2D4A-5E9D-4109-BE98-FD0858574B8C}"/>
                    </a:ext>
                  </a:extLst>
                </p:cNvPr>
                <p:cNvGrpSpPr/>
                <p:nvPr/>
              </p:nvGrpSpPr>
              <p:grpSpPr>
                <a:xfrm>
                  <a:off x="6579967" y="3565552"/>
                  <a:ext cx="2664248" cy="693256"/>
                  <a:chOff x="6579967" y="3565552"/>
                  <a:chExt cx="2664248" cy="693256"/>
                </a:xfrm>
              </p:grpSpPr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8A5563EA-4762-402A-8804-3A13D19C09EF}"/>
                      </a:ext>
                    </a:extLst>
                  </p:cNvPr>
                  <p:cNvSpPr txBox="1"/>
                  <p:nvPr/>
                </p:nvSpPr>
                <p:spPr>
                  <a:xfrm>
                    <a:off x="6579967" y="3565552"/>
                    <a:ext cx="658564" cy="27997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algn="ctr">
                      <a:defRPr sz="1600" b="1">
                        <a:latin typeface="Cambria" panose="02040503050406030204" pitchFamily="18" charset="0"/>
                      </a:defRPr>
                    </a:lvl1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dirty="0">
                        <a:solidFill>
                          <a:srgbClr val="002060"/>
                        </a:solidFill>
                        <a:latin typeface="+mn-lt"/>
                      </a:rPr>
                      <a:t>167,8</a:t>
                    </a:r>
                    <a:endParaRPr kumimoji="0" lang="ru-RU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9D98D056-5ADF-45B2-91B6-3EF169E65146}"/>
                      </a:ext>
                    </a:extLst>
                  </p:cNvPr>
                  <p:cNvSpPr txBox="1"/>
                  <p:nvPr/>
                </p:nvSpPr>
                <p:spPr>
                  <a:xfrm>
                    <a:off x="7587860" y="3978829"/>
                    <a:ext cx="645511" cy="27997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algn="ctr">
                      <a:defRPr sz="1600" b="1">
                        <a:latin typeface="Cambria" panose="02040503050406030204" pitchFamily="18" charset="0"/>
                      </a:defRPr>
                    </a:lvl1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dirty="0">
                        <a:solidFill>
                          <a:srgbClr val="002060"/>
                        </a:solidFill>
                        <a:latin typeface="+mn-lt"/>
                      </a:rPr>
                      <a:t>143,8</a:t>
                    </a:r>
                    <a:endParaRPr kumimoji="0" lang="ru-RU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F975A6BC-7A86-4B91-A8C5-64C15506F5A5}"/>
                      </a:ext>
                    </a:extLst>
                  </p:cNvPr>
                  <p:cNvSpPr txBox="1"/>
                  <p:nvPr/>
                </p:nvSpPr>
                <p:spPr>
                  <a:xfrm>
                    <a:off x="8494752" y="3943475"/>
                    <a:ext cx="749463" cy="27997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algn="ctr">
                      <a:defRPr sz="1600" b="1">
                        <a:latin typeface="Cambria" panose="02040503050406030204" pitchFamily="18" charset="0"/>
                      </a:defRPr>
                    </a:lvl1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dirty="0">
                        <a:solidFill>
                          <a:srgbClr val="002060"/>
                        </a:solidFill>
                        <a:latin typeface="+mn-lt"/>
                      </a:rPr>
                      <a:t>143,8</a:t>
                    </a:r>
                    <a:endParaRPr kumimoji="0" lang="ru-RU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4C72944-A649-403E-9F1B-ACF0BEF9BBC9}"/>
                  </a:ext>
                </a:extLst>
              </p:cNvPr>
              <p:cNvSpPr txBox="1"/>
              <p:nvPr/>
            </p:nvSpPr>
            <p:spPr>
              <a:xfrm>
                <a:off x="5972600" y="6678055"/>
                <a:ext cx="480825" cy="2077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7978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143,0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1FB61F5-DAE2-4ED2-A506-966C293236BE}"/>
                  </a:ext>
                </a:extLst>
              </p:cNvPr>
              <p:cNvSpPr txBox="1"/>
              <p:nvPr/>
            </p:nvSpPr>
            <p:spPr>
              <a:xfrm>
                <a:off x="7235216" y="6782084"/>
                <a:ext cx="480825" cy="2077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7978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100" b="1" dirty="0">
                    <a:solidFill>
                      <a:prstClr val="black"/>
                    </a:solidFill>
                  </a:rPr>
                  <a:t>143,0</a:t>
                </a:r>
                <a:endParaRPr kumimoji="0" lang="ru-RU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9C4EEBE-44E3-4891-976B-BFC381C9F76E}"/>
                  </a:ext>
                </a:extLst>
              </p:cNvPr>
              <p:cNvSpPr txBox="1"/>
              <p:nvPr/>
            </p:nvSpPr>
            <p:spPr>
              <a:xfrm>
                <a:off x="8461256" y="6755626"/>
                <a:ext cx="480825" cy="2077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7978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100" b="1" noProof="0" dirty="0">
                    <a:solidFill>
                      <a:prstClr val="black"/>
                    </a:solidFill>
                  </a:rPr>
                  <a:t>143,0</a:t>
                </a:r>
                <a:endParaRPr kumimoji="0" lang="ru-RU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0DEB164-A7F2-4727-ACC6-656D90ABCB9A}"/>
                  </a:ext>
                </a:extLst>
              </p:cNvPr>
              <p:cNvSpPr txBox="1"/>
              <p:nvPr/>
            </p:nvSpPr>
            <p:spPr>
              <a:xfrm>
                <a:off x="7923758" y="5114187"/>
                <a:ext cx="337272" cy="2016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7978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0,</a:t>
                </a:r>
                <a:r>
                  <a:rPr kumimoji="0" lang="en-US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6</a:t>
                </a:r>
                <a:endPara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D4CBA7F-9EB2-41C1-85AC-A56B1DBF4441}"/>
                  </a:ext>
                </a:extLst>
              </p:cNvPr>
              <p:cNvSpPr txBox="1"/>
              <p:nvPr/>
            </p:nvSpPr>
            <p:spPr>
              <a:xfrm>
                <a:off x="7283967" y="5477597"/>
                <a:ext cx="620557" cy="195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7978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000" b="1" dirty="0">
                    <a:solidFill>
                      <a:prstClr val="black"/>
                    </a:solidFill>
                  </a:rPr>
                  <a:t>0,2</a:t>
                </a:r>
                <a:endParaRPr kumimoji="0" lang="ru-RU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2C6010D-6D58-4778-8EE6-801B913EAE59}"/>
                  </a:ext>
                </a:extLst>
              </p:cNvPr>
              <p:cNvSpPr txBox="1"/>
              <p:nvPr/>
            </p:nvSpPr>
            <p:spPr>
              <a:xfrm>
                <a:off x="8555697" y="5499298"/>
                <a:ext cx="311585" cy="1832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79781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900" b="1" dirty="0">
                    <a:solidFill>
                      <a:prstClr val="black"/>
                    </a:solidFill>
                  </a:rPr>
                  <a:t>0,2</a:t>
                </a:r>
                <a:endParaRPr kumimoji="0" lang="ru-RU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5325D6B6-8014-4F5B-A5BC-7F1506E3C4A3}"/>
                </a:ext>
              </a:extLst>
            </p:cNvPr>
            <p:cNvSpPr/>
            <p:nvPr/>
          </p:nvSpPr>
          <p:spPr>
            <a:xfrm>
              <a:off x="-39656" y="4583615"/>
              <a:ext cx="422809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Структура расходов программы, </a:t>
              </a:r>
              <a:r>
                <a:rPr kumimoji="0" lang="ru-RU" sz="13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млн. руб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E6B38DB-02FC-41DE-BB94-70EDB8FEB2AD}"/>
                </a:ext>
              </a:extLst>
            </p:cNvPr>
            <p:cNvSpPr txBox="1"/>
            <p:nvPr/>
          </p:nvSpPr>
          <p:spPr>
            <a:xfrm>
              <a:off x="-77028" y="8460432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2026 год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93BFF14-53EC-4063-AD9A-A4005B5C0107}"/>
                </a:ext>
              </a:extLst>
            </p:cNvPr>
            <p:cNvSpPr txBox="1"/>
            <p:nvPr/>
          </p:nvSpPr>
          <p:spPr>
            <a:xfrm>
              <a:off x="1261819" y="8460432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2027 год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47BE4FD-250B-43C2-B7F7-52B70E192768}"/>
                </a:ext>
              </a:extLst>
            </p:cNvPr>
            <p:cNvSpPr txBox="1"/>
            <p:nvPr/>
          </p:nvSpPr>
          <p:spPr>
            <a:xfrm>
              <a:off x="2719971" y="8460432"/>
              <a:ext cx="9618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2028 год</a:t>
              </a:r>
            </a:p>
          </p:txBody>
        </p: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EE80B174-82C9-4724-904E-DD67355DA7A6}"/>
                </a:ext>
              </a:extLst>
            </p:cNvPr>
            <p:cNvCxnSpPr/>
            <p:nvPr/>
          </p:nvCxnSpPr>
          <p:spPr>
            <a:xfrm flipV="1">
              <a:off x="2317335" y="5990966"/>
              <a:ext cx="104784" cy="11381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3F00ED7A-FE2A-4648-B58C-C59D02519F0F}"/>
                </a:ext>
              </a:extLst>
            </p:cNvPr>
            <p:cNvCxnSpPr/>
            <p:nvPr/>
          </p:nvCxnSpPr>
          <p:spPr>
            <a:xfrm>
              <a:off x="2429523" y="5990966"/>
              <a:ext cx="288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4975941-5A99-4AB7-90AA-23A3AC4CE2F4}"/>
              </a:ext>
            </a:extLst>
          </p:cNvPr>
          <p:cNvSpPr txBox="1"/>
          <p:nvPr/>
        </p:nvSpPr>
        <p:spPr>
          <a:xfrm>
            <a:off x="468541" y="6980326"/>
            <a:ext cx="5922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79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24,3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C8F3AB9-A50D-4BC7-8CE3-371F32CB4389}"/>
              </a:ext>
            </a:extLst>
          </p:cNvPr>
          <p:cNvSpPr txBox="1"/>
          <p:nvPr/>
        </p:nvSpPr>
        <p:spPr>
          <a:xfrm>
            <a:off x="1196158" y="6157877"/>
            <a:ext cx="5055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79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prstClr val="black"/>
                </a:solidFill>
              </a:rPr>
              <a:t>0,5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484A8F6-A15A-4663-86D0-05F6005CF65D}"/>
              </a:ext>
            </a:extLst>
          </p:cNvPr>
          <p:cNvSpPr txBox="1"/>
          <p:nvPr/>
        </p:nvSpPr>
        <p:spPr>
          <a:xfrm>
            <a:off x="3704842" y="6798661"/>
            <a:ext cx="375424" cy="253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79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0,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6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28BFD141-8ADC-411C-B1B3-D4111A4C3D19}"/>
              </a:ext>
            </a:extLst>
          </p:cNvPr>
          <p:cNvGrpSpPr/>
          <p:nvPr/>
        </p:nvGrpSpPr>
        <p:grpSpPr>
          <a:xfrm>
            <a:off x="3690421" y="6997442"/>
            <a:ext cx="392667" cy="113819"/>
            <a:chOff x="3433276" y="6727756"/>
            <a:chExt cx="392667" cy="113819"/>
          </a:xfrm>
        </p:grpSpPr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id="{25DFF10F-49AE-441A-8216-F782D912D894}"/>
                </a:ext>
              </a:extLst>
            </p:cNvPr>
            <p:cNvCxnSpPr/>
            <p:nvPr/>
          </p:nvCxnSpPr>
          <p:spPr>
            <a:xfrm flipV="1">
              <a:off x="3433276" y="6727756"/>
              <a:ext cx="104784" cy="11381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id="{79E057A3-E51B-4DE6-8DC7-E420C8E4957C}"/>
                </a:ext>
              </a:extLst>
            </p:cNvPr>
            <p:cNvCxnSpPr/>
            <p:nvPr/>
          </p:nvCxnSpPr>
          <p:spPr>
            <a:xfrm>
              <a:off x="3537943" y="6727756"/>
              <a:ext cx="288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1E0B4369-BD21-4CAD-8584-3FF7A93DA200}"/>
              </a:ext>
            </a:extLst>
          </p:cNvPr>
          <p:cNvGrpSpPr/>
          <p:nvPr/>
        </p:nvGrpSpPr>
        <p:grpSpPr>
          <a:xfrm>
            <a:off x="1097589" y="6390641"/>
            <a:ext cx="396864" cy="113819"/>
            <a:chOff x="3433276" y="6727756"/>
            <a:chExt cx="396864" cy="113819"/>
          </a:xfrm>
        </p:grpSpPr>
        <p:cxnSp>
          <p:nvCxnSpPr>
            <p:cNvPr id="51" name="Прямая соединительная линия 50">
              <a:extLst>
                <a:ext uri="{FF2B5EF4-FFF2-40B4-BE49-F238E27FC236}">
                  <a16:creationId xmlns:a16="http://schemas.microsoft.com/office/drawing/2014/main" id="{80142380-8F4E-4B73-9809-3B2EF0CA4720}"/>
                </a:ext>
              </a:extLst>
            </p:cNvPr>
            <p:cNvCxnSpPr/>
            <p:nvPr/>
          </p:nvCxnSpPr>
          <p:spPr>
            <a:xfrm flipV="1">
              <a:off x="3433276" y="6727756"/>
              <a:ext cx="104784" cy="11381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898BF909-FF36-41FD-82B6-AE082AFD8D69}"/>
                </a:ext>
              </a:extLst>
            </p:cNvPr>
            <p:cNvCxnSpPr/>
            <p:nvPr/>
          </p:nvCxnSpPr>
          <p:spPr>
            <a:xfrm>
              <a:off x="3542140" y="6727756"/>
              <a:ext cx="288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3E479272-8B29-405C-8AE7-D3CE601ED1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" t="261" r="51669" b="4094"/>
          <a:stretch/>
        </p:blipFill>
        <p:spPr>
          <a:xfrm>
            <a:off x="-506785" y="2435964"/>
            <a:ext cx="2924793" cy="2963580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F85DBB9-39B2-49C3-9B9D-536FB86D09D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4512" r="38181" b="4981"/>
          <a:stretch/>
        </p:blipFill>
        <p:spPr>
          <a:xfrm>
            <a:off x="4229679" y="3927377"/>
            <a:ext cx="2924792" cy="3413501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92449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FFA4E3BA-0797-80BD-CE48-04346FDE6C1D}"/>
              </a:ext>
            </a:extLst>
          </p:cNvPr>
          <p:cNvGrpSpPr/>
          <p:nvPr/>
        </p:nvGrpSpPr>
        <p:grpSpPr>
          <a:xfrm>
            <a:off x="330396" y="6642181"/>
            <a:ext cx="3935374" cy="3019270"/>
            <a:chOff x="5402287" y="1248074"/>
            <a:chExt cx="3935374" cy="2789353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E7B68AFF-712A-15F6-8FC3-374D59F422BA}"/>
                </a:ext>
              </a:extLst>
            </p:cNvPr>
            <p:cNvGrpSpPr/>
            <p:nvPr/>
          </p:nvGrpSpPr>
          <p:grpSpPr>
            <a:xfrm>
              <a:off x="5402287" y="1248074"/>
              <a:ext cx="3935374" cy="2789353"/>
              <a:chOff x="6327654" y="3704929"/>
              <a:chExt cx="3127523" cy="2905375"/>
            </a:xfrm>
          </p:grpSpPr>
          <p:graphicFrame>
            <p:nvGraphicFramePr>
              <p:cNvPr id="9" name="Диаграмма 8">
                <a:extLst>
                  <a:ext uri="{FF2B5EF4-FFF2-40B4-BE49-F238E27FC236}">
                    <a16:creationId xmlns:a16="http://schemas.microsoft.com/office/drawing/2014/main" id="{EA299F4A-9299-1309-F75F-29CDCC3DCF01}"/>
                  </a:ext>
                </a:extLst>
              </p:cNvPr>
              <p:cNvGraphicFramePr/>
              <p:nvPr/>
            </p:nvGraphicFramePr>
            <p:xfrm>
              <a:off x="6327654" y="3706078"/>
              <a:ext cx="3127523" cy="29042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pSp>
            <p:nvGrpSpPr>
              <p:cNvPr id="10" name="Группа 9">
                <a:extLst>
                  <a:ext uri="{FF2B5EF4-FFF2-40B4-BE49-F238E27FC236}">
                    <a16:creationId xmlns:a16="http://schemas.microsoft.com/office/drawing/2014/main" id="{61EF214A-A852-AF2B-DC7D-A6B89869DA23}"/>
                  </a:ext>
                </a:extLst>
              </p:cNvPr>
              <p:cNvGrpSpPr/>
              <p:nvPr/>
            </p:nvGrpSpPr>
            <p:grpSpPr>
              <a:xfrm>
                <a:off x="6623131" y="3704929"/>
                <a:ext cx="1580525" cy="656800"/>
                <a:chOff x="6623131" y="3704929"/>
                <a:chExt cx="1580525" cy="656800"/>
              </a:xfrm>
            </p:grpSpPr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046FFE5-2B19-7A66-318D-903B9D007824}"/>
                    </a:ext>
                  </a:extLst>
                </p:cNvPr>
                <p:cNvSpPr txBox="1"/>
                <p:nvPr/>
              </p:nvSpPr>
              <p:spPr>
                <a:xfrm>
                  <a:off x="6623131" y="3704929"/>
                  <a:ext cx="658563" cy="3257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algn="ctr">
                    <a:defRPr sz="1600" b="1">
                      <a:latin typeface="Cambria" panose="02040503050406030204" pitchFamily="18" charset="0"/>
                    </a:defRPr>
                  </a:lvl1pPr>
                </a:lstStyle>
                <a:p>
                  <a:r>
                    <a:rPr lang="ru-RU" dirty="0">
                      <a:latin typeface="+mn-lt"/>
                    </a:rPr>
                    <a:t>92,1</a:t>
                  </a:r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743502E-4203-BB4A-3816-80D4ABFB88D4}"/>
                    </a:ext>
                  </a:extLst>
                </p:cNvPr>
                <p:cNvSpPr txBox="1"/>
                <p:nvPr/>
              </p:nvSpPr>
              <p:spPr>
                <a:xfrm>
                  <a:off x="7558145" y="4035946"/>
                  <a:ext cx="645511" cy="3257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algn="ctr">
                    <a:defRPr sz="1600" b="1">
                      <a:latin typeface="Cambria" panose="02040503050406030204" pitchFamily="18" charset="0"/>
                    </a:defRPr>
                  </a:lvl1pPr>
                </a:lstStyle>
                <a:p>
                  <a:r>
                    <a:rPr lang="ru-RU" dirty="0">
                      <a:latin typeface="+mn-lt"/>
                    </a:rPr>
                    <a:t>80,0</a:t>
                  </a:r>
                </a:p>
              </p:txBody>
            </p:sp>
          </p:grp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A9DB5EC-C0B2-5BB2-C07D-BE1B03CB8D2A}"/>
                </a:ext>
              </a:extLst>
            </p:cNvPr>
            <p:cNvSpPr txBox="1"/>
            <p:nvPr/>
          </p:nvSpPr>
          <p:spPr>
            <a:xfrm>
              <a:off x="5719517" y="3152816"/>
              <a:ext cx="828673" cy="255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r>
                <a:rPr lang="ru-RU" sz="1200" dirty="0">
                  <a:latin typeface="+mn-lt"/>
                </a:rPr>
                <a:t>63,3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6540AD4-DFF5-26EB-15A6-87A8FD352604}"/>
                </a:ext>
              </a:extLst>
            </p:cNvPr>
            <p:cNvSpPr txBox="1"/>
            <p:nvPr/>
          </p:nvSpPr>
          <p:spPr>
            <a:xfrm>
              <a:off x="6977794" y="3161785"/>
              <a:ext cx="828673" cy="255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r>
                <a:rPr lang="ru-RU" sz="1200" dirty="0">
                  <a:latin typeface="+mn-lt"/>
                </a:rPr>
                <a:t>63,1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4806927-4367-C4F8-1378-BD6FE2F92578}"/>
                </a:ext>
              </a:extLst>
            </p:cNvPr>
            <p:cNvSpPr txBox="1"/>
            <p:nvPr/>
          </p:nvSpPr>
          <p:spPr>
            <a:xfrm>
              <a:off x="8236071" y="3152816"/>
              <a:ext cx="762004" cy="255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r>
                <a:rPr lang="ru-RU" sz="1200" dirty="0">
                  <a:latin typeface="+mn-lt"/>
                </a:rPr>
                <a:t>63,6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19E623-1147-9FF6-3A3B-57C0386EF751}"/>
                </a:ext>
              </a:extLst>
            </p:cNvPr>
            <p:cNvSpPr txBox="1"/>
            <p:nvPr/>
          </p:nvSpPr>
          <p:spPr>
            <a:xfrm>
              <a:off x="5761457" y="1785685"/>
              <a:ext cx="828673" cy="241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 defTabSz="797811">
                <a:defRPr sz="1100" b="1">
                  <a:latin typeface="Cambria" panose="02040503050406030204" pitchFamily="18" charset="0"/>
                </a:defRPr>
              </a:lvl1pPr>
            </a:lstStyle>
            <a:p>
              <a:r>
                <a:rPr lang="ru-RU" dirty="0">
                  <a:latin typeface="+mn-lt"/>
                </a:rPr>
                <a:t>28,8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25508D9-7692-FB24-B417-30D759037768}"/>
                </a:ext>
              </a:extLst>
            </p:cNvPr>
            <p:cNvSpPr txBox="1"/>
            <p:nvPr/>
          </p:nvSpPr>
          <p:spPr>
            <a:xfrm>
              <a:off x="8121473" y="2094700"/>
              <a:ext cx="828673" cy="241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defTabSz="797811">
                <a:defRPr sz="1100" b="1">
                  <a:latin typeface="Cambria" panose="02040503050406030204" pitchFamily="18" charset="0"/>
                </a:defRPr>
              </a:lvl1pPr>
            </a:lstStyle>
            <a:p>
              <a:pPr algn="ctr"/>
              <a:r>
                <a:rPr lang="ru-RU" dirty="0">
                  <a:latin typeface="+mn-lt"/>
                </a:rPr>
                <a:t>17,4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5E91EFB-F604-C5E4-CE97-BEC9C1BC0F83}"/>
              </a:ext>
            </a:extLst>
          </p:cNvPr>
          <p:cNvSpPr txBox="1"/>
          <p:nvPr/>
        </p:nvSpPr>
        <p:spPr>
          <a:xfrm>
            <a:off x="3108887" y="6938604"/>
            <a:ext cx="8122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latin typeface="Cambria" panose="02040503050406030204" pitchFamily="18" charset="0"/>
              </a:defRPr>
            </a:lvl1pPr>
          </a:lstStyle>
          <a:p>
            <a:r>
              <a:rPr lang="ru-RU" dirty="0">
                <a:latin typeface="+mn-lt"/>
              </a:rPr>
              <a:t>81,0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804F55-9478-A43F-1AFA-845046232067}"/>
              </a:ext>
            </a:extLst>
          </p:cNvPr>
          <p:cNvSpPr txBox="1"/>
          <p:nvPr/>
        </p:nvSpPr>
        <p:spPr>
          <a:xfrm>
            <a:off x="0" y="2265461"/>
            <a:ext cx="6858000" cy="307777"/>
          </a:xfrm>
          <a:prstGeom prst="rect">
            <a:avLst/>
          </a:prstGeom>
          <a:solidFill>
            <a:srgbClr val="4472C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Доля расходов на муниципальную программу в общем объеме расходов бюджета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500E8C4-4EE8-F505-76AC-F0FE2EAB9447}"/>
              </a:ext>
            </a:extLst>
          </p:cNvPr>
          <p:cNvGrpSpPr/>
          <p:nvPr/>
        </p:nvGrpSpPr>
        <p:grpSpPr>
          <a:xfrm>
            <a:off x="2741784" y="2791219"/>
            <a:ext cx="3995685" cy="1329957"/>
            <a:chOff x="-19439" y="4723020"/>
            <a:chExt cx="5000115" cy="1664280"/>
          </a:xfrm>
        </p:grpSpPr>
        <p:graphicFrame>
          <p:nvGraphicFramePr>
            <p:cNvPr id="16" name="Диаграмма 15">
              <a:extLst>
                <a:ext uri="{FF2B5EF4-FFF2-40B4-BE49-F238E27FC236}">
                  <a16:creationId xmlns:a16="http://schemas.microsoft.com/office/drawing/2014/main" id="{90306CA0-0616-8C73-046B-4B6466537D97}"/>
                </a:ext>
              </a:extLst>
            </p:cNvPr>
            <p:cNvGraphicFramePr/>
            <p:nvPr/>
          </p:nvGraphicFramePr>
          <p:xfrm>
            <a:off x="-19439" y="4886989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7" name="Диаграмма 16">
              <a:extLst>
                <a:ext uri="{FF2B5EF4-FFF2-40B4-BE49-F238E27FC236}">
                  <a16:creationId xmlns:a16="http://schemas.microsoft.com/office/drawing/2014/main" id="{70A5584F-F83B-04E1-97A2-E358AF02C3BA}"/>
                </a:ext>
              </a:extLst>
            </p:cNvPr>
            <p:cNvGraphicFramePr/>
            <p:nvPr/>
          </p:nvGraphicFramePr>
          <p:xfrm>
            <a:off x="1581460" y="4806971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8" name="Диаграмма 17">
              <a:extLst>
                <a:ext uri="{FF2B5EF4-FFF2-40B4-BE49-F238E27FC236}">
                  <a16:creationId xmlns:a16="http://schemas.microsoft.com/office/drawing/2014/main" id="{C25A1EEA-E5EE-F039-4CD3-90B34F188F24}"/>
                </a:ext>
              </a:extLst>
            </p:cNvPr>
            <p:cNvGraphicFramePr/>
            <p:nvPr/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56ABD9-094C-E7A7-1C01-66F478E7DA22}"/>
                </a:ext>
              </a:extLst>
            </p:cNvPr>
            <p:cNvSpPr txBox="1"/>
            <p:nvPr/>
          </p:nvSpPr>
          <p:spPr>
            <a:xfrm>
              <a:off x="342472" y="5359822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2026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CA8AB0-DD3E-AD9E-395A-76D0F0276C8D}"/>
                </a:ext>
              </a:extLst>
            </p:cNvPr>
            <p:cNvSpPr txBox="1"/>
            <p:nvPr/>
          </p:nvSpPr>
          <p:spPr>
            <a:xfrm>
              <a:off x="1987792" y="5306194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2027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1390E80-0C8B-EE8C-616D-E9728F58EB50}"/>
                </a:ext>
              </a:extLst>
            </p:cNvPr>
            <p:cNvSpPr txBox="1"/>
            <p:nvPr/>
          </p:nvSpPr>
          <p:spPr>
            <a:xfrm>
              <a:off x="3599253" y="5317520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2028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294DD6-AB28-C086-CBC0-C0327813EE8C}"/>
                </a:ext>
              </a:extLst>
            </p:cNvPr>
            <p:cNvSpPr txBox="1"/>
            <p:nvPr/>
          </p:nvSpPr>
          <p:spPr>
            <a:xfrm>
              <a:off x="884917" y="4723020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002060"/>
                  </a:solidFill>
                </a:rPr>
                <a:t>0,4%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03852D-64F1-3096-4A24-D9E805F7EFC9}"/>
                </a:ext>
              </a:extLst>
            </p:cNvPr>
            <p:cNvSpPr txBox="1"/>
            <p:nvPr/>
          </p:nvSpPr>
          <p:spPr>
            <a:xfrm>
              <a:off x="2525989" y="4723020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002060"/>
                  </a:solidFill>
                </a:rPr>
                <a:t>0,4%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BF9E644-170D-F5B8-1293-195894B1DA1F}"/>
                </a:ext>
              </a:extLst>
            </p:cNvPr>
            <p:cNvSpPr txBox="1"/>
            <p:nvPr/>
          </p:nvSpPr>
          <p:spPr>
            <a:xfrm>
              <a:off x="4166333" y="4733101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002060"/>
                  </a:solidFill>
                </a:rPr>
                <a:t>0,4%</a:t>
              </a: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5C66EFEE-EDF7-7B03-F045-76B9A715C07E}"/>
              </a:ext>
            </a:extLst>
          </p:cNvPr>
          <p:cNvGrpSpPr/>
          <p:nvPr/>
        </p:nvGrpSpPr>
        <p:grpSpPr>
          <a:xfrm>
            <a:off x="4186797" y="7736127"/>
            <a:ext cx="2909486" cy="1636361"/>
            <a:chOff x="5562212" y="4375568"/>
            <a:chExt cx="2770968" cy="1636361"/>
          </a:xfrm>
        </p:grpSpPr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810B820A-58CD-7006-3752-363095AAEABB}"/>
                </a:ext>
              </a:extLst>
            </p:cNvPr>
            <p:cNvSpPr/>
            <p:nvPr/>
          </p:nvSpPr>
          <p:spPr>
            <a:xfrm>
              <a:off x="5562212" y="5620154"/>
              <a:ext cx="240003" cy="216000"/>
            </a:xfrm>
            <a:prstGeom prst="rect">
              <a:avLst/>
            </a:prstGeom>
            <a:solidFill>
              <a:srgbClr val="3BB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5FB2B7E2-BC57-7AB2-8BB6-58B4D871A12F}"/>
                </a:ext>
              </a:extLst>
            </p:cNvPr>
            <p:cNvSpPr/>
            <p:nvPr/>
          </p:nvSpPr>
          <p:spPr>
            <a:xfrm>
              <a:off x="5562212" y="4462197"/>
              <a:ext cx="240003" cy="216000"/>
            </a:xfrm>
            <a:prstGeom prst="rect">
              <a:avLst/>
            </a:prstGeom>
            <a:solidFill>
              <a:srgbClr val="FBC4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6D15F41-31CD-684C-CC35-6595247CDFB9}"/>
                </a:ext>
              </a:extLst>
            </p:cNvPr>
            <p:cNvSpPr txBox="1"/>
            <p:nvPr/>
          </p:nvSpPr>
          <p:spPr>
            <a:xfrm>
              <a:off x="5764276" y="5581042"/>
              <a:ext cx="256890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dirty="0">
                  <a:solidFill>
                    <a:srgbClr val="002060"/>
                  </a:solidFill>
                </a:rPr>
                <a:t>Обеспечение деятельности МКУ «Управление по делам ГО и ЧС»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09B99B9-5E92-6F9E-4518-5A01A4EF3EA0}"/>
                </a:ext>
              </a:extLst>
            </p:cNvPr>
            <p:cNvSpPr txBox="1"/>
            <p:nvPr/>
          </p:nvSpPr>
          <p:spPr>
            <a:xfrm>
              <a:off x="5762605" y="4375568"/>
              <a:ext cx="2132178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dirty="0">
                  <a:solidFill>
                    <a:srgbClr val="002060"/>
                  </a:solidFill>
                </a:rPr>
                <a:t>Организация работы системы видеонаблюдения и комплексной системы экстренного оповещения населения в рамках аппаратно-программного комплекса «Безопасный город»</a:t>
              </a:r>
            </a:p>
          </p:txBody>
        </p:sp>
      </p:grp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FA9923E-B461-68D5-F759-6B4D180D945A}"/>
              </a:ext>
            </a:extLst>
          </p:cNvPr>
          <p:cNvSpPr/>
          <p:nvPr/>
        </p:nvSpPr>
        <p:spPr>
          <a:xfrm>
            <a:off x="245866" y="6286441"/>
            <a:ext cx="4228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Структура расходов программы, </a:t>
            </a:r>
            <a:r>
              <a:rPr lang="ru-RU" sz="1300" b="1" i="1" dirty="0">
                <a:solidFill>
                  <a:srgbClr val="002060"/>
                </a:solidFill>
              </a:rPr>
              <a:t>млн. руб</a:t>
            </a:r>
            <a:r>
              <a:rPr lang="ru-RU" sz="14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081995E-6886-0B23-FDFE-1B380403D70C}"/>
              </a:ext>
            </a:extLst>
          </p:cNvPr>
          <p:cNvSpPr txBox="1"/>
          <p:nvPr/>
        </p:nvSpPr>
        <p:spPr>
          <a:xfrm>
            <a:off x="9000" y="186223"/>
            <a:ext cx="684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r>
              <a:rPr lang="ru-RU" dirty="0">
                <a:latin typeface="+mj-lt"/>
              </a:rPr>
              <a:t>Муниципальная программа </a:t>
            </a:r>
            <a:br>
              <a:rPr lang="ru-RU" dirty="0">
                <a:latin typeface="+mj-lt"/>
              </a:rPr>
            </a:br>
            <a:r>
              <a:rPr lang="ru-RU" dirty="0">
                <a:latin typeface="+mj-lt"/>
              </a:rPr>
              <a:t>«ЗАЩИТА НАСЕЛЕНИЯ И ТЕРРИТОРИИ ГОРОДА  ОТ ЧРЕЗВЫЧАЙНЫХ СИТУАЦИЙ ПРИРОДНОГО И ТЕХНОГЕННОГО ХАРАКТЕРА, ОБЕСПЕЧЕНИЕ БЕЗОПАСНОСТИ ПРОЖИВАНИЯ ГРАЖДАН»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AB9986C-1B21-002B-FF77-6837EEFFABDF}"/>
              </a:ext>
            </a:extLst>
          </p:cNvPr>
          <p:cNvSpPr txBox="1"/>
          <p:nvPr/>
        </p:nvSpPr>
        <p:spPr>
          <a:xfrm>
            <a:off x="410662" y="9479575"/>
            <a:ext cx="1311704" cy="27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2026 год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573301-91A6-CF60-F058-1A0F512F89B4}"/>
              </a:ext>
            </a:extLst>
          </p:cNvPr>
          <p:cNvSpPr txBox="1"/>
          <p:nvPr/>
        </p:nvSpPr>
        <p:spPr>
          <a:xfrm>
            <a:off x="1642231" y="9496966"/>
            <a:ext cx="1311704" cy="27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2027 год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07C730-1566-8FC7-BD3C-402E1844FBFC}"/>
              </a:ext>
            </a:extLst>
          </p:cNvPr>
          <p:cNvSpPr txBox="1"/>
          <p:nvPr/>
        </p:nvSpPr>
        <p:spPr>
          <a:xfrm>
            <a:off x="3041874" y="9496966"/>
            <a:ext cx="961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2028 год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2F54D1-9032-8B49-B296-98A3C62EE6EE}"/>
              </a:ext>
            </a:extLst>
          </p:cNvPr>
          <p:cNvSpPr txBox="1"/>
          <p:nvPr/>
        </p:nvSpPr>
        <p:spPr>
          <a:xfrm>
            <a:off x="245866" y="1108044"/>
            <a:ext cx="60787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</a:rPr>
              <a:t>Цель программы:  </a:t>
            </a:r>
          </a:p>
          <a:p>
            <a:r>
              <a:rPr lang="ru-RU" sz="1400" dirty="0"/>
              <a:t>Эффективное обеспечение безопасности территорий и жизнедеятельности населения города Липецка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29D5EE8-7542-C9A3-6C8A-14EC705A5C08}"/>
              </a:ext>
            </a:extLst>
          </p:cNvPr>
          <p:cNvSpPr txBox="1"/>
          <p:nvPr/>
        </p:nvSpPr>
        <p:spPr>
          <a:xfrm>
            <a:off x="245866" y="1811886"/>
            <a:ext cx="6078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</a:rPr>
              <a:t>Ответственный исполнитель: </a:t>
            </a:r>
            <a:r>
              <a:rPr lang="ru-RU" sz="1400" dirty="0"/>
              <a:t>Администрация города Липецка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2B6E5F72-9114-43F8-9B5D-0A3A1FC03882}"/>
              </a:ext>
            </a:extLst>
          </p:cNvPr>
          <p:cNvSpPr/>
          <p:nvPr/>
        </p:nvSpPr>
        <p:spPr>
          <a:xfrm>
            <a:off x="2033056" y="7511940"/>
            <a:ext cx="5035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>
                <a:ea typeface="Cambria" panose="02040503050406030204" pitchFamily="18" charset="0"/>
              </a:rPr>
              <a:t>16,9</a:t>
            </a: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3513F5DE-8665-492E-AD49-30E1E7144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858" y="1629956"/>
            <a:ext cx="4106547" cy="5746101"/>
          </a:xfrm>
          <a:prstGeom prst="rect">
            <a:avLst/>
          </a:prstGeom>
        </p:spPr>
      </p:pic>
      <p:sp>
        <p:nvSpPr>
          <p:cNvPr id="33" name="Freeform 61">
            <a:extLst>
              <a:ext uri="{FF2B5EF4-FFF2-40B4-BE49-F238E27FC236}">
                <a16:creationId xmlns:a16="http://schemas.microsoft.com/office/drawing/2014/main" id="{0E6BC794-E101-EA35-1753-D2CFF0821947}"/>
              </a:ext>
            </a:extLst>
          </p:cNvPr>
          <p:cNvSpPr>
            <a:spLocks noEditPoints="1"/>
          </p:cNvSpPr>
          <p:nvPr/>
        </p:nvSpPr>
        <p:spPr bwMode="auto">
          <a:xfrm>
            <a:off x="1332445" y="3174064"/>
            <a:ext cx="855584" cy="808200"/>
          </a:xfrm>
          <a:custGeom>
            <a:avLst/>
            <a:gdLst>
              <a:gd name="T0" fmla="*/ 2301 w 3575"/>
              <a:gd name="T1" fmla="*/ 1611 h 3368"/>
              <a:gd name="T2" fmla="*/ 2334 w 3575"/>
              <a:gd name="T3" fmla="*/ 1599 h 3368"/>
              <a:gd name="T4" fmla="*/ 2299 w 3575"/>
              <a:gd name="T5" fmla="*/ 1374 h 3368"/>
              <a:gd name="T6" fmla="*/ 2332 w 3575"/>
              <a:gd name="T7" fmla="*/ 2309 h 3368"/>
              <a:gd name="T8" fmla="*/ 3532 w 3575"/>
              <a:gd name="T9" fmla="*/ 1376 h 3368"/>
              <a:gd name="T10" fmla="*/ 3557 w 3575"/>
              <a:gd name="T11" fmla="*/ 1565 h 3368"/>
              <a:gd name="T12" fmla="*/ 3157 w 3575"/>
              <a:gd name="T13" fmla="*/ 1587 h 3368"/>
              <a:gd name="T14" fmla="*/ 3192 w 3575"/>
              <a:gd name="T15" fmla="*/ 1408 h 3368"/>
              <a:gd name="T16" fmla="*/ 1656 w 3575"/>
              <a:gd name="T17" fmla="*/ 1402 h 3368"/>
              <a:gd name="T18" fmla="*/ 1785 w 3575"/>
              <a:gd name="T19" fmla="*/ 1596 h 3368"/>
              <a:gd name="T20" fmla="*/ 1712 w 3575"/>
              <a:gd name="T21" fmla="*/ 1834 h 3368"/>
              <a:gd name="T22" fmla="*/ 1523 w 3575"/>
              <a:gd name="T23" fmla="*/ 1984 h 3368"/>
              <a:gd name="T24" fmla="*/ 1378 w 3575"/>
              <a:gd name="T25" fmla="*/ 2118 h 3368"/>
              <a:gd name="T26" fmla="*/ 1178 w 3575"/>
              <a:gd name="T27" fmla="*/ 2226 h 3368"/>
              <a:gd name="T28" fmla="*/ 1274 w 3575"/>
              <a:gd name="T29" fmla="*/ 1986 h 3368"/>
              <a:gd name="T30" fmla="*/ 1465 w 3575"/>
              <a:gd name="T31" fmla="*/ 1832 h 3368"/>
              <a:gd name="T32" fmla="*/ 1603 w 3575"/>
              <a:gd name="T33" fmla="*/ 1695 h 3368"/>
              <a:gd name="T34" fmla="*/ 1562 w 3575"/>
              <a:gd name="T35" fmla="*/ 1547 h 3368"/>
              <a:gd name="T36" fmla="*/ 1393 w 3575"/>
              <a:gd name="T37" fmla="*/ 1540 h 3368"/>
              <a:gd name="T38" fmla="*/ 1304 w 3575"/>
              <a:gd name="T39" fmla="*/ 1628 h 3368"/>
              <a:gd name="T40" fmla="*/ 1208 w 3575"/>
              <a:gd name="T41" fmla="*/ 1497 h 3368"/>
              <a:gd name="T42" fmla="*/ 1368 w 3575"/>
              <a:gd name="T43" fmla="*/ 1379 h 3368"/>
              <a:gd name="T44" fmla="*/ 3333 w 3575"/>
              <a:gd name="T45" fmla="*/ 802 h 3368"/>
              <a:gd name="T46" fmla="*/ 3379 w 3575"/>
              <a:gd name="T47" fmla="*/ 969 h 3368"/>
              <a:gd name="T48" fmla="*/ 3027 w 3575"/>
              <a:gd name="T49" fmla="*/ 1120 h 3368"/>
              <a:gd name="T50" fmla="*/ 2982 w 3575"/>
              <a:gd name="T51" fmla="*/ 953 h 3368"/>
              <a:gd name="T52" fmla="*/ 691 w 3575"/>
              <a:gd name="T53" fmla="*/ 622 h 3368"/>
              <a:gd name="T54" fmla="*/ 918 w 3575"/>
              <a:gd name="T55" fmla="*/ 1529 h 3368"/>
              <a:gd name="T56" fmla="*/ 648 w 3575"/>
              <a:gd name="T57" fmla="*/ 1661 h 3368"/>
              <a:gd name="T58" fmla="*/ 761 w 3575"/>
              <a:gd name="T59" fmla="*/ 2207 h 3368"/>
              <a:gd name="T60" fmla="*/ 1092 w 3575"/>
              <a:gd name="T61" fmla="*/ 2648 h 3368"/>
              <a:gd name="T62" fmla="*/ 1601 w 3575"/>
              <a:gd name="T63" fmla="*/ 2908 h 3368"/>
              <a:gd name="T64" fmla="*/ 2196 w 3575"/>
              <a:gd name="T65" fmla="*/ 2907 h 3368"/>
              <a:gd name="T66" fmla="*/ 2711 w 3575"/>
              <a:gd name="T67" fmla="*/ 2640 h 3368"/>
              <a:gd name="T68" fmla="*/ 3062 w 3575"/>
              <a:gd name="T69" fmla="*/ 2161 h 3368"/>
              <a:gd name="T70" fmla="*/ 3196 w 3575"/>
              <a:gd name="T71" fmla="*/ 1836 h 3368"/>
              <a:gd name="T72" fmla="*/ 3559 w 3575"/>
              <a:gd name="T73" fmla="*/ 1960 h 3368"/>
              <a:gd name="T74" fmla="*/ 3376 w 3575"/>
              <a:gd name="T75" fmla="*/ 2475 h 3368"/>
              <a:gd name="T76" fmla="*/ 2941 w 3575"/>
              <a:gd name="T77" fmla="*/ 2993 h 3368"/>
              <a:gd name="T78" fmla="*/ 2352 w 3575"/>
              <a:gd name="T79" fmla="*/ 3301 h 3368"/>
              <a:gd name="T80" fmla="*/ 1678 w 3575"/>
              <a:gd name="T81" fmla="*/ 3353 h 3368"/>
              <a:gd name="T82" fmla="*/ 1025 w 3575"/>
              <a:gd name="T83" fmla="*/ 3120 h 3368"/>
              <a:gd name="T84" fmla="*/ 540 w 3575"/>
              <a:gd name="T85" fmla="*/ 2664 h 3368"/>
              <a:gd name="T86" fmla="*/ 269 w 3575"/>
              <a:gd name="T87" fmla="*/ 2060 h 3368"/>
              <a:gd name="T88" fmla="*/ 254 w 3575"/>
              <a:gd name="T89" fmla="*/ 1382 h 3368"/>
              <a:gd name="T90" fmla="*/ 2 w 3575"/>
              <a:gd name="T91" fmla="*/ 1249 h 3368"/>
              <a:gd name="T92" fmla="*/ 2870 w 3575"/>
              <a:gd name="T93" fmla="*/ 323 h 3368"/>
              <a:gd name="T94" fmla="*/ 3010 w 3575"/>
              <a:gd name="T95" fmla="*/ 436 h 3368"/>
              <a:gd name="T96" fmla="*/ 2765 w 3575"/>
              <a:gd name="T97" fmla="*/ 742 h 3368"/>
              <a:gd name="T98" fmla="*/ 2626 w 3575"/>
              <a:gd name="T99" fmla="*/ 631 h 3368"/>
              <a:gd name="T100" fmla="*/ 2870 w 3575"/>
              <a:gd name="T101" fmla="*/ 323 h 3368"/>
              <a:gd name="T102" fmla="*/ 1399 w 3575"/>
              <a:gd name="T103" fmla="*/ 479 h 3368"/>
              <a:gd name="T104" fmla="*/ 1270 w 3575"/>
              <a:gd name="T105" fmla="*/ 593 h 3368"/>
              <a:gd name="T106" fmla="*/ 1057 w 3575"/>
              <a:gd name="T107" fmla="*/ 275 h 3368"/>
              <a:gd name="T108" fmla="*/ 1186 w 3575"/>
              <a:gd name="T109" fmla="*/ 159 h 3368"/>
              <a:gd name="T110" fmla="*/ 2462 w 3575"/>
              <a:gd name="T111" fmla="*/ 110 h 3368"/>
              <a:gd name="T112" fmla="*/ 2351 w 3575"/>
              <a:gd name="T113" fmla="*/ 487 h 3368"/>
              <a:gd name="T114" fmla="*/ 2181 w 3575"/>
              <a:gd name="T115" fmla="*/ 436 h 3368"/>
              <a:gd name="T116" fmla="*/ 2292 w 3575"/>
              <a:gd name="T117" fmla="*/ 59 h 3368"/>
              <a:gd name="T118" fmla="*/ 1851 w 3575"/>
              <a:gd name="T119" fmla="*/ 36 h 3368"/>
              <a:gd name="T120" fmla="*/ 1831 w 3575"/>
              <a:gd name="T121" fmla="*/ 427 h 3368"/>
              <a:gd name="T122" fmla="*/ 1645 w 3575"/>
              <a:gd name="T123" fmla="*/ 75 h 3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575" h="3368">
                <a:moveTo>
                  <a:pt x="2337" y="1541"/>
                </a:moveTo>
                <a:lnTo>
                  <a:pt x="2335" y="1543"/>
                </a:lnTo>
                <a:lnTo>
                  <a:pt x="2331" y="1552"/>
                </a:lnTo>
                <a:lnTo>
                  <a:pt x="2326" y="1563"/>
                </a:lnTo>
                <a:lnTo>
                  <a:pt x="2319" y="1578"/>
                </a:lnTo>
                <a:lnTo>
                  <a:pt x="2311" y="1594"/>
                </a:lnTo>
                <a:lnTo>
                  <a:pt x="2301" y="1611"/>
                </a:lnTo>
                <a:lnTo>
                  <a:pt x="2290" y="1626"/>
                </a:lnTo>
                <a:lnTo>
                  <a:pt x="2076" y="1925"/>
                </a:lnTo>
                <a:lnTo>
                  <a:pt x="2076" y="1927"/>
                </a:lnTo>
                <a:lnTo>
                  <a:pt x="2332" y="1927"/>
                </a:lnTo>
                <a:lnTo>
                  <a:pt x="2332" y="1638"/>
                </a:lnTo>
                <a:lnTo>
                  <a:pt x="2332" y="1618"/>
                </a:lnTo>
                <a:lnTo>
                  <a:pt x="2334" y="1599"/>
                </a:lnTo>
                <a:lnTo>
                  <a:pt x="2335" y="1580"/>
                </a:lnTo>
                <a:lnTo>
                  <a:pt x="2337" y="1565"/>
                </a:lnTo>
                <a:lnTo>
                  <a:pt x="2338" y="1552"/>
                </a:lnTo>
                <a:lnTo>
                  <a:pt x="2339" y="1544"/>
                </a:lnTo>
                <a:lnTo>
                  <a:pt x="2339" y="1541"/>
                </a:lnTo>
                <a:lnTo>
                  <a:pt x="2337" y="1541"/>
                </a:lnTo>
                <a:close/>
                <a:moveTo>
                  <a:pt x="2299" y="1374"/>
                </a:moveTo>
                <a:lnTo>
                  <a:pt x="2499" y="1374"/>
                </a:lnTo>
                <a:lnTo>
                  <a:pt x="2499" y="1927"/>
                </a:lnTo>
                <a:lnTo>
                  <a:pt x="2620" y="1927"/>
                </a:lnTo>
                <a:lnTo>
                  <a:pt x="2620" y="2069"/>
                </a:lnTo>
                <a:lnTo>
                  <a:pt x="2499" y="2069"/>
                </a:lnTo>
                <a:lnTo>
                  <a:pt x="2499" y="2309"/>
                </a:lnTo>
                <a:lnTo>
                  <a:pt x="2332" y="2309"/>
                </a:lnTo>
                <a:lnTo>
                  <a:pt x="2332" y="2069"/>
                </a:lnTo>
                <a:lnTo>
                  <a:pt x="1897" y="2069"/>
                </a:lnTo>
                <a:lnTo>
                  <a:pt x="1897" y="1964"/>
                </a:lnTo>
                <a:lnTo>
                  <a:pt x="2299" y="1374"/>
                </a:lnTo>
                <a:close/>
                <a:moveTo>
                  <a:pt x="3495" y="1369"/>
                </a:moveTo>
                <a:lnTo>
                  <a:pt x="3514" y="1369"/>
                </a:lnTo>
                <a:lnTo>
                  <a:pt x="3532" y="1376"/>
                </a:lnTo>
                <a:lnTo>
                  <a:pt x="3547" y="1386"/>
                </a:lnTo>
                <a:lnTo>
                  <a:pt x="3557" y="1402"/>
                </a:lnTo>
                <a:lnTo>
                  <a:pt x="3563" y="1420"/>
                </a:lnTo>
                <a:lnTo>
                  <a:pt x="3575" y="1513"/>
                </a:lnTo>
                <a:lnTo>
                  <a:pt x="3574" y="1532"/>
                </a:lnTo>
                <a:lnTo>
                  <a:pt x="3567" y="1550"/>
                </a:lnTo>
                <a:lnTo>
                  <a:pt x="3557" y="1565"/>
                </a:lnTo>
                <a:lnTo>
                  <a:pt x="3541" y="1576"/>
                </a:lnTo>
                <a:lnTo>
                  <a:pt x="3523" y="1581"/>
                </a:lnTo>
                <a:lnTo>
                  <a:pt x="3219" y="1620"/>
                </a:lnTo>
                <a:lnTo>
                  <a:pt x="3200" y="1619"/>
                </a:lnTo>
                <a:lnTo>
                  <a:pt x="3183" y="1614"/>
                </a:lnTo>
                <a:lnTo>
                  <a:pt x="3168" y="1602"/>
                </a:lnTo>
                <a:lnTo>
                  <a:pt x="3157" y="1587"/>
                </a:lnTo>
                <a:lnTo>
                  <a:pt x="3151" y="1568"/>
                </a:lnTo>
                <a:lnTo>
                  <a:pt x="3140" y="1476"/>
                </a:lnTo>
                <a:lnTo>
                  <a:pt x="3141" y="1456"/>
                </a:lnTo>
                <a:lnTo>
                  <a:pt x="3147" y="1439"/>
                </a:lnTo>
                <a:lnTo>
                  <a:pt x="3158" y="1424"/>
                </a:lnTo>
                <a:lnTo>
                  <a:pt x="3173" y="1414"/>
                </a:lnTo>
                <a:lnTo>
                  <a:pt x="3192" y="1408"/>
                </a:lnTo>
                <a:lnTo>
                  <a:pt x="3495" y="1369"/>
                </a:lnTo>
                <a:close/>
                <a:moveTo>
                  <a:pt x="1485" y="1359"/>
                </a:moveTo>
                <a:lnTo>
                  <a:pt x="1523" y="1360"/>
                </a:lnTo>
                <a:lnTo>
                  <a:pt x="1559" y="1366"/>
                </a:lnTo>
                <a:lnTo>
                  <a:pt x="1594" y="1374"/>
                </a:lnTo>
                <a:lnTo>
                  <a:pt x="1626" y="1386"/>
                </a:lnTo>
                <a:lnTo>
                  <a:pt x="1656" y="1402"/>
                </a:lnTo>
                <a:lnTo>
                  <a:pt x="1686" y="1420"/>
                </a:lnTo>
                <a:lnTo>
                  <a:pt x="1711" y="1442"/>
                </a:lnTo>
                <a:lnTo>
                  <a:pt x="1733" y="1467"/>
                </a:lnTo>
                <a:lnTo>
                  <a:pt x="1752" y="1495"/>
                </a:lnTo>
                <a:lnTo>
                  <a:pt x="1767" y="1526"/>
                </a:lnTo>
                <a:lnTo>
                  <a:pt x="1779" y="1559"/>
                </a:lnTo>
                <a:lnTo>
                  <a:pt x="1785" y="1596"/>
                </a:lnTo>
                <a:lnTo>
                  <a:pt x="1789" y="1636"/>
                </a:lnTo>
                <a:lnTo>
                  <a:pt x="1785" y="1675"/>
                </a:lnTo>
                <a:lnTo>
                  <a:pt x="1779" y="1712"/>
                </a:lnTo>
                <a:lnTo>
                  <a:pt x="1767" y="1745"/>
                </a:lnTo>
                <a:lnTo>
                  <a:pt x="1752" y="1777"/>
                </a:lnTo>
                <a:lnTo>
                  <a:pt x="1733" y="1806"/>
                </a:lnTo>
                <a:lnTo>
                  <a:pt x="1712" y="1834"/>
                </a:lnTo>
                <a:lnTo>
                  <a:pt x="1688" y="1859"/>
                </a:lnTo>
                <a:lnTo>
                  <a:pt x="1663" y="1883"/>
                </a:lnTo>
                <a:lnTo>
                  <a:pt x="1636" y="1904"/>
                </a:lnTo>
                <a:lnTo>
                  <a:pt x="1608" y="1926"/>
                </a:lnTo>
                <a:lnTo>
                  <a:pt x="1580" y="1946"/>
                </a:lnTo>
                <a:lnTo>
                  <a:pt x="1551" y="1965"/>
                </a:lnTo>
                <a:lnTo>
                  <a:pt x="1523" y="1984"/>
                </a:lnTo>
                <a:lnTo>
                  <a:pt x="1496" y="2002"/>
                </a:lnTo>
                <a:lnTo>
                  <a:pt x="1470" y="2021"/>
                </a:lnTo>
                <a:lnTo>
                  <a:pt x="1446" y="2039"/>
                </a:lnTo>
                <a:lnTo>
                  <a:pt x="1425" y="2058"/>
                </a:lnTo>
                <a:lnTo>
                  <a:pt x="1406" y="2077"/>
                </a:lnTo>
                <a:lnTo>
                  <a:pt x="1390" y="2097"/>
                </a:lnTo>
                <a:lnTo>
                  <a:pt x="1378" y="2118"/>
                </a:lnTo>
                <a:lnTo>
                  <a:pt x="1370" y="2140"/>
                </a:lnTo>
                <a:lnTo>
                  <a:pt x="1367" y="2163"/>
                </a:lnTo>
                <a:lnTo>
                  <a:pt x="1803" y="2163"/>
                </a:lnTo>
                <a:lnTo>
                  <a:pt x="1803" y="2309"/>
                </a:lnTo>
                <a:lnTo>
                  <a:pt x="1185" y="2309"/>
                </a:lnTo>
                <a:lnTo>
                  <a:pt x="1180" y="2267"/>
                </a:lnTo>
                <a:lnTo>
                  <a:pt x="1178" y="2226"/>
                </a:lnTo>
                <a:lnTo>
                  <a:pt x="1180" y="2184"/>
                </a:lnTo>
                <a:lnTo>
                  <a:pt x="1187" y="2145"/>
                </a:lnTo>
                <a:lnTo>
                  <a:pt x="1198" y="2108"/>
                </a:lnTo>
                <a:lnTo>
                  <a:pt x="1212" y="2074"/>
                </a:lnTo>
                <a:lnTo>
                  <a:pt x="1231" y="2042"/>
                </a:lnTo>
                <a:lnTo>
                  <a:pt x="1251" y="2013"/>
                </a:lnTo>
                <a:lnTo>
                  <a:pt x="1274" y="1986"/>
                </a:lnTo>
                <a:lnTo>
                  <a:pt x="1299" y="1960"/>
                </a:lnTo>
                <a:lnTo>
                  <a:pt x="1325" y="1936"/>
                </a:lnTo>
                <a:lnTo>
                  <a:pt x="1353" y="1913"/>
                </a:lnTo>
                <a:lnTo>
                  <a:pt x="1381" y="1891"/>
                </a:lnTo>
                <a:lnTo>
                  <a:pt x="1409" y="1872"/>
                </a:lnTo>
                <a:lnTo>
                  <a:pt x="1438" y="1851"/>
                </a:lnTo>
                <a:lnTo>
                  <a:pt x="1465" y="1832"/>
                </a:lnTo>
                <a:lnTo>
                  <a:pt x="1492" y="1813"/>
                </a:lnTo>
                <a:lnTo>
                  <a:pt x="1517" y="1794"/>
                </a:lnTo>
                <a:lnTo>
                  <a:pt x="1539" y="1776"/>
                </a:lnTo>
                <a:lnTo>
                  <a:pt x="1560" y="1756"/>
                </a:lnTo>
                <a:lnTo>
                  <a:pt x="1577" y="1737"/>
                </a:lnTo>
                <a:lnTo>
                  <a:pt x="1593" y="1717"/>
                </a:lnTo>
                <a:lnTo>
                  <a:pt x="1603" y="1695"/>
                </a:lnTo>
                <a:lnTo>
                  <a:pt x="1610" y="1674"/>
                </a:lnTo>
                <a:lnTo>
                  <a:pt x="1613" y="1650"/>
                </a:lnTo>
                <a:lnTo>
                  <a:pt x="1610" y="1624"/>
                </a:lnTo>
                <a:lnTo>
                  <a:pt x="1603" y="1601"/>
                </a:lnTo>
                <a:lnTo>
                  <a:pt x="1594" y="1580"/>
                </a:lnTo>
                <a:lnTo>
                  <a:pt x="1580" y="1562"/>
                </a:lnTo>
                <a:lnTo>
                  <a:pt x="1562" y="1547"/>
                </a:lnTo>
                <a:lnTo>
                  <a:pt x="1543" y="1535"/>
                </a:lnTo>
                <a:lnTo>
                  <a:pt x="1521" y="1527"/>
                </a:lnTo>
                <a:lnTo>
                  <a:pt x="1497" y="1521"/>
                </a:lnTo>
                <a:lnTo>
                  <a:pt x="1471" y="1519"/>
                </a:lnTo>
                <a:lnTo>
                  <a:pt x="1443" y="1522"/>
                </a:lnTo>
                <a:lnTo>
                  <a:pt x="1417" y="1529"/>
                </a:lnTo>
                <a:lnTo>
                  <a:pt x="1393" y="1540"/>
                </a:lnTo>
                <a:lnTo>
                  <a:pt x="1373" y="1553"/>
                </a:lnTo>
                <a:lnTo>
                  <a:pt x="1354" y="1567"/>
                </a:lnTo>
                <a:lnTo>
                  <a:pt x="1339" y="1582"/>
                </a:lnTo>
                <a:lnTo>
                  <a:pt x="1326" y="1597"/>
                </a:lnTo>
                <a:lnTo>
                  <a:pt x="1316" y="1611"/>
                </a:lnTo>
                <a:lnTo>
                  <a:pt x="1309" y="1620"/>
                </a:lnTo>
                <a:lnTo>
                  <a:pt x="1304" y="1628"/>
                </a:lnTo>
                <a:lnTo>
                  <a:pt x="1303" y="1630"/>
                </a:lnTo>
                <a:lnTo>
                  <a:pt x="1178" y="1546"/>
                </a:lnTo>
                <a:lnTo>
                  <a:pt x="1179" y="1543"/>
                </a:lnTo>
                <a:lnTo>
                  <a:pt x="1182" y="1537"/>
                </a:lnTo>
                <a:lnTo>
                  <a:pt x="1188" y="1527"/>
                </a:lnTo>
                <a:lnTo>
                  <a:pt x="1197" y="1514"/>
                </a:lnTo>
                <a:lnTo>
                  <a:pt x="1208" y="1497"/>
                </a:lnTo>
                <a:lnTo>
                  <a:pt x="1222" y="1480"/>
                </a:lnTo>
                <a:lnTo>
                  <a:pt x="1238" y="1461"/>
                </a:lnTo>
                <a:lnTo>
                  <a:pt x="1258" y="1443"/>
                </a:lnTo>
                <a:lnTo>
                  <a:pt x="1281" y="1424"/>
                </a:lnTo>
                <a:lnTo>
                  <a:pt x="1307" y="1407"/>
                </a:lnTo>
                <a:lnTo>
                  <a:pt x="1336" y="1392"/>
                </a:lnTo>
                <a:lnTo>
                  <a:pt x="1368" y="1379"/>
                </a:lnTo>
                <a:lnTo>
                  <a:pt x="1404" y="1368"/>
                </a:lnTo>
                <a:lnTo>
                  <a:pt x="1443" y="1361"/>
                </a:lnTo>
                <a:lnTo>
                  <a:pt x="1485" y="1359"/>
                </a:lnTo>
                <a:close/>
                <a:moveTo>
                  <a:pt x="3292" y="785"/>
                </a:moveTo>
                <a:lnTo>
                  <a:pt x="3307" y="787"/>
                </a:lnTo>
                <a:lnTo>
                  <a:pt x="3322" y="792"/>
                </a:lnTo>
                <a:lnTo>
                  <a:pt x="3333" y="802"/>
                </a:lnTo>
                <a:lnTo>
                  <a:pt x="3343" y="815"/>
                </a:lnTo>
                <a:lnTo>
                  <a:pt x="3389" y="897"/>
                </a:lnTo>
                <a:lnTo>
                  <a:pt x="3395" y="912"/>
                </a:lnTo>
                <a:lnTo>
                  <a:pt x="3396" y="927"/>
                </a:lnTo>
                <a:lnTo>
                  <a:pt x="3394" y="943"/>
                </a:lnTo>
                <a:lnTo>
                  <a:pt x="3389" y="957"/>
                </a:lnTo>
                <a:lnTo>
                  <a:pt x="3379" y="969"/>
                </a:lnTo>
                <a:lnTo>
                  <a:pt x="3366" y="978"/>
                </a:lnTo>
                <a:lnTo>
                  <a:pt x="3099" y="1130"/>
                </a:lnTo>
                <a:lnTo>
                  <a:pt x="3084" y="1136"/>
                </a:lnTo>
                <a:lnTo>
                  <a:pt x="3069" y="1137"/>
                </a:lnTo>
                <a:lnTo>
                  <a:pt x="3054" y="1135"/>
                </a:lnTo>
                <a:lnTo>
                  <a:pt x="3040" y="1130"/>
                </a:lnTo>
                <a:lnTo>
                  <a:pt x="3027" y="1120"/>
                </a:lnTo>
                <a:lnTo>
                  <a:pt x="3017" y="1107"/>
                </a:lnTo>
                <a:lnTo>
                  <a:pt x="2972" y="1025"/>
                </a:lnTo>
                <a:lnTo>
                  <a:pt x="2966" y="1011"/>
                </a:lnTo>
                <a:lnTo>
                  <a:pt x="2964" y="995"/>
                </a:lnTo>
                <a:lnTo>
                  <a:pt x="2966" y="980"/>
                </a:lnTo>
                <a:lnTo>
                  <a:pt x="2973" y="965"/>
                </a:lnTo>
                <a:lnTo>
                  <a:pt x="2982" y="953"/>
                </a:lnTo>
                <a:lnTo>
                  <a:pt x="2994" y="944"/>
                </a:lnTo>
                <a:lnTo>
                  <a:pt x="3262" y="792"/>
                </a:lnTo>
                <a:lnTo>
                  <a:pt x="3276" y="787"/>
                </a:lnTo>
                <a:lnTo>
                  <a:pt x="3292" y="785"/>
                </a:lnTo>
                <a:close/>
                <a:moveTo>
                  <a:pt x="662" y="614"/>
                </a:moveTo>
                <a:lnTo>
                  <a:pt x="677" y="616"/>
                </a:lnTo>
                <a:lnTo>
                  <a:pt x="691" y="622"/>
                </a:lnTo>
                <a:lnTo>
                  <a:pt x="703" y="631"/>
                </a:lnTo>
                <a:lnTo>
                  <a:pt x="713" y="643"/>
                </a:lnTo>
                <a:lnTo>
                  <a:pt x="719" y="660"/>
                </a:lnTo>
                <a:lnTo>
                  <a:pt x="928" y="1477"/>
                </a:lnTo>
                <a:lnTo>
                  <a:pt x="930" y="1496"/>
                </a:lnTo>
                <a:lnTo>
                  <a:pt x="926" y="1514"/>
                </a:lnTo>
                <a:lnTo>
                  <a:pt x="918" y="1529"/>
                </a:lnTo>
                <a:lnTo>
                  <a:pt x="906" y="1541"/>
                </a:lnTo>
                <a:lnTo>
                  <a:pt x="891" y="1549"/>
                </a:lnTo>
                <a:lnTo>
                  <a:pt x="872" y="1553"/>
                </a:lnTo>
                <a:lnTo>
                  <a:pt x="854" y="1550"/>
                </a:lnTo>
                <a:lnTo>
                  <a:pt x="662" y="1496"/>
                </a:lnTo>
                <a:lnTo>
                  <a:pt x="652" y="1579"/>
                </a:lnTo>
                <a:lnTo>
                  <a:pt x="648" y="1661"/>
                </a:lnTo>
                <a:lnTo>
                  <a:pt x="649" y="1742"/>
                </a:lnTo>
                <a:lnTo>
                  <a:pt x="655" y="1823"/>
                </a:lnTo>
                <a:lnTo>
                  <a:pt x="666" y="1902"/>
                </a:lnTo>
                <a:lnTo>
                  <a:pt x="683" y="1980"/>
                </a:lnTo>
                <a:lnTo>
                  <a:pt x="704" y="2058"/>
                </a:lnTo>
                <a:lnTo>
                  <a:pt x="730" y="2133"/>
                </a:lnTo>
                <a:lnTo>
                  <a:pt x="761" y="2207"/>
                </a:lnTo>
                <a:lnTo>
                  <a:pt x="795" y="2277"/>
                </a:lnTo>
                <a:lnTo>
                  <a:pt x="835" y="2347"/>
                </a:lnTo>
                <a:lnTo>
                  <a:pt x="879" y="2413"/>
                </a:lnTo>
                <a:lnTo>
                  <a:pt x="926" y="2477"/>
                </a:lnTo>
                <a:lnTo>
                  <a:pt x="977" y="2536"/>
                </a:lnTo>
                <a:lnTo>
                  <a:pt x="1034" y="2594"/>
                </a:lnTo>
                <a:lnTo>
                  <a:pt x="1092" y="2648"/>
                </a:lnTo>
                <a:lnTo>
                  <a:pt x="1155" y="2698"/>
                </a:lnTo>
                <a:lnTo>
                  <a:pt x="1221" y="2744"/>
                </a:lnTo>
                <a:lnTo>
                  <a:pt x="1291" y="2787"/>
                </a:lnTo>
                <a:lnTo>
                  <a:pt x="1364" y="2824"/>
                </a:lnTo>
                <a:lnTo>
                  <a:pt x="1440" y="2857"/>
                </a:lnTo>
                <a:lnTo>
                  <a:pt x="1519" y="2886"/>
                </a:lnTo>
                <a:lnTo>
                  <a:pt x="1601" y="2908"/>
                </a:lnTo>
                <a:lnTo>
                  <a:pt x="1688" y="2927"/>
                </a:lnTo>
                <a:lnTo>
                  <a:pt x="1773" y="2939"/>
                </a:lnTo>
                <a:lnTo>
                  <a:pt x="1860" y="2944"/>
                </a:lnTo>
                <a:lnTo>
                  <a:pt x="1946" y="2944"/>
                </a:lnTo>
                <a:lnTo>
                  <a:pt x="2030" y="2938"/>
                </a:lnTo>
                <a:lnTo>
                  <a:pt x="2114" y="2926"/>
                </a:lnTo>
                <a:lnTo>
                  <a:pt x="2196" y="2907"/>
                </a:lnTo>
                <a:lnTo>
                  <a:pt x="2276" y="2885"/>
                </a:lnTo>
                <a:lnTo>
                  <a:pt x="2354" y="2855"/>
                </a:lnTo>
                <a:lnTo>
                  <a:pt x="2431" y="2821"/>
                </a:lnTo>
                <a:lnTo>
                  <a:pt x="2505" y="2783"/>
                </a:lnTo>
                <a:lnTo>
                  <a:pt x="2576" y="2740"/>
                </a:lnTo>
                <a:lnTo>
                  <a:pt x="2644" y="2692"/>
                </a:lnTo>
                <a:lnTo>
                  <a:pt x="2711" y="2640"/>
                </a:lnTo>
                <a:lnTo>
                  <a:pt x="2772" y="2582"/>
                </a:lnTo>
                <a:lnTo>
                  <a:pt x="2831" y="2521"/>
                </a:lnTo>
                <a:lnTo>
                  <a:pt x="2886" y="2457"/>
                </a:lnTo>
                <a:lnTo>
                  <a:pt x="2937" y="2388"/>
                </a:lnTo>
                <a:lnTo>
                  <a:pt x="2984" y="2316"/>
                </a:lnTo>
                <a:lnTo>
                  <a:pt x="3025" y="2240"/>
                </a:lnTo>
                <a:lnTo>
                  <a:pt x="3062" y="2161"/>
                </a:lnTo>
                <a:lnTo>
                  <a:pt x="3094" y="2079"/>
                </a:lnTo>
                <a:lnTo>
                  <a:pt x="3121" y="1995"/>
                </a:lnTo>
                <a:lnTo>
                  <a:pt x="3154" y="1878"/>
                </a:lnTo>
                <a:lnTo>
                  <a:pt x="3159" y="1863"/>
                </a:lnTo>
                <a:lnTo>
                  <a:pt x="3169" y="1851"/>
                </a:lnTo>
                <a:lnTo>
                  <a:pt x="3182" y="1841"/>
                </a:lnTo>
                <a:lnTo>
                  <a:pt x="3196" y="1836"/>
                </a:lnTo>
                <a:lnTo>
                  <a:pt x="3211" y="1834"/>
                </a:lnTo>
                <a:lnTo>
                  <a:pt x="3227" y="1836"/>
                </a:lnTo>
                <a:lnTo>
                  <a:pt x="3517" y="1917"/>
                </a:lnTo>
                <a:lnTo>
                  <a:pt x="3532" y="1924"/>
                </a:lnTo>
                <a:lnTo>
                  <a:pt x="3544" y="1934"/>
                </a:lnTo>
                <a:lnTo>
                  <a:pt x="3553" y="1946"/>
                </a:lnTo>
                <a:lnTo>
                  <a:pt x="3559" y="1960"/>
                </a:lnTo>
                <a:lnTo>
                  <a:pt x="3561" y="1976"/>
                </a:lnTo>
                <a:lnTo>
                  <a:pt x="3559" y="1991"/>
                </a:lnTo>
                <a:lnTo>
                  <a:pt x="3527" y="2103"/>
                </a:lnTo>
                <a:lnTo>
                  <a:pt x="3497" y="2200"/>
                </a:lnTo>
                <a:lnTo>
                  <a:pt x="3462" y="2295"/>
                </a:lnTo>
                <a:lnTo>
                  <a:pt x="3421" y="2386"/>
                </a:lnTo>
                <a:lnTo>
                  <a:pt x="3376" y="2475"/>
                </a:lnTo>
                <a:lnTo>
                  <a:pt x="3326" y="2560"/>
                </a:lnTo>
                <a:lnTo>
                  <a:pt x="3272" y="2642"/>
                </a:lnTo>
                <a:lnTo>
                  <a:pt x="3213" y="2720"/>
                </a:lnTo>
                <a:lnTo>
                  <a:pt x="3151" y="2794"/>
                </a:lnTo>
                <a:lnTo>
                  <a:pt x="3084" y="2865"/>
                </a:lnTo>
                <a:lnTo>
                  <a:pt x="3015" y="2931"/>
                </a:lnTo>
                <a:lnTo>
                  <a:pt x="2941" y="2993"/>
                </a:lnTo>
                <a:lnTo>
                  <a:pt x="2865" y="3051"/>
                </a:lnTo>
                <a:lnTo>
                  <a:pt x="2786" y="3104"/>
                </a:lnTo>
                <a:lnTo>
                  <a:pt x="2704" y="3153"/>
                </a:lnTo>
                <a:lnTo>
                  <a:pt x="2620" y="3198"/>
                </a:lnTo>
                <a:lnTo>
                  <a:pt x="2532" y="3238"/>
                </a:lnTo>
                <a:lnTo>
                  <a:pt x="2443" y="3272"/>
                </a:lnTo>
                <a:lnTo>
                  <a:pt x="2352" y="3301"/>
                </a:lnTo>
                <a:lnTo>
                  <a:pt x="2260" y="3326"/>
                </a:lnTo>
                <a:lnTo>
                  <a:pt x="2166" y="3345"/>
                </a:lnTo>
                <a:lnTo>
                  <a:pt x="2069" y="3358"/>
                </a:lnTo>
                <a:lnTo>
                  <a:pt x="1973" y="3365"/>
                </a:lnTo>
                <a:lnTo>
                  <a:pt x="1875" y="3368"/>
                </a:lnTo>
                <a:lnTo>
                  <a:pt x="1778" y="3363"/>
                </a:lnTo>
                <a:lnTo>
                  <a:pt x="1678" y="3353"/>
                </a:lnTo>
                <a:lnTo>
                  <a:pt x="1580" y="3337"/>
                </a:lnTo>
                <a:lnTo>
                  <a:pt x="1481" y="3314"/>
                </a:lnTo>
                <a:lnTo>
                  <a:pt x="1383" y="3286"/>
                </a:lnTo>
                <a:lnTo>
                  <a:pt x="1289" y="3251"/>
                </a:lnTo>
                <a:lnTo>
                  <a:pt x="1197" y="3212"/>
                </a:lnTo>
                <a:lnTo>
                  <a:pt x="1109" y="3168"/>
                </a:lnTo>
                <a:lnTo>
                  <a:pt x="1025" y="3120"/>
                </a:lnTo>
                <a:lnTo>
                  <a:pt x="944" y="3066"/>
                </a:lnTo>
                <a:lnTo>
                  <a:pt x="867" y="3009"/>
                </a:lnTo>
                <a:lnTo>
                  <a:pt x="793" y="2947"/>
                </a:lnTo>
                <a:lnTo>
                  <a:pt x="724" y="2881"/>
                </a:lnTo>
                <a:lnTo>
                  <a:pt x="658" y="2812"/>
                </a:lnTo>
                <a:lnTo>
                  <a:pt x="597" y="2740"/>
                </a:lnTo>
                <a:lnTo>
                  <a:pt x="540" y="2664"/>
                </a:lnTo>
                <a:lnTo>
                  <a:pt x="486" y="2584"/>
                </a:lnTo>
                <a:lnTo>
                  <a:pt x="439" y="2503"/>
                </a:lnTo>
                <a:lnTo>
                  <a:pt x="394" y="2419"/>
                </a:lnTo>
                <a:lnTo>
                  <a:pt x="355" y="2332"/>
                </a:lnTo>
                <a:lnTo>
                  <a:pt x="322" y="2244"/>
                </a:lnTo>
                <a:lnTo>
                  <a:pt x="293" y="2152"/>
                </a:lnTo>
                <a:lnTo>
                  <a:pt x="269" y="2060"/>
                </a:lnTo>
                <a:lnTo>
                  <a:pt x="250" y="1966"/>
                </a:lnTo>
                <a:lnTo>
                  <a:pt x="236" y="1871"/>
                </a:lnTo>
                <a:lnTo>
                  <a:pt x="229" y="1774"/>
                </a:lnTo>
                <a:lnTo>
                  <a:pt x="226" y="1677"/>
                </a:lnTo>
                <a:lnTo>
                  <a:pt x="230" y="1579"/>
                </a:lnTo>
                <a:lnTo>
                  <a:pt x="238" y="1480"/>
                </a:lnTo>
                <a:lnTo>
                  <a:pt x="254" y="1382"/>
                </a:lnTo>
                <a:lnTo>
                  <a:pt x="44" y="1323"/>
                </a:lnTo>
                <a:lnTo>
                  <a:pt x="29" y="1317"/>
                </a:lnTo>
                <a:lnTo>
                  <a:pt x="16" y="1307"/>
                </a:lnTo>
                <a:lnTo>
                  <a:pt x="8" y="1294"/>
                </a:lnTo>
                <a:lnTo>
                  <a:pt x="2" y="1280"/>
                </a:lnTo>
                <a:lnTo>
                  <a:pt x="0" y="1265"/>
                </a:lnTo>
                <a:lnTo>
                  <a:pt x="2" y="1249"/>
                </a:lnTo>
                <a:lnTo>
                  <a:pt x="8" y="1235"/>
                </a:lnTo>
                <a:lnTo>
                  <a:pt x="18" y="1222"/>
                </a:lnTo>
                <a:lnTo>
                  <a:pt x="619" y="631"/>
                </a:lnTo>
                <a:lnTo>
                  <a:pt x="632" y="622"/>
                </a:lnTo>
                <a:lnTo>
                  <a:pt x="647" y="615"/>
                </a:lnTo>
                <a:lnTo>
                  <a:pt x="662" y="614"/>
                </a:lnTo>
                <a:close/>
                <a:moveTo>
                  <a:pt x="2870" y="323"/>
                </a:moveTo>
                <a:lnTo>
                  <a:pt x="2886" y="325"/>
                </a:lnTo>
                <a:lnTo>
                  <a:pt x="2900" y="328"/>
                </a:lnTo>
                <a:lnTo>
                  <a:pt x="2914" y="337"/>
                </a:lnTo>
                <a:lnTo>
                  <a:pt x="2987" y="395"/>
                </a:lnTo>
                <a:lnTo>
                  <a:pt x="2998" y="406"/>
                </a:lnTo>
                <a:lnTo>
                  <a:pt x="3005" y="420"/>
                </a:lnTo>
                <a:lnTo>
                  <a:pt x="3010" y="436"/>
                </a:lnTo>
                <a:lnTo>
                  <a:pt x="3008" y="451"/>
                </a:lnTo>
                <a:lnTo>
                  <a:pt x="3005" y="466"/>
                </a:lnTo>
                <a:lnTo>
                  <a:pt x="2997" y="480"/>
                </a:lnTo>
                <a:lnTo>
                  <a:pt x="2806" y="719"/>
                </a:lnTo>
                <a:lnTo>
                  <a:pt x="2794" y="731"/>
                </a:lnTo>
                <a:lnTo>
                  <a:pt x="2780" y="739"/>
                </a:lnTo>
                <a:lnTo>
                  <a:pt x="2765" y="742"/>
                </a:lnTo>
                <a:lnTo>
                  <a:pt x="2750" y="742"/>
                </a:lnTo>
                <a:lnTo>
                  <a:pt x="2734" y="738"/>
                </a:lnTo>
                <a:lnTo>
                  <a:pt x="2721" y="729"/>
                </a:lnTo>
                <a:lnTo>
                  <a:pt x="2649" y="672"/>
                </a:lnTo>
                <a:lnTo>
                  <a:pt x="2637" y="660"/>
                </a:lnTo>
                <a:lnTo>
                  <a:pt x="2630" y="646"/>
                </a:lnTo>
                <a:lnTo>
                  <a:pt x="2626" y="631"/>
                </a:lnTo>
                <a:lnTo>
                  <a:pt x="2626" y="615"/>
                </a:lnTo>
                <a:lnTo>
                  <a:pt x="2630" y="601"/>
                </a:lnTo>
                <a:lnTo>
                  <a:pt x="2639" y="587"/>
                </a:lnTo>
                <a:lnTo>
                  <a:pt x="2830" y="346"/>
                </a:lnTo>
                <a:lnTo>
                  <a:pt x="2842" y="335"/>
                </a:lnTo>
                <a:lnTo>
                  <a:pt x="2856" y="328"/>
                </a:lnTo>
                <a:lnTo>
                  <a:pt x="2870" y="323"/>
                </a:lnTo>
                <a:close/>
                <a:moveTo>
                  <a:pt x="1201" y="158"/>
                </a:moveTo>
                <a:lnTo>
                  <a:pt x="1217" y="161"/>
                </a:lnTo>
                <a:lnTo>
                  <a:pt x="1231" y="168"/>
                </a:lnTo>
                <a:lnTo>
                  <a:pt x="1243" y="178"/>
                </a:lnTo>
                <a:lnTo>
                  <a:pt x="1252" y="191"/>
                </a:lnTo>
                <a:lnTo>
                  <a:pt x="1393" y="464"/>
                </a:lnTo>
                <a:lnTo>
                  <a:pt x="1399" y="479"/>
                </a:lnTo>
                <a:lnTo>
                  <a:pt x="1400" y="494"/>
                </a:lnTo>
                <a:lnTo>
                  <a:pt x="1396" y="510"/>
                </a:lnTo>
                <a:lnTo>
                  <a:pt x="1390" y="524"/>
                </a:lnTo>
                <a:lnTo>
                  <a:pt x="1380" y="536"/>
                </a:lnTo>
                <a:lnTo>
                  <a:pt x="1367" y="545"/>
                </a:lnTo>
                <a:lnTo>
                  <a:pt x="1285" y="588"/>
                </a:lnTo>
                <a:lnTo>
                  <a:pt x="1270" y="593"/>
                </a:lnTo>
                <a:lnTo>
                  <a:pt x="1253" y="594"/>
                </a:lnTo>
                <a:lnTo>
                  <a:pt x="1238" y="592"/>
                </a:lnTo>
                <a:lnTo>
                  <a:pt x="1225" y="586"/>
                </a:lnTo>
                <a:lnTo>
                  <a:pt x="1213" y="576"/>
                </a:lnTo>
                <a:lnTo>
                  <a:pt x="1204" y="563"/>
                </a:lnTo>
                <a:lnTo>
                  <a:pt x="1063" y="290"/>
                </a:lnTo>
                <a:lnTo>
                  <a:pt x="1057" y="275"/>
                </a:lnTo>
                <a:lnTo>
                  <a:pt x="1056" y="258"/>
                </a:lnTo>
                <a:lnTo>
                  <a:pt x="1058" y="243"/>
                </a:lnTo>
                <a:lnTo>
                  <a:pt x="1065" y="229"/>
                </a:lnTo>
                <a:lnTo>
                  <a:pt x="1075" y="217"/>
                </a:lnTo>
                <a:lnTo>
                  <a:pt x="1089" y="208"/>
                </a:lnTo>
                <a:lnTo>
                  <a:pt x="1171" y="165"/>
                </a:lnTo>
                <a:lnTo>
                  <a:pt x="1186" y="159"/>
                </a:lnTo>
                <a:lnTo>
                  <a:pt x="1201" y="158"/>
                </a:lnTo>
                <a:close/>
                <a:moveTo>
                  <a:pt x="2323" y="51"/>
                </a:moveTo>
                <a:lnTo>
                  <a:pt x="2338" y="55"/>
                </a:lnTo>
                <a:lnTo>
                  <a:pt x="2427" y="81"/>
                </a:lnTo>
                <a:lnTo>
                  <a:pt x="2442" y="87"/>
                </a:lnTo>
                <a:lnTo>
                  <a:pt x="2454" y="97"/>
                </a:lnTo>
                <a:lnTo>
                  <a:pt x="2462" y="110"/>
                </a:lnTo>
                <a:lnTo>
                  <a:pt x="2468" y="124"/>
                </a:lnTo>
                <a:lnTo>
                  <a:pt x="2470" y="140"/>
                </a:lnTo>
                <a:lnTo>
                  <a:pt x="2468" y="156"/>
                </a:lnTo>
                <a:lnTo>
                  <a:pt x="2380" y="451"/>
                </a:lnTo>
                <a:lnTo>
                  <a:pt x="2374" y="465"/>
                </a:lnTo>
                <a:lnTo>
                  <a:pt x="2364" y="477"/>
                </a:lnTo>
                <a:lnTo>
                  <a:pt x="2351" y="487"/>
                </a:lnTo>
                <a:lnTo>
                  <a:pt x="2337" y="492"/>
                </a:lnTo>
                <a:lnTo>
                  <a:pt x="2322" y="493"/>
                </a:lnTo>
                <a:lnTo>
                  <a:pt x="2305" y="491"/>
                </a:lnTo>
                <a:lnTo>
                  <a:pt x="2217" y="465"/>
                </a:lnTo>
                <a:lnTo>
                  <a:pt x="2201" y="458"/>
                </a:lnTo>
                <a:lnTo>
                  <a:pt x="2189" y="447"/>
                </a:lnTo>
                <a:lnTo>
                  <a:pt x="2181" y="436"/>
                </a:lnTo>
                <a:lnTo>
                  <a:pt x="2175" y="421"/>
                </a:lnTo>
                <a:lnTo>
                  <a:pt x="2173" y="405"/>
                </a:lnTo>
                <a:lnTo>
                  <a:pt x="2175" y="390"/>
                </a:lnTo>
                <a:lnTo>
                  <a:pt x="2263" y="95"/>
                </a:lnTo>
                <a:lnTo>
                  <a:pt x="2270" y="80"/>
                </a:lnTo>
                <a:lnTo>
                  <a:pt x="2279" y="68"/>
                </a:lnTo>
                <a:lnTo>
                  <a:pt x="2292" y="59"/>
                </a:lnTo>
                <a:lnTo>
                  <a:pt x="2306" y="54"/>
                </a:lnTo>
                <a:lnTo>
                  <a:pt x="2323" y="51"/>
                </a:lnTo>
                <a:close/>
                <a:moveTo>
                  <a:pt x="1791" y="0"/>
                </a:moveTo>
                <a:lnTo>
                  <a:pt x="1810" y="1"/>
                </a:lnTo>
                <a:lnTo>
                  <a:pt x="1828" y="9"/>
                </a:lnTo>
                <a:lnTo>
                  <a:pt x="1842" y="20"/>
                </a:lnTo>
                <a:lnTo>
                  <a:pt x="1851" y="36"/>
                </a:lnTo>
                <a:lnTo>
                  <a:pt x="1857" y="55"/>
                </a:lnTo>
                <a:lnTo>
                  <a:pt x="1885" y="360"/>
                </a:lnTo>
                <a:lnTo>
                  <a:pt x="1884" y="380"/>
                </a:lnTo>
                <a:lnTo>
                  <a:pt x="1877" y="397"/>
                </a:lnTo>
                <a:lnTo>
                  <a:pt x="1866" y="412"/>
                </a:lnTo>
                <a:lnTo>
                  <a:pt x="1849" y="421"/>
                </a:lnTo>
                <a:lnTo>
                  <a:pt x="1831" y="427"/>
                </a:lnTo>
                <a:lnTo>
                  <a:pt x="1739" y="436"/>
                </a:lnTo>
                <a:lnTo>
                  <a:pt x="1719" y="434"/>
                </a:lnTo>
                <a:lnTo>
                  <a:pt x="1702" y="427"/>
                </a:lnTo>
                <a:lnTo>
                  <a:pt x="1688" y="415"/>
                </a:lnTo>
                <a:lnTo>
                  <a:pt x="1678" y="400"/>
                </a:lnTo>
                <a:lnTo>
                  <a:pt x="1673" y="381"/>
                </a:lnTo>
                <a:lnTo>
                  <a:pt x="1645" y="75"/>
                </a:lnTo>
                <a:lnTo>
                  <a:pt x="1646" y="56"/>
                </a:lnTo>
                <a:lnTo>
                  <a:pt x="1652" y="38"/>
                </a:lnTo>
                <a:lnTo>
                  <a:pt x="1664" y="24"/>
                </a:lnTo>
                <a:lnTo>
                  <a:pt x="1680" y="14"/>
                </a:lnTo>
                <a:lnTo>
                  <a:pt x="1699" y="9"/>
                </a:lnTo>
                <a:lnTo>
                  <a:pt x="1791" y="0"/>
                </a:lnTo>
                <a:close/>
              </a:path>
            </a:pathLst>
          </a:custGeom>
          <a:solidFill>
            <a:srgbClr val="4472C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2060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ECF56288-0885-8376-EF2C-7B651B8AC7B8}"/>
              </a:ext>
            </a:extLst>
          </p:cNvPr>
          <p:cNvSpPr/>
          <p:nvPr/>
        </p:nvSpPr>
        <p:spPr>
          <a:xfrm>
            <a:off x="999274" y="4435839"/>
            <a:ext cx="156547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/>
                </a:solidFill>
              </a:rPr>
              <a:t>«112»</a:t>
            </a:r>
          </a:p>
          <a:p>
            <a:pPr algn="ctr"/>
            <a:r>
              <a:rPr lang="ru-RU" sz="1050" dirty="0"/>
              <a:t>Единый телефон спасения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EAA2B65-150E-BF4B-482B-0777D2AFDC3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46" t="8495" b="15659"/>
          <a:stretch/>
        </p:blipFill>
        <p:spPr>
          <a:xfrm>
            <a:off x="2968463" y="4182742"/>
            <a:ext cx="3614839" cy="1883145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036308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A274EE1-9E9D-7267-7025-BB28900CAE56}"/>
              </a:ext>
            </a:extLst>
          </p:cNvPr>
          <p:cNvGrpSpPr/>
          <p:nvPr/>
        </p:nvGrpSpPr>
        <p:grpSpPr>
          <a:xfrm>
            <a:off x="909195" y="2512486"/>
            <a:ext cx="5017428" cy="1584262"/>
            <a:chOff x="-36752" y="4723020"/>
            <a:chExt cx="5017428" cy="1584262"/>
          </a:xfrm>
        </p:grpSpPr>
        <p:graphicFrame>
          <p:nvGraphicFramePr>
            <p:cNvPr id="3" name="Диаграмма 2">
              <a:extLst>
                <a:ext uri="{FF2B5EF4-FFF2-40B4-BE49-F238E27FC236}">
                  <a16:creationId xmlns:a16="http://schemas.microsoft.com/office/drawing/2014/main" id="{4BD2F14A-3BD4-DAB1-8C7A-6CC08EA24EDB}"/>
                </a:ext>
              </a:extLst>
            </p:cNvPr>
            <p:cNvGraphicFramePr/>
            <p:nvPr/>
          </p:nvGraphicFramePr>
          <p:xfrm>
            <a:off x="-3675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4" name="Диаграмма 3">
              <a:extLst>
                <a:ext uri="{FF2B5EF4-FFF2-40B4-BE49-F238E27FC236}">
                  <a16:creationId xmlns:a16="http://schemas.microsoft.com/office/drawing/2014/main" id="{FB94C35F-1DEC-9B2A-7FBE-AAD80789A728}"/>
                </a:ext>
              </a:extLst>
            </p:cNvPr>
            <p:cNvGraphicFramePr/>
            <p:nvPr/>
          </p:nvGraphicFramePr>
          <p:xfrm>
            <a:off x="1581460" y="4806971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5" name="Диаграмма 4">
              <a:extLst>
                <a:ext uri="{FF2B5EF4-FFF2-40B4-BE49-F238E27FC236}">
                  <a16:creationId xmlns:a16="http://schemas.microsoft.com/office/drawing/2014/main" id="{DFBCFA32-69A4-0DC2-9D7A-6F323F201DCC}"/>
                </a:ext>
              </a:extLst>
            </p:cNvPr>
            <p:cNvGraphicFramePr/>
            <p:nvPr/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0FFD692-3240-1B76-C490-121FEC3F36F1}"/>
                </a:ext>
              </a:extLst>
            </p:cNvPr>
            <p:cNvSpPr txBox="1"/>
            <p:nvPr/>
          </p:nvSpPr>
          <p:spPr>
            <a:xfrm>
              <a:off x="360923" y="5359949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002060"/>
                  </a:solidFill>
                </a:rPr>
                <a:t>2026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CFCFD7B-8797-387E-7D77-3C93278A3D6C}"/>
                </a:ext>
              </a:extLst>
            </p:cNvPr>
            <p:cNvSpPr txBox="1"/>
            <p:nvPr/>
          </p:nvSpPr>
          <p:spPr>
            <a:xfrm>
              <a:off x="1946024" y="5338676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002060"/>
                  </a:solidFill>
                </a:rPr>
                <a:t>2027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8AB2959-C02F-C24C-342C-C9B122A1CAF8}"/>
                </a:ext>
              </a:extLst>
            </p:cNvPr>
            <p:cNvSpPr txBox="1"/>
            <p:nvPr/>
          </p:nvSpPr>
          <p:spPr>
            <a:xfrm>
              <a:off x="3564236" y="5359949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002060"/>
                  </a:solidFill>
                </a:rPr>
                <a:t>2028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B563F5-B2F2-A1F6-6DE4-A5F8F6945EFA}"/>
                </a:ext>
              </a:extLst>
            </p:cNvPr>
            <p:cNvSpPr txBox="1"/>
            <p:nvPr/>
          </p:nvSpPr>
          <p:spPr>
            <a:xfrm>
              <a:off x="884917" y="4723020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2060"/>
                  </a:solidFill>
                </a:rPr>
                <a:t>0,</a:t>
              </a:r>
              <a:r>
                <a:rPr lang="ru-RU" sz="1400" b="1" dirty="0">
                  <a:solidFill>
                    <a:srgbClr val="002060"/>
                  </a:solidFill>
                </a:rPr>
                <a:t>3%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6358EF0-B80C-3758-2C3F-08930A4208AF}"/>
                </a:ext>
              </a:extLst>
            </p:cNvPr>
            <p:cNvSpPr txBox="1"/>
            <p:nvPr/>
          </p:nvSpPr>
          <p:spPr>
            <a:xfrm>
              <a:off x="2525989" y="4723020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2060"/>
                  </a:solidFill>
                </a:rPr>
                <a:t>0,3</a:t>
              </a:r>
              <a:r>
                <a:rPr lang="ru-RU" sz="1400" b="1" dirty="0">
                  <a:solidFill>
                    <a:srgbClr val="002060"/>
                  </a:solidFill>
                </a:rPr>
                <a:t>%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63F37DF-42F1-A5C4-EE1E-8317F224F15B}"/>
                </a:ext>
              </a:extLst>
            </p:cNvPr>
            <p:cNvSpPr txBox="1"/>
            <p:nvPr/>
          </p:nvSpPr>
          <p:spPr>
            <a:xfrm>
              <a:off x="4166333" y="4733101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2060"/>
                  </a:solidFill>
                </a:rPr>
                <a:t>0,3</a:t>
              </a:r>
              <a:r>
                <a:rPr lang="ru-RU" sz="1400" b="1" dirty="0">
                  <a:solidFill>
                    <a:srgbClr val="002060"/>
                  </a:solidFill>
                </a:rPr>
                <a:t>%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8A6F3B8-9AF8-A3F6-62D8-A93F0EBF7C0F}"/>
              </a:ext>
            </a:extLst>
          </p:cNvPr>
          <p:cNvSpPr txBox="1"/>
          <p:nvPr/>
        </p:nvSpPr>
        <p:spPr>
          <a:xfrm>
            <a:off x="-22181" y="2088713"/>
            <a:ext cx="6880181" cy="307777"/>
          </a:xfrm>
          <a:prstGeom prst="rect">
            <a:avLst/>
          </a:prstGeom>
          <a:solidFill>
            <a:srgbClr val="4472C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Доля расходов на муниципальную программу в общем объеме расходов бюджета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C49DAF8-102C-E145-8B39-DB02FD3B0381}"/>
              </a:ext>
            </a:extLst>
          </p:cNvPr>
          <p:cNvSpPr/>
          <p:nvPr/>
        </p:nvSpPr>
        <p:spPr>
          <a:xfrm>
            <a:off x="-283184" y="4714806"/>
            <a:ext cx="4228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Структура расходов программы, </a:t>
            </a:r>
            <a:r>
              <a:rPr lang="ru-RU" sz="1300" b="1" i="1" dirty="0">
                <a:solidFill>
                  <a:srgbClr val="002060"/>
                </a:solidFill>
              </a:rPr>
              <a:t>млн. руб</a:t>
            </a:r>
            <a:r>
              <a:rPr lang="ru-RU" sz="14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097A10-EE7A-7368-9C8E-35690F3BB04A}"/>
              </a:ext>
            </a:extLst>
          </p:cNvPr>
          <p:cNvSpPr txBox="1"/>
          <p:nvPr/>
        </p:nvSpPr>
        <p:spPr>
          <a:xfrm>
            <a:off x="20870" y="201503"/>
            <a:ext cx="68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r>
              <a:rPr lang="ru-RU" sz="2400" dirty="0">
                <a:latin typeface="+mj-lt"/>
              </a:rPr>
              <a:t>Муниципальная программа 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«ЛИПЕЦК – МЫ ВМЕСТЕ!»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A5160C-E154-5280-D110-CBEE58892088}"/>
              </a:ext>
            </a:extLst>
          </p:cNvPr>
          <p:cNvSpPr txBox="1"/>
          <p:nvPr/>
        </p:nvSpPr>
        <p:spPr>
          <a:xfrm>
            <a:off x="291658" y="927513"/>
            <a:ext cx="7077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</a:rPr>
              <a:t>Цель программы:  </a:t>
            </a:r>
          </a:p>
          <a:p>
            <a:r>
              <a:rPr lang="ru-RU" sz="1400" dirty="0"/>
              <a:t>Создание условий для развития институтов гражданского общества в городе Липецке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25874D-B2AA-94BE-60EE-2EE814D6332C}"/>
              </a:ext>
            </a:extLst>
          </p:cNvPr>
          <p:cNvSpPr txBox="1"/>
          <p:nvPr/>
        </p:nvSpPr>
        <p:spPr>
          <a:xfrm>
            <a:off x="281326" y="1452608"/>
            <a:ext cx="684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</a:rPr>
              <a:t>Ответственный исполнитель:</a:t>
            </a:r>
            <a:br>
              <a:rPr lang="ru-RU" sz="1400" dirty="0"/>
            </a:br>
            <a:r>
              <a:rPr lang="ru-RU" sz="1400" dirty="0"/>
              <a:t>Администрация города Липецка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F6AE82ED-4698-06D9-C9A1-21A6BA3AB5A0}"/>
              </a:ext>
            </a:extLst>
          </p:cNvPr>
          <p:cNvGrpSpPr/>
          <p:nvPr/>
        </p:nvGrpSpPr>
        <p:grpSpPr>
          <a:xfrm>
            <a:off x="-133496" y="4923536"/>
            <a:ext cx="4053068" cy="4942808"/>
            <a:chOff x="-267461" y="4096297"/>
            <a:chExt cx="4753113" cy="4982499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1D63BC69-054F-F355-332D-6E758918E090}"/>
                </a:ext>
              </a:extLst>
            </p:cNvPr>
            <p:cNvGrpSpPr/>
            <p:nvPr/>
          </p:nvGrpSpPr>
          <p:grpSpPr>
            <a:xfrm>
              <a:off x="-267461" y="4096297"/>
              <a:ext cx="4753113" cy="4848228"/>
              <a:chOff x="6311073" y="3598115"/>
              <a:chExt cx="3127523" cy="2904225"/>
            </a:xfrm>
          </p:grpSpPr>
          <p:graphicFrame>
            <p:nvGraphicFramePr>
              <p:cNvPr id="22" name="Диаграмма 21">
                <a:extLst>
                  <a:ext uri="{FF2B5EF4-FFF2-40B4-BE49-F238E27FC236}">
                    <a16:creationId xmlns:a16="http://schemas.microsoft.com/office/drawing/2014/main" id="{CA655AC6-984E-877D-89DA-0B10AAC9873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01533440"/>
                  </p:ext>
                </p:extLst>
              </p:nvPr>
            </p:nvGraphicFramePr>
            <p:xfrm>
              <a:off x="6311073" y="3598115"/>
              <a:ext cx="3127523" cy="290422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pSp>
            <p:nvGrpSpPr>
              <p:cNvPr id="23" name="Группа 22">
                <a:extLst>
                  <a:ext uri="{FF2B5EF4-FFF2-40B4-BE49-F238E27FC236}">
                    <a16:creationId xmlns:a16="http://schemas.microsoft.com/office/drawing/2014/main" id="{F5B36D90-5D6E-0037-E6C5-11F71122D4C9}"/>
                  </a:ext>
                </a:extLst>
              </p:cNvPr>
              <p:cNvGrpSpPr/>
              <p:nvPr/>
            </p:nvGrpSpPr>
            <p:grpSpPr>
              <a:xfrm>
                <a:off x="6621666" y="3825096"/>
                <a:ext cx="2540614" cy="223121"/>
                <a:chOff x="6621666" y="3825096"/>
                <a:chExt cx="2540614" cy="223121"/>
              </a:xfrm>
            </p:grpSpPr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96B3067-6E30-F1E7-D9A5-FD0492862912}"/>
                    </a:ext>
                  </a:extLst>
                </p:cNvPr>
                <p:cNvSpPr txBox="1"/>
                <p:nvPr/>
              </p:nvSpPr>
              <p:spPr>
                <a:xfrm>
                  <a:off x="6621666" y="3825096"/>
                  <a:ext cx="606201" cy="221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b="1" dirty="0">
                      <a:ea typeface="Cambria" panose="02040503050406030204" pitchFamily="18" charset="0"/>
                    </a:rPr>
                    <a:t>62,0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767721BB-1D95-A025-9443-520A386A66C4}"/>
                    </a:ext>
                  </a:extLst>
                </p:cNvPr>
                <p:cNvSpPr txBox="1"/>
                <p:nvPr/>
              </p:nvSpPr>
              <p:spPr>
                <a:xfrm>
                  <a:off x="7588719" y="3826977"/>
                  <a:ext cx="613737" cy="2212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b="1" dirty="0">
                      <a:ea typeface="Cambria" panose="02040503050406030204" pitchFamily="18" charset="0"/>
                    </a:rPr>
                    <a:t>61,1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238ED591-588F-F7D4-C163-59E28644159F}"/>
                    </a:ext>
                  </a:extLst>
                </p:cNvPr>
                <p:cNvSpPr txBox="1"/>
                <p:nvPr/>
              </p:nvSpPr>
              <p:spPr>
                <a:xfrm>
                  <a:off x="8529376" y="3825096"/>
                  <a:ext cx="632904" cy="2212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b="1" dirty="0">
                      <a:ea typeface="Cambria" panose="02040503050406030204" pitchFamily="18" charset="0"/>
                    </a:rPr>
                    <a:t>61,1</a:t>
                  </a:r>
                </a:p>
              </p:txBody>
            </p:sp>
          </p:grp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55F84E-41AD-62AF-C214-99D6DD9BF4E9}"/>
                </a:ext>
              </a:extLst>
            </p:cNvPr>
            <p:cNvSpPr txBox="1"/>
            <p:nvPr/>
          </p:nvSpPr>
          <p:spPr>
            <a:xfrm>
              <a:off x="-71783" y="8799918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/>
                <a:t>2026 год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F80D7D-ED55-8D84-993C-EF9D2CC69D38}"/>
                </a:ext>
              </a:extLst>
            </p:cNvPr>
            <p:cNvSpPr txBox="1"/>
            <p:nvPr/>
          </p:nvSpPr>
          <p:spPr>
            <a:xfrm>
              <a:off x="1484784" y="8799918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/>
                <a:t>2027 год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AB5AC24-8980-C802-A210-ED85F663C03E}"/>
                </a:ext>
              </a:extLst>
            </p:cNvPr>
            <p:cNvSpPr txBox="1"/>
            <p:nvPr/>
          </p:nvSpPr>
          <p:spPr>
            <a:xfrm>
              <a:off x="3076841" y="8801797"/>
              <a:ext cx="9618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/>
                <a:t>2028 год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5371F3F1-0D87-D709-5D60-C7EEAFDA3302}"/>
              </a:ext>
            </a:extLst>
          </p:cNvPr>
          <p:cNvGrpSpPr/>
          <p:nvPr/>
        </p:nvGrpSpPr>
        <p:grpSpPr>
          <a:xfrm>
            <a:off x="3959706" y="6734869"/>
            <a:ext cx="2885518" cy="2856233"/>
            <a:chOff x="4571814" y="5259531"/>
            <a:chExt cx="2885518" cy="2856233"/>
          </a:xfrm>
        </p:grpSpPr>
        <p:grpSp>
          <p:nvGrpSpPr>
            <p:cNvPr id="28" name="Группа 27">
              <a:extLst>
                <a:ext uri="{FF2B5EF4-FFF2-40B4-BE49-F238E27FC236}">
                  <a16:creationId xmlns:a16="http://schemas.microsoft.com/office/drawing/2014/main" id="{6E35070D-B72F-5D93-1B99-0F3C24516B92}"/>
                </a:ext>
              </a:extLst>
            </p:cNvPr>
            <p:cNvGrpSpPr/>
            <p:nvPr/>
          </p:nvGrpSpPr>
          <p:grpSpPr>
            <a:xfrm>
              <a:off x="4806816" y="5259531"/>
              <a:ext cx="2650516" cy="2856233"/>
              <a:chOff x="1934831" y="1064308"/>
              <a:chExt cx="3208145" cy="4756382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677AB6A-EC9F-407B-B5DF-C62982377809}"/>
                  </a:ext>
                </a:extLst>
              </p:cNvPr>
              <p:cNvSpPr txBox="1"/>
              <p:nvPr/>
            </p:nvSpPr>
            <p:spPr>
              <a:xfrm>
                <a:off x="1993976" y="3347736"/>
                <a:ext cx="3149000" cy="24729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050" dirty="0">
                    <a:solidFill>
                      <a:srgbClr val="002060"/>
                    </a:solidFill>
                  </a:rPr>
                  <a:t>Иные расходы </a:t>
                </a:r>
                <a:br>
                  <a:rPr lang="ru-RU" sz="1050" dirty="0">
                    <a:solidFill>
                      <a:srgbClr val="002060"/>
                    </a:solidFill>
                  </a:rPr>
                </a:br>
                <a:r>
                  <a:rPr lang="ru-RU" sz="1000" i="1" dirty="0">
                    <a:solidFill>
                      <a:srgbClr val="002060"/>
                    </a:solidFill>
                  </a:rPr>
                  <a:t>(реализация общественно-полезных проектов; проведение мероприятий по патриотическому воспитанию; мероприятия по развитию международных и межмуниципальных связей города Липецка; расходы на обеспечение деятельности </a:t>
                </a:r>
                <a:r>
                  <a:rPr lang="en-US" sz="1000" i="1" dirty="0">
                    <a:solidFill>
                      <a:srgbClr val="002060"/>
                    </a:solidFill>
                  </a:rPr>
                  <a:t> </a:t>
                </a:r>
                <a:r>
                  <a:rPr lang="ru-RU" sz="1000" i="1" dirty="0">
                    <a:solidFill>
                      <a:srgbClr val="002060"/>
                    </a:solidFill>
                  </a:rPr>
                  <a:t>МАИУ «Мой город Липецк»)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9C451C2-0471-C971-6F22-B62841E85DB1}"/>
                  </a:ext>
                </a:extLst>
              </p:cNvPr>
              <p:cNvSpPr txBox="1"/>
              <p:nvPr/>
            </p:nvSpPr>
            <p:spPr>
              <a:xfrm>
                <a:off x="1960337" y="1064308"/>
                <a:ext cx="3159761" cy="691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050" dirty="0">
                    <a:solidFill>
                      <a:srgbClr val="002060"/>
                    </a:solidFill>
                  </a:rPr>
                  <a:t>Поддержка молодежи, повышение значимости семейных ценностей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2D163B3-88B9-5CB5-4924-82854EA7603C}"/>
                  </a:ext>
                </a:extLst>
              </p:cNvPr>
              <p:cNvSpPr txBox="1"/>
              <p:nvPr/>
            </p:nvSpPr>
            <p:spPr>
              <a:xfrm>
                <a:off x="1934831" y="1649540"/>
                <a:ext cx="3159763" cy="960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050" dirty="0">
                    <a:solidFill>
                      <a:srgbClr val="002060"/>
                    </a:solidFill>
                  </a:rPr>
                  <a:t>Оказание поддержки социально ориентированным некоммерческим организациям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85F979-8C28-E46F-529E-070D194E90AF}"/>
                  </a:ext>
                </a:extLst>
              </p:cNvPr>
              <p:cNvSpPr txBox="1"/>
              <p:nvPr/>
            </p:nvSpPr>
            <p:spPr>
              <a:xfrm>
                <a:off x="1934831" y="5027500"/>
                <a:ext cx="3013892" cy="422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ru-RU" sz="1050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29" name="Группа 28">
              <a:extLst>
                <a:ext uri="{FF2B5EF4-FFF2-40B4-BE49-F238E27FC236}">
                  <a16:creationId xmlns:a16="http://schemas.microsoft.com/office/drawing/2014/main" id="{A2B65E45-CAB7-6378-5FE8-D6A1188B3C68}"/>
                </a:ext>
              </a:extLst>
            </p:cNvPr>
            <p:cNvGrpSpPr/>
            <p:nvPr/>
          </p:nvGrpSpPr>
          <p:grpSpPr>
            <a:xfrm>
              <a:off x="4571814" y="5260273"/>
              <a:ext cx="259286" cy="1675937"/>
              <a:chOff x="3942272" y="5113030"/>
              <a:chExt cx="259286" cy="1675937"/>
            </a:xfrm>
          </p:grpSpPr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12366147-A3A6-39D5-B06D-68C49723800C}"/>
                  </a:ext>
                </a:extLst>
              </p:cNvPr>
              <p:cNvSpPr/>
              <p:nvPr/>
            </p:nvSpPr>
            <p:spPr>
              <a:xfrm>
                <a:off x="3949558" y="5113030"/>
                <a:ext cx="252000" cy="216000"/>
              </a:xfrm>
              <a:prstGeom prst="rect">
                <a:avLst/>
              </a:prstGeom>
              <a:solidFill>
                <a:srgbClr val="F468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>
                  <a:solidFill>
                    <a:srgbClr val="002060"/>
                  </a:solidFill>
                </a:endParaRPr>
              </a:p>
            </p:txBody>
          </p:sp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E5020635-E7B7-7E63-816B-024845FB03EA}"/>
                  </a:ext>
                </a:extLst>
              </p:cNvPr>
              <p:cNvSpPr/>
              <p:nvPr/>
            </p:nvSpPr>
            <p:spPr>
              <a:xfrm>
                <a:off x="3942272" y="5496060"/>
                <a:ext cx="252000" cy="216000"/>
              </a:xfrm>
              <a:prstGeom prst="rect">
                <a:avLst/>
              </a:prstGeom>
              <a:solidFill>
                <a:srgbClr val="B8A6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>
                  <a:solidFill>
                    <a:srgbClr val="002060"/>
                  </a:solidFill>
                </a:endParaRPr>
              </a:p>
            </p:txBody>
          </p:sp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D1F3D60E-A228-63D2-188A-25DB7D05A537}"/>
                  </a:ext>
                </a:extLst>
              </p:cNvPr>
              <p:cNvSpPr/>
              <p:nvPr/>
            </p:nvSpPr>
            <p:spPr>
              <a:xfrm>
                <a:off x="3946063" y="6572967"/>
                <a:ext cx="252000" cy="216000"/>
              </a:xfrm>
              <a:prstGeom prst="rect">
                <a:avLst/>
              </a:prstGeom>
              <a:solidFill>
                <a:srgbClr val="3BB7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>
                  <a:solidFill>
                    <a:srgbClr val="002060"/>
                  </a:solidFill>
                </a:endParaRPr>
              </a:p>
            </p:txBody>
          </p:sp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4C03929D-33C8-2230-1173-9F0CE20C5EFD}"/>
                  </a:ext>
                </a:extLst>
              </p:cNvPr>
              <p:cNvSpPr/>
              <p:nvPr/>
            </p:nvSpPr>
            <p:spPr>
              <a:xfrm>
                <a:off x="3942272" y="6073141"/>
                <a:ext cx="252000" cy="216000"/>
              </a:xfrm>
              <a:prstGeom prst="rect">
                <a:avLst/>
              </a:prstGeom>
              <a:solidFill>
                <a:srgbClr val="FBC4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000">
                  <a:solidFill>
                    <a:srgbClr val="002060"/>
                  </a:solidFill>
                </a:endParaRPr>
              </a:p>
            </p:txBody>
          </p:sp>
        </p:grpSp>
      </p:grp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95D765B-B999-0C3F-B792-7CDFEB2E8E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6907" y="4116271"/>
            <a:ext cx="3432722" cy="2288481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65FAF16-68AC-D628-03A4-ADE99C496433}"/>
              </a:ext>
            </a:extLst>
          </p:cNvPr>
          <p:cNvSpPr txBox="1"/>
          <p:nvPr/>
        </p:nvSpPr>
        <p:spPr>
          <a:xfrm>
            <a:off x="4196393" y="7675694"/>
            <a:ext cx="26105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rgbClr val="002060"/>
                </a:solidFill>
              </a:rPr>
              <a:t>Выплаты Почетным гражданам г. Липецка</a:t>
            </a:r>
          </a:p>
        </p:txBody>
      </p:sp>
    </p:spTree>
    <p:extLst>
      <p:ext uri="{BB962C8B-B14F-4D97-AF65-F5344CB8AC3E}">
        <p14:creationId xmlns:p14="http://schemas.microsoft.com/office/powerpoint/2010/main" val="24983223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817C5FF-C303-3859-E06B-322637CB7005}"/>
              </a:ext>
            </a:extLst>
          </p:cNvPr>
          <p:cNvGrpSpPr/>
          <p:nvPr/>
        </p:nvGrpSpPr>
        <p:grpSpPr>
          <a:xfrm>
            <a:off x="484352" y="3019063"/>
            <a:ext cx="5889296" cy="1859556"/>
            <a:chOff x="-36752" y="4723020"/>
            <a:chExt cx="5017428" cy="1584262"/>
          </a:xfrm>
        </p:grpSpPr>
        <p:graphicFrame>
          <p:nvGraphicFramePr>
            <p:cNvPr id="3" name="Диаграмма 2">
              <a:extLst>
                <a:ext uri="{FF2B5EF4-FFF2-40B4-BE49-F238E27FC236}">
                  <a16:creationId xmlns:a16="http://schemas.microsoft.com/office/drawing/2014/main" id="{390E82A2-5283-3251-6180-AC11207848F1}"/>
                </a:ext>
              </a:extLst>
            </p:cNvPr>
            <p:cNvGraphicFramePr/>
            <p:nvPr/>
          </p:nvGraphicFramePr>
          <p:xfrm>
            <a:off x="-3675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4" name="Диаграмма 3">
              <a:extLst>
                <a:ext uri="{FF2B5EF4-FFF2-40B4-BE49-F238E27FC236}">
                  <a16:creationId xmlns:a16="http://schemas.microsoft.com/office/drawing/2014/main" id="{17D38535-1AAF-00EF-47E0-AB815FED0C45}"/>
                </a:ext>
              </a:extLst>
            </p:cNvPr>
            <p:cNvGraphicFramePr/>
            <p:nvPr/>
          </p:nvGraphicFramePr>
          <p:xfrm>
            <a:off x="1581460" y="4806971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5" name="Диаграмма 4">
              <a:extLst>
                <a:ext uri="{FF2B5EF4-FFF2-40B4-BE49-F238E27FC236}">
                  <a16:creationId xmlns:a16="http://schemas.microsoft.com/office/drawing/2014/main" id="{65E4F349-3D0F-17A0-1930-1F3D1D1C27D8}"/>
                </a:ext>
              </a:extLst>
            </p:cNvPr>
            <p:cNvGraphicFramePr/>
            <p:nvPr/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CD2A725-10F2-87FC-2422-C8047ABCE225}"/>
                </a:ext>
              </a:extLst>
            </p:cNvPr>
            <p:cNvSpPr txBox="1"/>
            <p:nvPr/>
          </p:nvSpPr>
          <p:spPr>
            <a:xfrm>
              <a:off x="360923" y="5382469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2026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B372E2-A1EA-D84C-5BD4-ABBDAE292184}"/>
                </a:ext>
              </a:extLst>
            </p:cNvPr>
            <p:cNvSpPr txBox="1"/>
            <p:nvPr/>
          </p:nvSpPr>
          <p:spPr>
            <a:xfrm>
              <a:off x="1979135" y="5403643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2027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1F583F-46F8-8EA7-958B-5C9AE7E01E4D}"/>
                </a:ext>
              </a:extLst>
            </p:cNvPr>
            <p:cNvSpPr txBox="1"/>
            <p:nvPr/>
          </p:nvSpPr>
          <p:spPr>
            <a:xfrm>
              <a:off x="3562385" y="5382526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2028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F8741F0-92B5-712E-197B-C4091BD78D27}"/>
                </a:ext>
              </a:extLst>
            </p:cNvPr>
            <p:cNvSpPr txBox="1"/>
            <p:nvPr/>
          </p:nvSpPr>
          <p:spPr>
            <a:xfrm>
              <a:off x="884917" y="4723020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0,7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3A5012C-2CC2-D5E9-0F1E-6C3D1FE770E0}"/>
                </a:ext>
              </a:extLst>
            </p:cNvPr>
            <p:cNvSpPr txBox="1"/>
            <p:nvPr/>
          </p:nvSpPr>
          <p:spPr>
            <a:xfrm>
              <a:off x="2525989" y="4723020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0,8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09E6A83-732A-6E58-DA5B-D3879A9F9A5C}"/>
                </a:ext>
              </a:extLst>
            </p:cNvPr>
            <p:cNvSpPr txBox="1"/>
            <p:nvPr/>
          </p:nvSpPr>
          <p:spPr>
            <a:xfrm>
              <a:off x="4166333" y="4733101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0,8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53F5289-35A2-C8AD-AC30-357128D00E28}"/>
              </a:ext>
            </a:extLst>
          </p:cNvPr>
          <p:cNvSpPr txBox="1"/>
          <p:nvPr/>
        </p:nvSpPr>
        <p:spPr>
          <a:xfrm>
            <a:off x="-18360" y="2462944"/>
            <a:ext cx="6880181" cy="307777"/>
          </a:xfrm>
          <a:prstGeom prst="rect">
            <a:avLst/>
          </a:prstGeom>
          <a:solidFill>
            <a:srgbClr val="4472C4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Доля расходов на муниципальную программу в общем объеме расходов бюджета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9CA8CA6-756E-4284-C34B-69157B7227A0}"/>
              </a:ext>
            </a:extLst>
          </p:cNvPr>
          <p:cNvGrpSpPr/>
          <p:nvPr/>
        </p:nvGrpSpPr>
        <p:grpSpPr>
          <a:xfrm>
            <a:off x="-37199" y="5659182"/>
            <a:ext cx="4346610" cy="4093485"/>
            <a:chOff x="-4651995" y="4333000"/>
            <a:chExt cx="4753113" cy="5024458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AEF08B08-D2F5-3E57-6F3A-86056C96B8E3}"/>
                </a:ext>
              </a:extLst>
            </p:cNvPr>
            <p:cNvGrpSpPr/>
            <p:nvPr/>
          </p:nvGrpSpPr>
          <p:grpSpPr>
            <a:xfrm>
              <a:off x="-4651995" y="4333000"/>
              <a:ext cx="4753113" cy="4848228"/>
              <a:chOff x="6311073" y="3598115"/>
              <a:chExt cx="3127523" cy="2904225"/>
            </a:xfrm>
          </p:grpSpPr>
          <p:graphicFrame>
            <p:nvGraphicFramePr>
              <p:cNvPr id="23" name="Диаграмма 22">
                <a:extLst>
                  <a:ext uri="{FF2B5EF4-FFF2-40B4-BE49-F238E27FC236}">
                    <a16:creationId xmlns:a16="http://schemas.microsoft.com/office/drawing/2014/main" id="{3F7499A4-DCDD-7410-17F5-DE18BA9CDB7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508797537"/>
                  </p:ext>
                </p:extLst>
              </p:nvPr>
            </p:nvGraphicFramePr>
            <p:xfrm>
              <a:off x="6311073" y="3598115"/>
              <a:ext cx="3127523" cy="290422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pSp>
            <p:nvGrpSpPr>
              <p:cNvPr id="24" name="Группа 23">
                <a:extLst>
                  <a:ext uri="{FF2B5EF4-FFF2-40B4-BE49-F238E27FC236}">
                    <a16:creationId xmlns:a16="http://schemas.microsoft.com/office/drawing/2014/main" id="{6D938866-43E9-97A2-9B22-4B20DEE418D4}"/>
                  </a:ext>
                </a:extLst>
              </p:cNvPr>
              <p:cNvGrpSpPr/>
              <p:nvPr/>
            </p:nvGrpSpPr>
            <p:grpSpPr>
              <a:xfrm>
                <a:off x="6598161" y="3785179"/>
                <a:ext cx="2582095" cy="406940"/>
                <a:chOff x="6598161" y="3785179"/>
                <a:chExt cx="2582095" cy="406940"/>
              </a:xfrm>
            </p:grpSpPr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B8C3B987-4E95-1F67-24FC-264550A83E5B}"/>
                    </a:ext>
                  </a:extLst>
                </p:cNvPr>
                <p:cNvSpPr txBox="1"/>
                <p:nvPr/>
              </p:nvSpPr>
              <p:spPr>
                <a:xfrm>
                  <a:off x="6598161" y="3785179"/>
                  <a:ext cx="606201" cy="2715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rPr>
                    <a:t>160,4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09DBCD6-88E4-B8A5-2EE6-BA71DFD3F50B}"/>
                    </a:ext>
                  </a:extLst>
                </p:cNvPr>
                <p:cNvSpPr txBox="1"/>
                <p:nvPr/>
              </p:nvSpPr>
              <p:spPr>
                <a:xfrm>
                  <a:off x="7535283" y="3785179"/>
                  <a:ext cx="613737" cy="2715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b="1" dirty="0">
                      <a:solidFill>
                        <a:srgbClr val="002060"/>
                      </a:solidFill>
                      <a:ea typeface="Cambria" panose="02040503050406030204" pitchFamily="18" charset="0"/>
                    </a:rPr>
                    <a:t>160,1</a:t>
                  </a:r>
                  <a:endParaRPr kumimoji="0" lang="ru-RU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Cambria" panose="02040503050406030204" pitchFamily="18" charset="0"/>
                    <a:cs typeface="+mn-cs"/>
                  </a:endParaRP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FBEDDBE5-6939-9572-76D5-443B954FAA9B}"/>
                    </a:ext>
                  </a:extLst>
                </p:cNvPr>
                <p:cNvSpPr txBox="1"/>
                <p:nvPr/>
              </p:nvSpPr>
              <p:spPr>
                <a:xfrm>
                  <a:off x="8547352" y="3920562"/>
                  <a:ext cx="632904" cy="2715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rPr>
                    <a:t>157,3</a:t>
                  </a:r>
                </a:p>
              </p:txBody>
            </p:sp>
          </p:grp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CD71B14D-FD06-DE3B-0312-861ACBD079E1}"/>
                </a:ext>
              </a:extLst>
            </p:cNvPr>
            <p:cNvGrpSpPr/>
            <p:nvPr/>
          </p:nvGrpSpPr>
          <p:grpSpPr>
            <a:xfrm>
              <a:off x="-4407777" y="6977260"/>
              <a:ext cx="4110493" cy="2380198"/>
              <a:chOff x="-4407777" y="6977260"/>
              <a:chExt cx="4110493" cy="2380198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8E0D087-2B2D-2920-65E4-63BBEDF0D467}"/>
                  </a:ext>
                </a:extLst>
              </p:cNvPr>
              <p:cNvSpPr txBox="1"/>
              <p:nvPr/>
            </p:nvSpPr>
            <p:spPr>
              <a:xfrm>
                <a:off x="-4407777" y="9015583"/>
                <a:ext cx="1311704" cy="339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2026 год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8DF2868-86E4-8A4A-EE75-04FB2B4FE91C}"/>
                  </a:ext>
                </a:extLst>
              </p:cNvPr>
              <p:cNvSpPr txBox="1"/>
              <p:nvPr/>
            </p:nvSpPr>
            <p:spPr>
              <a:xfrm>
                <a:off x="-2946342" y="9015583"/>
                <a:ext cx="1311704" cy="339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2027 год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10E0915-A9D2-ECA5-D9E9-CCBEA267204C}"/>
                  </a:ext>
                </a:extLst>
              </p:cNvPr>
              <p:cNvSpPr txBox="1"/>
              <p:nvPr/>
            </p:nvSpPr>
            <p:spPr>
              <a:xfrm>
                <a:off x="-1259154" y="9017462"/>
                <a:ext cx="961870" cy="339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2028 год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E893D51-859D-CFFA-68C9-626E6257E23A}"/>
                  </a:ext>
                </a:extLst>
              </p:cNvPr>
              <p:cNvSpPr txBox="1"/>
              <p:nvPr/>
            </p:nvSpPr>
            <p:spPr>
              <a:xfrm>
                <a:off x="-2709150" y="8674571"/>
                <a:ext cx="828673" cy="311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050" dirty="0">
                    <a:solidFill>
                      <a:srgbClr val="002060"/>
                    </a:solidFill>
                    <a:latin typeface="+mn-lt"/>
                  </a:rPr>
                  <a:t>3,1</a:t>
                </a:r>
                <a:endPara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219F8AB-5CD0-2D79-B13E-D9575E0F562D}"/>
                  </a:ext>
                </a:extLst>
              </p:cNvPr>
              <p:cNvSpPr txBox="1"/>
              <p:nvPr/>
            </p:nvSpPr>
            <p:spPr>
              <a:xfrm>
                <a:off x="-4245318" y="6989578"/>
                <a:ext cx="870026" cy="311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050" noProof="0" dirty="0">
                    <a:latin typeface="+mn-lt"/>
                  </a:rPr>
                  <a:t>157,3</a:t>
                </a:r>
                <a:endParaRPr kumimoji="0" lang="ru-RU" sz="105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4ED294E-376D-8EA7-4B5D-FA36D636C825}"/>
                  </a:ext>
                </a:extLst>
              </p:cNvPr>
              <p:cNvSpPr txBox="1"/>
              <p:nvPr/>
            </p:nvSpPr>
            <p:spPr>
              <a:xfrm>
                <a:off x="-4202840" y="8650507"/>
                <a:ext cx="879868" cy="311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050" dirty="0">
                    <a:solidFill>
                      <a:srgbClr val="002060"/>
                    </a:solidFill>
                    <a:latin typeface="+mn-lt"/>
                  </a:rPr>
                  <a:t>3,1</a:t>
                </a:r>
                <a:endPara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2F7AE8E-DE0F-7FD9-F95C-A29B6FE30963}"/>
                  </a:ext>
                </a:extLst>
              </p:cNvPr>
              <p:cNvSpPr txBox="1"/>
              <p:nvPr/>
            </p:nvSpPr>
            <p:spPr>
              <a:xfrm>
                <a:off x="-2791479" y="6977260"/>
                <a:ext cx="899869" cy="311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050" dirty="0">
                    <a:latin typeface="+mn-lt"/>
                  </a:rPr>
                  <a:t>157,0</a:t>
                </a:r>
                <a:endParaRPr kumimoji="0" lang="ru-RU" sz="105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</a:endParaRPr>
              </a:p>
            </p:txBody>
          </p:sp>
        </p:grpSp>
      </p:grp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B37C52F-7707-A44B-7FF0-F4F1535D38D2}"/>
              </a:ext>
            </a:extLst>
          </p:cNvPr>
          <p:cNvSpPr/>
          <p:nvPr/>
        </p:nvSpPr>
        <p:spPr>
          <a:xfrm>
            <a:off x="127377" y="5505293"/>
            <a:ext cx="4228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Структура расходов программы, </a:t>
            </a:r>
            <a:r>
              <a:rPr kumimoji="0" lang="ru-RU" sz="13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млн. руб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A46F728-2622-DE6D-B6C5-D2CD2D4DDF75}"/>
              </a:ext>
            </a:extLst>
          </p:cNvPr>
          <p:cNvSpPr txBox="1"/>
          <p:nvPr/>
        </p:nvSpPr>
        <p:spPr>
          <a:xfrm>
            <a:off x="3055344" y="7806342"/>
            <a:ext cx="8998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latin typeface="Cambria" panose="020405030504060302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dirty="0">
                <a:latin typeface="+mn-lt"/>
              </a:rPr>
              <a:t>157,3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564585-535C-D7AC-73D5-943D5E9FC5BE}"/>
              </a:ext>
            </a:extLst>
          </p:cNvPr>
          <p:cNvSpPr txBox="1"/>
          <p:nvPr/>
        </p:nvSpPr>
        <p:spPr>
          <a:xfrm>
            <a:off x="7887" y="187644"/>
            <a:ext cx="68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Муниципальная программа </a:t>
            </a:r>
            <a:b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«мой</a:t>
            </a:r>
            <a:r>
              <a:rPr kumimoji="0" lang="ru-RU" sz="2400" b="1" i="0" u="none" strike="noStrike" kern="1200" cap="all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двор</a:t>
            </a: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92748F-5CC6-ECA6-168A-DBFE3D2CB5AE}"/>
              </a:ext>
            </a:extLst>
          </p:cNvPr>
          <p:cNvSpPr txBox="1"/>
          <p:nvPr/>
        </p:nvSpPr>
        <p:spPr>
          <a:xfrm>
            <a:off x="713695" y="889689"/>
            <a:ext cx="53732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Цель программы: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/>
              <a:t>Системное повышение качества и комфорта дворовых пространств и территорий города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9451C76-FFCD-771C-7D8A-45179CEA8E2A}"/>
              </a:ext>
            </a:extLst>
          </p:cNvPr>
          <p:cNvSpPr txBox="1"/>
          <p:nvPr/>
        </p:nvSpPr>
        <p:spPr>
          <a:xfrm>
            <a:off x="658404" y="1656295"/>
            <a:ext cx="5373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 Ответственный исполнитель:</a:t>
            </a:r>
            <a:br>
              <a:rPr lang="ru-RU" sz="1400" dirty="0"/>
            </a:br>
            <a:r>
              <a:rPr lang="ru-RU" sz="1400" dirty="0"/>
              <a:t> Департамент развития территории города Липецка</a:t>
            </a: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144A1D89-2CB2-2148-A055-79D3A9AB1992}"/>
              </a:ext>
            </a:extLst>
          </p:cNvPr>
          <p:cNvGrpSpPr/>
          <p:nvPr/>
        </p:nvGrpSpPr>
        <p:grpSpPr>
          <a:xfrm>
            <a:off x="4264685" y="8422792"/>
            <a:ext cx="2880937" cy="1257321"/>
            <a:chOff x="4160710" y="7311435"/>
            <a:chExt cx="2423703" cy="1257321"/>
          </a:xfrm>
        </p:grpSpPr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6FFC5CAE-D8EC-73AE-41CC-043C3AC92837}"/>
                </a:ext>
              </a:extLst>
            </p:cNvPr>
            <p:cNvGrpSpPr/>
            <p:nvPr/>
          </p:nvGrpSpPr>
          <p:grpSpPr>
            <a:xfrm>
              <a:off x="4445860" y="7311435"/>
              <a:ext cx="2138553" cy="1257321"/>
              <a:chOff x="2018756" y="5178744"/>
              <a:chExt cx="2588470" cy="2093772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7731655-F107-D525-3F25-DACBBEED00F2}"/>
                  </a:ext>
                </a:extLst>
              </p:cNvPr>
              <p:cNvSpPr txBox="1"/>
              <p:nvPr/>
            </p:nvSpPr>
            <p:spPr>
              <a:xfrm>
                <a:off x="2068933" y="6196204"/>
                <a:ext cx="2538293" cy="1076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Региональный проект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200" dirty="0">
                    <a:solidFill>
                      <a:srgbClr val="002060"/>
                    </a:solidFill>
                  </a:rPr>
                  <a:t>«Формирование комфортной городской среды»</a:t>
                </a:r>
                <a:endParaRPr kumimoji="0" lang="ru-RU" sz="850" b="0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068E461-95B5-DAF7-156B-852C50F8A36B}"/>
                  </a:ext>
                </a:extLst>
              </p:cNvPr>
              <p:cNvSpPr txBox="1"/>
              <p:nvPr/>
            </p:nvSpPr>
            <p:spPr>
              <a:xfrm>
                <a:off x="2018756" y="5178744"/>
                <a:ext cx="1963809" cy="13069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Содержание</a:t>
                </a:r>
                <a:r>
                  <a:rPr kumimoji="0" lang="ru-RU" sz="1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департамента и МКУ «ЦРТ»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B4600311-38F1-3874-48DA-34A4B3836CA7}"/>
                </a:ext>
              </a:extLst>
            </p:cNvPr>
            <p:cNvGrpSpPr/>
            <p:nvPr/>
          </p:nvGrpSpPr>
          <p:grpSpPr>
            <a:xfrm>
              <a:off x="4160710" y="7413230"/>
              <a:ext cx="252000" cy="755947"/>
              <a:chOff x="3940497" y="7841138"/>
              <a:chExt cx="252000" cy="755947"/>
            </a:xfrm>
          </p:grpSpPr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45D22163-413F-E861-355E-2072EB34BBB8}"/>
                  </a:ext>
                </a:extLst>
              </p:cNvPr>
              <p:cNvSpPr/>
              <p:nvPr/>
            </p:nvSpPr>
            <p:spPr>
              <a:xfrm>
                <a:off x="3940497" y="7841138"/>
                <a:ext cx="252000" cy="216000"/>
              </a:xfrm>
              <a:prstGeom prst="rect">
                <a:avLst/>
              </a:prstGeom>
              <a:solidFill>
                <a:srgbClr val="FBC4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62854F2F-44C2-DBD2-176A-CEC960AEDB05}"/>
                  </a:ext>
                </a:extLst>
              </p:cNvPr>
              <p:cNvSpPr/>
              <p:nvPr/>
            </p:nvSpPr>
            <p:spPr>
              <a:xfrm>
                <a:off x="3940497" y="8381085"/>
                <a:ext cx="252000" cy="216000"/>
              </a:xfrm>
              <a:prstGeom prst="rect">
                <a:avLst/>
              </a:prstGeom>
              <a:solidFill>
                <a:srgbClr val="3BB7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001479CB-FB5E-4270-8464-CA7653362E4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0" t="25387" r="37273" b="9829"/>
          <a:stretch/>
        </p:blipFill>
        <p:spPr>
          <a:xfrm>
            <a:off x="4222859" y="4878619"/>
            <a:ext cx="2635141" cy="340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251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4AC1E74-E4DD-1322-1B59-F8AC24F0C0EA}"/>
              </a:ext>
            </a:extLst>
          </p:cNvPr>
          <p:cNvGrpSpPr/>
          <p:nvPr/>
        </p:nvGrpSpPr>
        <p:grpSpPr>
          <a:xfrm>
            <a:off x="713695" y="2700452"/>
            <a:ext cx="5017428" cy="1584262"/>
            <a:chOff x="-36752" y="4723020"/>
            <a:chExt cx="5017428" cy="1584262"/>
          </a:xfrm>
        </p:grpSpPr>
        <p:graphicFrame>
          <p:nvGraphicFramePr>
            <p:cNvPr id="3" name="Диаграмма 2">
              <a:extLst>
                <a:ext uri="{FF2B5EF4-FFF2-40B4-BE49-F238E27FC236}">
                  <a16:creationId xmlns:a16="http://schemas.microsoft.com/office/drawing/2014/main" id="{868ED6F9-0D49-F64D-A7AF-D0509AFD6644}"/>
                </a:ext>
              </a:extLst>
            </p:cNvPr>
            <p:cNvGraphicFramePr/>
            <p:nvPr/>
          </p:nvGraphicFramePr>
          <p:xfrm>
            <a:off x="-3675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4" name="Диаграмма 3">
              <a:extLst>
                <a:ext uri="{FF2B5EF4-FFF2-40B4-BE49-F238E27FC236}">
                  <a16:creationId xmlns:a16="http://schemas.microsoft.com/office/drawing/2014/main" id="{7439ACF9-3AEE-32EE-04B5-CB48F2B6B146}"/>
                </a:ext>
              </a:extLst>
            </p:cNvPr>
            <p:cNvGraphicFramePr/>
            <p:nvPr/>
          </p:nvGraphicFramePr>
          <p:xfrm>
            <a:off x="1581460" y="4806971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5" name="Диаграмма 4">
              <a:extLst>
                <a:ext uri="{FF2B5EF4-FFF2-40B4-BE49-F238E27FC236}">
                  <a16:creationId xmlns:a16="http://schemas.microsoft.com/office/drawing/2014/main" id="{5FE8FE43-4738-15CF-D222-2FF57CA4C4AC}"/>
                </a:ext>
              </a:extLst>
            </p:cNvPr>
            <p:cNvGraphicFramePr/>
            <p:nvPr/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E693486-7975-CE05-25B1-C053F607F024}"/>
                </a:ext>
              </a:extLst>
            </p:cNvPr>
            <p:cNvSpPr txBox="1"/>
            <p:nvPr/>
          </p:nvSpPr>
          <p:spPr>
            <a:xfrm>
              <a:off x="360923" y="5359949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6</a:t>
              </a:r>
              <a:endPara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7B4341-52C2-F510-4A14-0A53CF0314ED}"/>
                </a:ext>
              </a:extLst>
            </p:cNvPr>
            <p:cNvSpPr txBox="1"/>
            <p:nvPr/>
          </p:nvSpPr>
          <p:spPr>
            <a:xfrm>
              <a:off x="1946024" y="5338676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7</a:t>
              </a:r>
              <a:endPara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B61B34-D31A-5534-FB7E-FFE2A35E91CA}"/>
                </a:ext>
              </a:extLst>
            </p:cNvPr>
            <p:cNvSpPr txBox="1"/>
            <p:nvPr/>
          </p:nvSpPr>
          <p:spPr>
            <a:xfrm>
              <a:off x="3564236" y="5359949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8</a:t>
              </a:r>
              <a:endPara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5A6F179-F2EA-90AD-810D-77821CA76B48}"/>
                </a:ext>
              </a:extLst>
            </p:cNvPr>
            <p:cNvSpPr txBox="1"/>
            <p:nvPr/>
          </p:nvSpPr>
          <p:spPr>
            <a:xfrm>
              <a:off x="884917" y="4723020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0,7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26543A-E7BF-29B0-8CF6-0FB5F0064448}"/>
                </a:ext>
              </a:extLst>
            </p:cNvPr>
            <p:cNvSpPr txBox="1"/>
            <p:nvPr/>
          </p:nvSpPr>
          <p:spPr>
            <a:xfrm>
              <a:off x="2525989" y="4723020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0,8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84C1D0-4ADC-B885-D300-6BD3849D5535}"/>
                </a:ext>
              </a:extLst>
            </p:cNvPr>
            <p:cNvSpPr txBox="1"/>
            <p:nvPr/>
          </p:nvSpPr>
          <p:spPr>
            <a:xfrm>
              <a:off x="4166333" y="4733101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0,8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A3C3494-5BA6-E816-03AD-F53F11ABF074}"/>
              </a:ext>
            </a:extLst>
          </p:cNvPr>
          <p:cNvSpPr txBox="1"/>
          <p:nvPr/>
        </p:nvSpPr>
        <p:spPr>
          <a:xfrm>
            <a:off x="-18360" y="2298505"/>
            <a:ext cx="6880181" cy="307777"/>
          </a:xfrm>
          <a:prstGeom prst="rect">
            <a:avLst/>
          </a:prstGeom>
          <a:solidFill>
            <a:srgbClr val="4472C4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Доля расходов на муниципальную программу в общем объеме расходов бюджета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010F03CA-1662-DE23-401E-18BDB818E763}"/>
              </a:ext>
            </a:extLst>
          </p:cNvPr>
          <p:cNvGrpSpPr/>
          <p:nvPr/>
        </p:nvGrpSpPr>
        <p:grpSpPr>
          <a:xfrm>
            <a:off x="-198827" y="4850119"/>
            <a:ext cx="4266120" cy="4961461"/>
            <a:chOff x="-4651995" y="4333000"/>
            <a:chExt cx="4753113" cy="4961461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465A9491-AE3B-5B8D-A17E-8F8662AF774E}"/>
                </a:ext>
              </a:extLst>
            </p:cNvPr>
            <p:cNvGrpSpPr/>
            <p:nvPr/>
          </p:nvGrpSpPr>
          <p:grpSpPr>
            <a:xfrm>
              <a:off x="-4651995" y="4333000"/>
              <a:ext cx="4753113" cy="4848228"/>
              <a:chOff x="6311073" y="3598115"/>
              <a:chExt cx="3127523" cy="2904225"/>
            </a:xfrm>
          </p:grpSpPr>
          <p:graphicFrame>
            <p:nvGraphicFramePr>
              <p:cNvPr id="26" name="Диаграмма 25">
                <a:extLst>
                  <a:ext uri="{FF2B5EF4-FFF2-40B4-BE49-F238E27FC236}">
                    <a16:creationId xmlns:a16="http://schemas.microsoft.com/office/drawing/2014/main" id="{C7718BFB-1288-6EF9-720D-976B2AA2F829}"/>
                  </a:ext>
                </a:extLst>
              </p:cNvPr>
              <p:cNvGraphicFramePr/>
              <p:nvPr/>
            </p:nvGraphicFramePr>
            <p:xfrm>
              <a:off x="6311073" y="3598115"/>
              <a:ext cx="3127523" cy="290422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pSp>
            <p:nvGrpSpPr>
              <p:cNvPr id="27" name="Группа 26">
                <a:extLst>
                  <a:ext uri="{FF2B5EF4-FFF2-40B4-BE49-F238E27FC236}">
                    <a16:creationId xmlns:a16="http://schemas.microsoft.com/office/drawing/2014/main" id="{9B66E6A9-3CD2-BA34-5875-BF4EE3183E22}"/>
                  </a:ext>
                </a:extLst>
              </p:cNvPr>
              <p:cNvGrpSpPr/>
              <p:nvPr/>
            </p:nvGrpSpPr>
            <p:grpSpPr>
              <a:xfrm>
                <a:off x="6569810" y="3919499"/>
                <a:ext cx="2612769" cy="252567"/>
                <a:chOff x="6569810" y="3919499"/>
                <a:chExt cx="2612769" cy="252567"/>
              </a:xfrm>
            </p:grpSpPr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AEF658E-9AAB-059E-18C9-A470391CB918}"/>
                    </a:ext>
                  </a:extLst>
                </p:cNvPr>
                <p:cNvSpPr txBox="1"/>
                <p:nvPr/>
              </p:nvSpPr>
              <p:spPr>
                <a:xfrm>
                  <a:off x="6569810" y="3919499"/>
                  <a:ext cx="606201" cy="2212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rPr>
                    <a:t>1</a:t>
                  </a: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rPr>
                    <a:t>5</a:t>
                  </a:r>
                  <a:r>
                    <a:rPr kumimoji="0" lang="ru-RU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rPr>
                    <a:t>7,</a:t>
                  </a: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rPr>
                    <a:t>6</a:t>
                  </a:r>
                  <a:endParaRPr kumimoji="0" lang="ru-RU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Cambria" panose="02040503050406030204" pitchFamily="18" charset="0"/>
                    <a:cs typeface="+mn-cs"/>
                  </a:endParaRP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9C33F341-D5AC-C682-B8B1-9431F610346B}"/>
                    </a:ext>
                  </a:extLst>
                </p:cNvPr>
                <p:cNvSpPr txBox="1"/>
                <p:nvPr/>
              </p:nvSpPr>
              <p:spPr>
                <a:xfrm>
                  <a:off x="7549741" y="3933502"/>
                  <a:ext cx="613737" cy="2212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rPr>
                    <a:t>157,0</a:t>
                  </a:r>
                  <a:endParaRPr kumimoji="0" lang="ru-RU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Cambria" panose="02040503050406030204" pitchFamily="18" charset="0"/>
                    <a:cs typeface="+mn-cs"/>
                  </a:endParaRP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5CCDD880-FE84-20B7-D18D-0DB06F084323}"/>
                    </a:ext>
                  </a:extLst>
                </p:cNvPr>
                <p:cNvSpPr txBox="1"/>
                <p:nvPr/>
              </p:nvSpPr>
              <p:spPr>
                <a:xfrm>
                  <a:off x="8549675" y="3950826"/>
                  <a:ext cx="632904" cy="2212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Cambria" panose="02040503050406030204" pitchFamily="18" charset="0"/>
                      <a:cs typeface="+mn-cs"/>
                    </a:rPr>
                    <a:t>156,6</a:t>
                  </a:r>
                  <a:endParaRPr kumimoji="0" lang="ru-RU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Cambria" panose="02040503050406030204" pitchFamily="18" charset="0"/>
                    <a:cs typeface="+mn-cs"/>
                  </a:endParaRPr>
                </a:p>
              </p:txBody>
            </p:sp>
          </p:grp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64CE5B32-FA08-EC47-B65F-547477AA76AF}"/>
                </a:ext>
              </a:extLst>
            </p:cNvPr>
            <p:cNvGrpSpPr/>
            <p:nvPr/>
          </p:nvGrpSpPr>
          <p:grpSpPr>
            <a:xfrm>
              <a:off x="-4407777" y="5638495"/>
              <a:ext cx="4110493" cy="3655966"/>
              <a:chOff x="-4407777" y="5638495"/>
              <a:chExt cx="4110493" cy="3655966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90C77F0-02D8-D19B-AB34-B293F612298D}"/>
                  </a:ext>
                </a:extLst>
              </p:cNvPr>
              <p:cNvSpPr txBox="1"/>
              <p:nvPr/>
            </p:nvSpPr>
            <p:spPr>
              <a:xfrm>
                <a:off x="-4407777" y="9015583"/>
                <a:ext cx="1311704" cy="278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202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6</a:t>
                </a:r>
                <a:r>
                  <a:rPr kumimoji="0" lang="ru-RU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год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65C8A2-8A60-76B0-86AB-362B604D6523}"/>
                  </a:ext>
                </a:extLst>
              </p:cNvPr>
              <p:cNvSpPr txBox="1"/>
              <p:nvPr/>
            </p:nvSpPr>
            <p:spPr>
              <a:xfrm>
                <a:off x="-2946342" y="9015583"/>
                <a:ext cx="1311704" cy="278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202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7</a:t>
                </a:r>
                <a:r>
                  <a:rPr kumimoji="0" lang="ru-RU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год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4E1C36D-0302-4997-693A-62B9447271D4}"/>
                  </a:ext>
                </a:extLst>
              </p:cNvPr>
              <p:cNvSpPr txBox="1"/>
              <p:nvPr/>
            </p:nvSpPr>
            <p:spPr>
              <a:xfrm>
                <a:off x="-1259153" y="9017462"/>
                <a:ext cx="96186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202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8</a:t>
                </a:r>
                <a:r>
                  <a:rPr kumimoji="0" lang="ru-RU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год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B3A0429-CE90-C60C-FEDF-EC0F035F57AA}"/>
                  </a:ext>
                </a:extLst>
              </p:cNvPr>
              <p:cNvSpPr txBox="1"/>
              <p:nvPr/>
            </p:nvSpPr>
            <p:spPr>
              <a:xfrm>
                <a:off x="-1195201" y="7567673"/>
                <a:ext cx="82867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050" dirty="0">
                    <a:solidFill>
                      <a:srgbClr val="002060"/>
                    </a:solidFill>
                    <a:latin typeface="+mn-lt"/>
                  </a:rPr>
                  <a:t>103,5</a:t>
                </a:r>
                <a:endPara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875C90C-54BD-1251-84D8-A3FF69B4F86A}"/>
                  </a:ext>
                </a:extLst>
              </p:cNvPr>
              <p:cNvSpPr txBox="1"/>
              <p:nvPr/>
            </p:nvSpPr>
            <p:spPr>
              <a:xfrm>
                <a:off x="-2688283" y="7567673"/>
                <a:ext cx="82867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050" dirty="0">
                    <a:solidFill>
                      <a:srgbClr val="002060"/>
                    </a:solidFill>
                    <a:latin typeface="+mn-lt"/>
                  </a:rPr>
                  <a:t>103,4</a:t>
                </a:r>
                <a:endPara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EA57CA1-3BB3-4B10-B393-8797F73BF7D9}"/>
                  </a:ext>
                </a:extLst>
              </p:cNvPr>
              <p:cNvSpPr txBox="1"/>
              <p:nvPr/>
            </p:nvSpPr>
            <p:spPr>
              <a:xfrm>
                <a:off x="-4264893" y="6279987"/>
                <a:ext cx="87002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050" dirty="0">
                    <a:latin typeface="+mn-lt"/>
                  </a:rPr>
                  <a:t>29,</a:t>
                </a:r>
                <a:r>
                  <a:rPr lang="en-US" sz="1050" dirty="0">
                    <a:latin typeface="+mn-lt"/>
                  </a:rPr>
                  <a:t>0</a:t>
                </a:r>
                <a:endParaRPr kumimoji="0" lang="ru-RU" sz="105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28E99FA-3FDE-7983-B670-90F19EB5733C}"/>
                  </a:ext>
                </a:extLst>
              </p:cNvPr>
              <p:cNvSpPr txBox="1"/>
              <p:nvPr/>
            </p:nvSpPr>
            <p:spPr>
              <a:xfrm>
                <a:off x="-4202033" y="7592837"/>
                <a:ext cx="87986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050" dirty="0">
                    <a:solidFill>
                      <a:srgbClr val="002060"/>
                    </a:solidFill>
                    <a:latin typeface="+mn-lt"/>
                  </a:rPr>
                  <a:t>103,9</a:t>
                </a:r>
                <a:endPara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EDA3018-71BE-3E86-2029-863E8A4C05D1}"/>
                  </a:ext>
                </a:extLst>
              </p:cNvPr>
              <p:cNvSpPr txBox="1"/>
              <p:nvPr/>
            </p:nvSpPr>
            <p:spPr>
              <a:xfrm>
                <a:off x="-2725373" y="6292011"/>
                <a:ext cx="89986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050" dirty="0">
                    <a:latin typeface="+mn-lt"/>
                  </a:rPr>
                  <a:t>28,</a:t>
                </a:r>
                <a:r>
                  <a:rPr lang="en-US" sz="1050" dirty="0">
                    <a:latin typeface="+mn-lt"/>
                  </a:rPr>
                  <a:t>3</a:t>
                </a:r>
                <a:endParaRPr kumimoji="0" lang="ru-RU" sz="105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5C7F28-19A6-7FDA-6D0C-5E4352F3D4E9}"/>
                  </a:ext>
                </a:extLst>
              </p:cNvPr>
              <p:cNvSpPr txBox="1"/>
              <p:nvPr/>
            </p:nvSpPr>
            <p:spPr>
              <a:xfrm>
                <a:off x="-4228565" y="5643518"/>
                <a:ext cx="89986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050" dirty="0">
                    <a:solidFill>
                      <a:srgbClr val="002060"/>
                    </a:solidFill>
                    <a:latin typeface="+mn-lt"/>
                  </a:rPr>
                  <a:t>24,7</a:t>
                </a:r>
                <a:endPara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F112B0F-CEC5-B34C-9799-35B47009A835}"/>
                  </a:ext>
                </a:extLst>
              </p:cNvPr>
              <p:cNvSpPr txBox="1"/>
              <p:nvPr/>
            </p:nvSpPr>
            <p:spPr>
              <a:xfrm>
                <a:off x="-1242854" y="5638495"/>
                <a:ext cx="87632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1600" b="1">
                    <a:latin typeface="Cambria" panose="02040503050406030204" pitchFamily="18" charset="0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050" dirty="0">
                    <a:solidFill>
                      <a:srgbClr val="002060"/>
                    </a:solidFill>
                    <a:latin typeface="+mn-lt"/>
                  </a:rPr>
                  <a:t>25,0</a:t>
                </a:r>
                <a:endPara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A429C5A-EDC5-3690-95B9-43C6823FAD64}"/>
              </a:ext>
            </a:extLst>
          </p:cNvPr>
          <p:cNvSpPr/>
          <p:nvPr/>
        </p:nvSpPr>
        <p:spPr>
          <a:xfrm>
            <a:off x="-80312" y="4932425"/>
            <a:ext cx="4228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Структура расходов программы, </a:t>
            </a:r>
            <a:r>
              <a:rPr kumimoji="0" lang="ru-RU" sz="13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млн. руб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20CD07-4F4B-3D48-F012-B5C76D00DC7A}"/>
              </a:ext>
            </a:extLst>
          </p:cNvPr>
          <p:cNvSpPr txBox="1"/>
          <p:nvPr/>
        </p:nvSpPr>
        <p:spPr>
          <a:xfrm>
            <a:off x="2818203" y="6803781"/>
            <a:ext cx="8998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latin typeface="Cambria" panose="020405030504060302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28,1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6DCAE5-B29A-8331-28B0-719FE7E042AA}"/>
              </a:ext>
            </a:extLst>
          </p:cNvPr>
          <p:cNvSpPr txBox="1"/>
          <p:nvPr/>
        </p:nvSpPr>
        <p:spPr>
          <a:xfrm>
            <a:off x="7887" y="187644"/>
            <a:ext cx="68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Муниципальная программа </a:t>
            </a:r>
            <a:b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«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Развитие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экономического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потенциала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города Липецка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»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5CCB04-55F3-C515-44AD-28FCC15A8449}"/>
              </a:ext>
            </a:extLst>
          </p:cNvPr>
          <p:cNvSpPr txBox="1"/>
          <p:nvPr/>
        </p:nvSpPr>
        <p:spPr>
          <a:xfrm>
            <a:off x="269707" y="878512"/>
            <a:ext cx="5841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Цель программы: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/>
              <a:t>Ф</a:t>
            </a:r>
            <a:r>
              <a:rPr lang="ru-RU" sz="1400" dirty="0" err="1"/>
              <a:t>ормирование</a:t>
            </a:r>
            <a:r>
              <a:rPr lang="ru-RU" sz="1400" dirty="0"/>
              <a:t> благоприятной среды для устойчивого функционирования и развития экономики города Липецка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D9A401B-CF32-6299-3E5D-3F2C2F2E86C1}"/>
              </a:ext>
            </a:extLst>
          </p:cNvPr>
          <p:cNvSpPr txBox="1"/>
          <p:nvPr/>
        </p:nvSpPr>
        <p:spPr>
          <a:xfrm>
            <a:off x="214416" y="1645118"/>
            <a:ext cx="5841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 Ответственный исполнитель:</a:t>
            </a:r>
            <a:br>
              <a:rPr lang="ru-RU" sz="1400" dirty="0"/>
            </a:br>
            <a:r>
              <a:rPr lang="ru-RU" sz="1400" dirty="0"/>
              <a:t> Департамент экономического развития города Липецка</a:t>
            </a: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E74A4892-E4EB-1733-6B7F-ED5A51FE6900}"/>
              </a:ext>
            </a:extLst>
          </p:cNvPr>
          <p:cNvGrpSpPr/>
          <p:nvPr/>
        </p:nvGrpSpPr>
        <p:grpSpPr>
          <a:xfrm>
            <a:off x="3800782" y="6457601"/>
            <a:ext cx="3128329" cy="3081515"/>
            <a:chOff x="4163101" y="6311861"/>
            <a:chExt cx="2631830" cy="3081515"/>
          </a:xfrm>
        </p:grpSpPr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id="{07ECA7B5-B364-60E9-BE88-0F64F1443A54}"/>
                </a:ext>
              </a:extLst>
            </p:cNvPr>
            <p:cNvGrpSpPr/>
            <p:nvPr/>
          </p:nvGrpSpPr>
          <p:grpSpPr>
            <a:xfrm>
              <a:off x="4412710" y="6311861"/>
              <a:ext cx="2382221" cy="3081515"/>
              <a:chOff x="1978632" y="3514187"/>
              <a:chExt cx="2883402" cy="5131537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5A9E163-0564-4595-8159-158AFC3DC6DE}"/>
                  </a:ext>
                </a:extLst>
              </p:cNvPr>
              <p:cNvSpPr txBox="1"/>
              <p:nvPr/>
            </p:nvSpPr>
            <p:spPr>
              <a:xfrm>
                <a:off x="1985213" y="7223455"/>
                <a:ext cx="2876821" cy="1422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Обеспечение реализации муниципальной программы </a:t>
                </a:r>
                <a:r>
                  <a:rPr kumimoji="0" lang="ru-RU" sz="85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(расходы на обеспечение функций органов местного самоуправления и структурных подразделений администрации г. Липецка)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FE8EF38-14A1-AE6C-9F74-8BDAB05BC985}"/>
                  </a:ext>
                </a:extLst>
              </p:cNvPr>
              <p:cNvSpPr txBox="1"/>
              <p:nvPr/>
            </p:nvSpPr>
            <p:spPr>
              <a:xfrm>
                <a:off x="1978632" y="4875577"/>
                <a:ext cx="2840842" cy="2229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Развитие и поддержка субъектов малого и среднего предпринимательства </a:t>
                </a:r>
                <a:b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</a:br>
                <a:r>
                  <a:rPr kumimoji="0" lang="ru-RU" sz="9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(содержание  МБУ «Технопарк – Липецк», МКУ «Управление муниципального заказа», создание условий для повышения конкурентоспособности субъектов малого и среднего предпринимательства)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E9C92E9-99F4-D6CF-3613-48075FAFDE9E}"/>
                  </a:ext>
                </a:extLst>
              </p:cNvPr>
              <p:cNvSpPr txBox="1"/>
              <p:nvPr/>
            </p:nvSpPr>
            <p:spPr>
              <a:xfrm>
                <a:off x="1981527" y="3514187"/>
                <a:ext cx="2828058" cy="1383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Сохранение и поддержка муниципального имущества, включенного в состав муниципальной казны</a:t>
                </a:r>
              </a:p>
            </p:txBody>
          </p:sp>
        </p:grpSp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B89BF4FD-06CD-7F6E-5EAC-DA5D5AF3EA65}"/>
                </a:ext>
              </a:extLst>
            </p:cNvPr>
            <p:cNvGrpSpPr/>
            <p:nvPr/>
          </p:nvGrpSpPr>
          <p:grpSpPr>
            <a:xfrm>
              <a:off x="4163101" y="6397337"/>
              <a:ext cx="258071" cy="2403570"/>
              <a:chOff x="3942888" y="6825245"/>
              <a:chExt cx="258071" cy="2403570"/>
            </a:xfrm>
          </p:grpSpPr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715BB4C0-80C1-FA8B-F927-95A13A8D4258}"/>
                  </a:ext>
                </a:extLst>
              </p:cNvPr>
              <p:cNvSpPr/>
              <p:nvPr/>
            </p:nvSpPr>
            <p:spPr>
              <a:xfrm>
                <a:off x="3942888" y="6825245"/>
                <a:ext cx="252000" cy="216000"/>
              </a:xfrm>
              <a:prstGeom prst="rect">
                <a:avLst/>
              </a:prstGeom>
              <a:solidFill>
                <a:srgbClr val="B8A6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0" name="Прямоугольник 39">
                <a:extLst>
                  <a:ext uri="{FF2B5EF4-FFF2-40B4-BE49-F238E27FC236}">
                    <a16:creationId xmlns:a16="http://schemas.microsoft.com/office/drawing/2014/main" id="{714BA605-7867-0812-F3A2-AE2F46A989B6}"/>
                  </a:ext>
                </a:extLst>
              </p:cNvPr>
              <p:cNvSpPr/>
              <p:nvPr/>
            </p:nvSpPr>
            <p:spPr>
              <a:xfrm>
                <a:off x="3943081" y="7628376"/>
                <a:ext cx="252000" cy="216000"/>
              </a:xfrm>
              <a:prstGeom prst="rect">
                <a:avLst/>
              </a:prstGeom>
              <a:solidFill>
                <a:srgbClr val="FBC4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05F3BF45-AAE7-A7EC-BCCD-8EEEE13E3BCD}"/>
                  </a:ext>
                </a:extLst>
              </p:cNvPr>
              <p:cNvSpPr/>
              <p:nvPr/>
            </p:nvSpPr>
            <p:spPr>
              <a:xfrm>
                <a:off x="3948959" y="9012815"/>
                <a:ext cx="252000" cy="216000"/>
              </a:xfrm>
              <a:prstGeom prst="rect">
                <a:avLst/>
              </a:prstGeom>
              <a:solidFill>
                <a:srgbClr val="3BB7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5F2FA898-8C68-1F1E-0FA6-B306A9D14A55}"/>
              </a:ext>
            </a:extLst>
          </p:cNvPr>
          <p:cNvSpPr txBox="1"/>
          <p:nvPr/>
        </p:nvSpPr>
        <p:spPr>
          <a:xfrm>
            <a:off x="1470304" y="6171354"/>
            <a:ext cx="8998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latin typeface="Cambria" panose="020405030504060302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solidFill>
                  <a:srgbClr val="002060"/>
                </a:solidFill>
                <a:latin typeface="+mn-lt"/>
              </a:rPr>
              <a:t>25,3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77632538-43F6-C0A1-6C51-D7CE6B2DD1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1383" y="4277732"/>
            <a:ext cx="2792512" cy="1856584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646704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60" descr="Изображение выглядит как размытие, Сирень, фиолетов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DCDBC56-7277-F1F8-26D6-A38EF3EEF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79048" cy="9906000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756F750-91DE-2D5A-0D2F-2CC2DC4C0CA6}"/>
              </a:ext>
            </a:extLst>
          </p:cNvPr>
          <p:cNvGrpSpPr/>
          <p:nvPr/>
        </p:nvGrpSpPr>
        <p:grpSpPr>
          <a:xfrm>
            <a:off x="4460838" y="2269956"/>
            <a:ext cx="2318523" cy="1079624"/>
            <a:chOff x="3459296" y="7148502"/>
            <a:chExt cx="2318523" cy="107962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53B19F1-6E93-A479-077E-E358397433F8}"/>
                </a:ext>
              </a:extLst>
            </p:cNvPr>
            <p:cNvSpPr txBox="1"/>
            <p:nvPr/>
          </p:nvSpPr>
          <p:spPr>
            <a:xfrm>
              <a:off x="3459296" y="7148502"/>
              <a:ext cx="2318523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C4F82"/>
                  </a:solidFill>
                  <a:effectLst/>
                  <a:uLnTx/>
                  <a:uFillTx/>
                </a:rPr>
                <a:t>Капитальный ремонт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C4F82"/>
                  </a:solidFill>
                  <a:effectLst/>
                  <a:uLnTx/>
                  <a:uFillTx/>
                </a:rPr>
                <a:t>и ремонт дорог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0" i="1" u="none" strike="noStrike" kern="1200" cap="none" spc="0" normalizeH="0" baseline="0" noProof="0" dirty="0">
                  <a:ln>
                    <a:noFill/>
                  </a:ln>
                  <a:solidFill>
                    <a:srgbClr val="2C4F82"/>
                  </a:solidFill>
                  <a:effectLst/>
                  <a:uLnTx/>
                  <a:uFillTx/>
                </a:rPr>
                <a:t>(планируется произвести ремонт </a:t>
              </a:r>
              <a:r>
                <a:rPr lang="ru-RU" sz="1050" i="1" dirty="0">
                  <a:solidFill>
                    <a:srgbClr val="2C4F82"/>
                  </a:solidFill>
                </a:rPr>
                <a:t>1</a:t>
              </a:r>
              <a:r>
                <a:rPr lang="en-US" sz="1050" i="1" dirty="0">
                  <a:solidFill>
                    <a:srgbClr val="2C4F82"/>
                  </a:solidFill>
                </a:rPr>
                <a:t>7</a:t>
              </a:r>
              <a:r>
                <a:rPr kumimoji="0" lang="ru-RU" sz="1050" b="0" i="1" u="none" strike="noStrike" kern="1200" cap="none" spc="0" normalizeH="0" baseline="0" noProof="0" dirty="0">
                  <a:ln>
                    <a:noFill/>
                  </a:ln>
                  <a:solidFill>
                    <a:srgbClr val="2C4F82"/>
                  </a:solidFill>
                  <a:effectLst/>
                  <a:uLnTx/>
                  <a:uFillTx/>
                </a:rPr>
                <a:t>  улиц</a:t>
              </a:r>
              <a:r>
                <a:rPr lang="ru-RU" sz="1050" i="1" dirty="0">
                  <a:solidFill>
                    <a:srgbClr val="2C4F82"/>
                  </a:solidFill>
                </a:rPr>
                <a:t>)</a:t>
              </a:r>
              <a:endParaRPr kumimoji="0" lang="ru-RU" sz="1050" b="0" i="1" u="none" strike="noStrike" kern="1200" cap="none" spc="0" normalizeH="0" baseline="0" noProof="0" dirty="0">
                <a:ln>
                  <a:noFill/>
                </a:ln>
                <a:solidFill>
                  <a:srgbClr val="2C4F82"/>
                </a:solidFill>
                <a:effectLst/>
                <a:uLnTx/>
                <a:uFillTx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0C08C7D-136F-C1D9-583E-F7B3B499ACF6}"/>
                </a:ext>
              </a:extLst>
            </p:cNvPr>
            <p:cNvSpPr txBox="1"/>
            <p:nvPr/>
          </p:nvSpPr>
          <p:spPr>
            <a:xfrm>
              <a:off x="4240579" y="7889572"/>
              <a:ext cx="6543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solidFill>
                    <a:srgbClr val="2C4F82"/>
                  </a:solidFill>
                </a:rPr>
                <a:t>342,9</a:t>
              </a: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C4F82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C463ED0-0F55-439B-C612-2D4A4D7FB032}"/>
              </a:ext>
            </a:extLst>
          </p:cNvPr>
          <p:cNvGrpSpPr/>
          <p:nvPr/>
        </p:nvGrpSpPr>
        <p:grpSpPr>
          <a:xfrm>
            <a:off x="339577" y="6209400"/>
            <a:ext cx="1886260" cy="602325"/>
            <a:chOff x="1677" y="8196631"/>
            <a:chExt cx="1886260" cy="6023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2A26E42-F37E-42E5-5542-B33B775F2432}"/>
                </a:ext>
              </a:extLst>
            </p:cNvPr>
            <p:cNvSpPr txBox="1"/>
            <p:nvPr/>
          </p:nvSpPr>
          <p:spPr>
            <a:xfrm>
              <a:off x="1677" y="8196631"/>
              <a:ext cx="18862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C4F82"/>
                  </a:solidFill>
                  <a:effectLst/>
                  <a:uLnTx/>
                  <a:uFillTx/>
                  <a:ea typeface="+mn-ea"/>
                  <a:cs typeface="+mn-cs"/>
                </a:rPr>
                <a:t>Содержание дорог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C3E1481-78A6-43CB-84DF-BFEC030B6F40}"/>
                </a:ext>
              </a:extLst>
            </p:cNvPr>
            <p:cNvSpPr txBox="1"/>
            <p:nvPr/>
          </p:nvSpPr>
          <p:spPr>
            <a:xfrm>
              <a:off x="617634" y="8460402"/>
              <a:ext cx="6543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solidFill>
                    <a:srgbClr val="2C4F82"/>
                  </a:solidFill>
                </a:rPr>
                <a:t>983,1</a:t>
              </a: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C4F82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349C9F2-6C13-A62C-FD95-00DE30C6F2AB}"/>
              </a:ext>
            </a:extLst>
          </p:cNvPr>
          <p:cNvSpPr txBox="1"/>
          <p:nvPr/>
        </p:nvSpPr>
        <p:spPr>
          <a:xfrm>
            <a:off x="688408" y="178267"/>
            <a:ext cx="5435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Муниципальный</a:t>
            </a: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DejaVu Serif Condensed" panose="02060606050605020204" pitchFamily="18" charset="0"/>
              </a:rPr>
              <a:t> </a:t>
            </a: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дорожный фонд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C6D7CE26-7A6E-70F6-6C47-E1A556B72AF7}"/>
              </a:ext>
            </a:extLst>
          </p:cNvPr>
          <p:cNvGrpSpPr/>
          <p:nvPr/>
        </p:nvGrpSpPr>
        <p:grpSpPr>
          <a:xfrm>
            <a:off x="35336" y="2282255"/>
            <a:ext cx="2494742" cy="1267018"/>
            <a:chOff x="4433964" y="-1939448"/>
            <a:chExt cx="2494742" cy="126701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0052A5-4E9C-BA0E-3CF9-2E335A37CBA2}"/>
                </a:ext>
              </a:extLst>
            </p:cNvPr>
            <p:cNvSpPr txBox="1"/>
            <p:nvPr/>
          </p:nvSpPr>
          <p:spPr>
            <a:xfrm>
              <a:off x="4433964" y="-1939448"/>
              <a:ext cx="2494742" cy="1007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C4F82"/>
                  </a:solidFill>
                  <a:effectLst/>
                  <a:uLnTx/>
                  <a:uFillTx/>
                </a:rPr>
                <a:t>Строительство и реконструкция дорог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2C4F82"/>
                  </a:solidFill>
                  <a:effectLst/>
                  <a:uLnTx/>
                  <a:uFillTx/>
                </a:rPr>
                <a:t>(</a:t>
              </a:r>
              <a:r>
                <a:rPr lang="ru-RU" sz="1000" i="1" dirty="0">
                  <a:solidFill>
                    <a:srgbClr val="2C4F82"/>
                  </a:solidFill>
                </a:rPr>
                <a:t>строительство объекта «Дорожно-транспортная инфраструктура </a:t>
              </a:r>
              <a:r>
                <a:rPr lang="ru-RU" sz="1000" i="1" dirty="0" err="1">
                  <a:solidFill>
                    <a:srgbClr val="2C4F82"/>
                  </a:solidFill>
                </a:rPr>
                <a:t>микр</a:t>
              </a:r>
              <a:r>
                <a:rPr lang="ru-RU" sz="1000" i="1" dirty="0">
                  <a:solidFill>
                    <a:srgbClr val="2C4F82"/>
                  </a:solidFill>
                </a:rPr>
                <a:t>. «Елецкий» г. Липецк»)</a:t>
              </a:r>
              <a:endPara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rgbClr val="2C4F82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C2132EC-E516-E919-EF41-09D19CC0F3FD}"/>
                </a:ext>
              </a:extLst>
            </p:cNvPr>
            <p:cNvSpPr txBox="1"/>
            <p:nvPr/>
          </p:nvSpPr>
          <p:spPr>
            <a:xfrm>
              <a:off x="5394594" y="-1010984"/>
              <a:ext cx="5501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C4F82"/>
                  </a:solidFill>
                  <a:effectLst/>
                  <a:uLnTx/>
                  <a:uFillTx/>
                  <a:ea typeface="+mn-ea"/>
                  <a:cs typeface="+mn-cs"/>
                </a:rPr>
                <a:t>12,9</a:t>
              </a: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C4F82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62BB74E-2D75-0C4F-848B-FA68D4EF5F73}"/>
              </a:ext>
            </a:extLst>
          </p:cNvPr>
          <p:cNvSpPr txBox="1"/>
          <p:nvPr/>
        </p:nvSpPr>
        <p:spPr>
          <a:xfrm>
            <a:off x="4788405" y="3514868"/>
            <a:ext cx="20015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1" u="none" strike="noStrike" kern="1200" cap="none" spc="0" normalizeH="0" baseline="0" noProof="0" dirty="0">
                <a:ln>
                  <a:noFill/>
                </a:ln>
                <a:solidFill>
                  <a:srgbClr val="2C4F82"/>
                </a:solidFill>
                <a:effectLst/>
                <a:uLnTx/>
                <a:uFillTx/>
                <a:ea typeface="+mn-ea"/>
                <a:cs typeface="+mn-cs"/>
              </a:rPr>
              <a:t>в рамках национального проекта «Инфраструктура для жизни» –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2C4F82"/>
                </a:solidFill>
                <a:effectLst/>
                <a:uLnTx/>
                <a:uFillTx/>
                <a:ea typeface="+mn-ea"/>
                <a:cs typeface="+mn-cs"/>
              </a:rPr>
              <a:t>315,3</a:t>
            </a:r>
            <a:endParaRPr kumimoji="0" lang="ru-RU" sz="1100" b="1" i="1" u="none" strike="noStrike" kern="1200" cap="none" spc="0" normalizeH="0" baseline="0" noProof="0" dirty="0">
              <a:ln>
                <a:noFill/>
              </a:ln>
              <a:solidFill>
                <a:srgbClr val="2C4F82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BE911AC-B51F-0D58-40BE-7CE44067F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967" y="749430"/>
            <a:ext cx="1963894" cy="1339526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FC3B984F-2B39-D0CC-8E43-999733E93B47}"/>
              </a:ext>
            </a:extLst>
          </p:cNvPr>
          <p:cNvGrpSpPr/>
          <p:nvPr/>
        </p:nvGrpSpPr>
        <p:grpSpPr>
          <a:xfrm>
            <a:off x="17053" y="7053565"/>
            <a:ext cx="6879048" cy="2751103"/>
            <a:chOff x="-1007229" y="1464633"/>
            <a:chExt cx="6879048" cy="2751103"/>
          </a:xfrm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F0ED752B-1DB1-8923-6F3A-064398A15D05}"/>
                </a:ext>
              </a:extLst>
            </p:cNvPr>
            <p:cNvSpPr/>
            <p:nvPr/>
          </p:nvSpPr>
          <p:spPr>
            <a:xfrm>
              <a:off x="-1007229" y="1464633"/>
              <a:ext cx="68790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all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Cambria" panose="02040503050406030204" pitchFamily="18" charset="0"/>
                  <a:cs typeface="Segoe UI" panose="020B0502040204020203" pitchFamily="34" charset="0"/>
                </a:rPr>
                <a:t>Источники формирования</a:t>
              </a:r>
            </a:p>
          </p:txBody>
        </p: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80FA0862-1133-68C1-20A9-DC9F8319788F}"/>
                </a:ext>
              </a:extLst>
            </p:cNvPr>
            <p:cNvGrpSpPr/>
            <p:nvPr/>
          </p:nvGrpSpPr>
          <p:grpSpPr>
            <a:xfrm>
              <a:off x="2920716" y="2976665"/>
              <a:ext cx="2331122" cy="676855"/>
              <a:chOff x="618101" y="6897349"/>
              <a:chExt cx="2331122" cy="676855"/>
            </a:xfrm>
          </p:grpSpPr>
          <p:sp>
            <p:nvSpPr>
              <p:cNvPr id="30" name="TextBox 66">
                <a:extLst>
                  <a:ext uri="{FF2B5EF4-FFF2-40B4-BE49-F238E27FC236}">
                    <a16:creationId xmlns:a16="http://schemas.microsoft.com/office/drawing/2014/main" id="{12821988-6167-DD14-4DAD-8D16A2041C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54678" y="7310357"/>
                <a:ext cx="1994545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altLang="ru-RU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+mn-ea"/>
                    <a:cs typeface="Segoe UI" panose="020B0502040204020203" pitchFamily="34" charset="0"/>
                  </a:rPr>
                  <a:t>Средства городского бюджета </a:t>
                </a:r>
              </a:p>
            </p:txBody>
          </p:sp>
          <p:grpSp>
            <p:nvGrpSpPr>
              <p:cNvPr id="31" name="Группа 30">
                <a:extLst>
                  <a:ext uri="{FF2B5EF4-FFF2-40B4-BE49-F238E27FC236}">
                    <a16:creationId xmlns:a16="http://schemas.microsoft.com/office/drawing/2014/main" id="{E2CBD8CC-F8B2-D003-8387-260451CAA2C1}"/>
                  </a:ext>
                </a:extLst>
              </p:cNvPr>
              <p:cNvGrpSpPr/>
              <p:nvPr/>
            </p:nvGrpSpPr>
            <p:grpSpPr>
              <a:xfrm>
                <a:off x="618101" y="6897349"/>
                <a:ext cx="2320530" cy="676855"/>
                <a:chOff x="618101" y="6897349"/>
                <a:chExt cx="2320530" cy="676855"/>
              </a:xfrm>
            </p:grpSpPr>
            <p:sp>
              <p:nvSpPr>
                <p:cNvPr id="32" name="Прямоугольник 31">
                  <a:extLst>
                    <a:ext uri="{FF2B5EF4-FFF2-40B4-BE49-F238E27FC236}">
                      <a16:creationId xmlns:a16="http://schemas.microsoft.com/office/drawing/2014/main" id="{320C4780-2F42-1D24-9E84-483937DF104F}"/>
                    </a:ext>
                  </a:extLst>
                </p:cNvPr>
                <p:cNvSpPr/>
                <p:nvPr/>
              </p:nvSpPr>
              <p:spPr>
                <a:xfrm>
                  <a:off x="618101" y="7369240"/>
                  <a:ext cx="239124" cy="204964"/>
                </a:xfrm>
                <a:prstGeom prst="rect">
                  <a:avLst/>
                </a:prstGeom>
                <a:solidFill>
                  <a:srgbClr val="A5A5A5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708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33" name="TextBox 66">
                  <a:extLst>
                    <a:ext uri="{FF2B5EF4-FFF2-40B4-BE49-F238E27FC236}">
                      <a16:creationId xmlns:a16="http://schemas.microsoft.com/office/drawing/2014/main" id="{5D159348-FED9-C10B-9738-6D47DBA989E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16253" y="6897349"/>
                  <a:ext cx="2022378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altLang="ru-RU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ea typeface="+mn-ea"/>
                      <a:cs typeface="Segoe UI" panose="020B0502040204020203" pitchFamily="34" charset="0"/>
                    </a:rPr>
                    <a:t>Средства областного бюджета </a:t>
                  </a:r>
                </a:p>
              </p:txBody>
            </p:sp>
          </p:grpSp>
        </p:grp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9165FB23-2CC8-7A21-9301-9C5A54B93F60}"/>
                </a:ext>
              </a:extLst>
            </p:cNvPr>
            <p:cNvGrpSpPr/>
            <p:nvPr/>
          </p:nvGrpSpPr>
          <p:grpSpPr>
            <a:xfrm>
              <a:off x="-335874" y="1931016"/>
              <a:ext cx="3296500" cy="2284720"/>
              <a:chOff x="-402447" y="1350358"/>
              <a:chExt cx="4023346" cy="2905871"/>
            </a:xfrm>
          </p:grpSpPr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id="{AD23ABA0-444E-A725-BC5A-CE5415F09A0C}"/>
                  </a:ext>
                </a:extLst>
              </p:cNvPr>
              <p:cNvGrpSpPr/>
              <p:nvPr/>
            </p:nvGrpSpPr>
            <p:grpSpPr>
              <a:xfrm>
                <a:off x="-402447" y="1350358"/>
                <a:ext cx="4023346" cy="2905871"/>
                <a:chOff x="520009" y="2383039"/>
                <a:chExt cx="3997386" cy="2905871"/>
              </a:xfrm>
            </p:grpSpPr>
            <p:grpSp>
              <p:nvGrpSpPr>
                <p:cNvPr id="21" name="Группа 20">
                  <a:extLst>
                    <a:ext uri="{FF2B5EF4-FFF2-40B4-BE49-F238E27FC236}">
                      <a16:creationId xmlns:a16="http://schemas.microsoft.com/office/drawing/2014/main" id="{A728635D-E16E-0BAC-1F66-F12B2F2CE1FE}"/>
                    </a:ext>
                  </a:extLst>
                </p:cNvPr>
                <p:cNvGrpSpPr/>
                <p:nvPr/>
              </p:nvGrpSpPr>
              <p:grpSpPr>
                <a:xfrm>
                  <a:off x="520009" y="2383039"/>
                  <a:ext cx="3997386" cy="2905871"/>
                  <a:chOff x="20498" y="1840814"/>
                  <a:chExt cx="4738193" cy="2982483"/>
                </a:xfrm>
              </p:grpSpPr>
              <p:graphicFrame>
                <p:nvGraphicFramePr>
                  <p:cNvPr id="28" name="Диаграмма 27">
                    <a:extLst>
                      <a:ext uri="{FF2B5EF4-FFF2-40B4-BE49-F238E27FC236}">
                        <a16:creationId xmlns:a16="http://schemas.microsoft.com/office/drawing/2014/main" id="{D1FB7AA4-836C-19B9-6648-3E08F03B5E3D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3512274513"/>
                      </p:ext>
                    </p:extLst>
                  </p:nvPr>
                </p:nvGraphicFramePr>
                <p:xfrm>
                  <a:off x="20498" y="1840814"/>
                  <a:ext cx="4738193" cy="2982483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4"/>
                  </a:graphicData>
                </a:graphic>
              </p:graphicFrame>
              <p:sp>
                <p:nvSpPr>
                  <p:cNvPr id="29" name="TextBox 4">
                    <a:extLst>
                      <a:ext uri="{FF2B5EF4-FFF2-40B4-BE49-F238E27FC236}">
                        <a16:creationId xmlns:a16="http://schemas.microsoft.com/office/drawing/2014/main" id="{1EC733C7-5F8B-A109-149F-252402F4AA8F}"/>
                      </a:ext>
                    </a:extLst>
                  </p:cNvPr>
                  <p:cNvSpPr txBox="1"/>
                  <p:nvPr/>
                </p:nvSpPr>
                <p:spPr>
                  <a:xfrm>
                    <a:off x="1401064" y="2920301"/>
                    <a:ext cx="1919698" cy="54239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050" b="1" i="1" u="none" strike="noStrike" kern="1200" cap="all" spc="0" normalizeH="0" baseline="0" noProof="0" dirty="0">
                        <a:ln>
                          <a:noFill/>
                        </a:ln>
                        <a:solidFill>
                          <a:srgbClr val="242852">
                            <a:lumMod val="75000"/>
                          </a:srgbClr>
                        </a:solidFill>
                        <a:effectLst/>
                        <a:uLnTx/>
                        <a:uFillTx/>
                        <a:cs typeface="Segoe UI" panose="020B0502040204020203" pitchFamily="34" charset="0"/>
                      </a:rPr>
                      <a:t>дорожный фонд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050" b="1" i="1" cap="all" dirty="0">
                        <a:solidFill>
                          <a:srgbClr val="242852">
                            <a:lumMod val="75000"/>
                          </a:srgbClr>
                        </a:solidFill>
                        <a:cs typeface="Segoe UI" panose="020B0502040204020203" pitchFamily="34" charset="0"/>
                      </a:rPr>
                      <a:t>1 384,5</a:t>
                    </a:r>
                    <a:endParaRPr kumimoji="0" lang="ru-RU" sz="1050" b="1" i="1" u="none" strike="noStrike" kern="1200" cap="all" spc="0" normalizeH="0" baseline="0" noProof="0" dirty="0">
                      <a:ln>
                        <a:noFill/>
                      </a:ln>
                      <a:solidFill>
                        <a:srgbClr val="242852">
                          <a:lumMod val="75000"/>
                        </a:srgbClr>
                      </a:solidFill>
                      <a:effectLst/>
                      <a:uLnTx/>
                      <a:uFillTx/>
                      <a:cs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22" name="Группа 21">
                  <a:extLst>
                    <a:ext uri="{FF2B5EF4-FFF2-40B4-BE49-F238E27FC236}">
                      <a16:creationId xmlns:a16="http://schemas.microsoft.com/office/drawing/2014/main" id="{0BA576F1-FA9E-F4AA-0705-58FADDC14A14}"/>
                    </a:ext>
                  </a:extLst>
                </p:cNvPr>
                <p:cNvGrpSpPr/>
                <p:nvPr/>
              </p:nvGrpSpPr>
              <p:grpSpPr>
                <a:xfrm>
                  <a:off x="619187" y="2497219"/>
                  <a:ext cx="928005" cy="627335"/>
                  <a:chOff x="299522" y="2110742"/>
                  <a:chExt cx="928095" cy="627335"/>
                </a:xfrm>
              </p:grpSpPr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27B62A58-82AF-87FA-69E4-6E88F0ACA4CE}"/>
                      </a:ext>
                    </a:extLst>
                  </p:cNvPr>
                  <p:cNvSpPr txBox="1"/>
                  <p:nvPr/>
                </p:nvSpPr>
                <p:spPr>
                  <a:xfrm>
                    <a:off x="299522" y="2405343"/>
                    <a:ext cx="802225" cy="33273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cs typeface="Segoe UI" panose="020B0502040204020203" pitchFamily="34" charset="0"/>
                      </a:rPr>
                      <a:t>(</a:t>
                    </a:r>
                    <a:r>
                      <a:rPr lang="ru-RU" sz="1100" i="1" kern="0" dirty="0">
                        <a:solidFill>
                          <a:prstClr val="black"/>
                        </a:solidFill>
                        <a:cs typeface="Segoe UI" panose="020B0502040204020203" pitchFamily="34" charset="0"/>
                      </a:rPr>
                      <a:t>31,7</a:t>
                    </a:r>
                    <a:r>
                      <a:rPr kumimoji="0" lang="ru-RU" sz="11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cs typeface="Segoe UI" panose="020B0502040204020203" pitchFamily="34" charset="0"/>
                      </a:rPr>
                      <a:t>%)</a:t>
                    </a:r>
                  </a:p>
                </p:txBody>
              </p:sp>
              <p:grpSp>
                <p:nvGrpSpPr>
                  <p:cNvPr id="24" name="Группа 23">
                    <a:extLst>
                      <a:ext uri="{FF2B5EF4-FFF2-40B4-BE49-F238E27FC236}">
                        <a16:creationId xmlns:a16="http://schemas.microsoft.com/office/drawing/2014/main" id="{46E5ED15-8F25-2FD6-3016-F3E775B0745F}"/>
                      </a:ext>
                    </a:extLst>
                  </p:cNvPr>
                  <p:cNvGrpSpPr/>
                  <p:nvPr/>
                </p:nvGrpSpPr>
                <p:grpSpPr>
                  <a:xfrm>
                    <a:off x="387555" y="2399173"/>
                    <a:ext cx="840062" cy="239380"/>
                    <a:chOff x="760311" y="2355505"/>
                    <a:chExt cx="920547" cy="268844"/>
                  </a:xfrm>
                </p:grpSpPr>
                <p:cxnSp>
                  <p:nvCxnSpPr>
                    <p:cNvPr id="26" name="Прямая соединительная линия 25">
                      <a:extLst>
                        <a:ext uri="{FF2B5EF4-FFF2-40B4-BE49-F238E27FC236}">
                          <a16:creationId xmlns:a16="http://schemas.microsoft.com/office/drawing/2014/main" id="{2316453D-7885-170D-FB80-FB1FBA52E61A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404630" y="2357045"/>
                      <a:ext cx="276228" cy="267304"/>
                    </a:xfrm>
                    <a:prstGeom prst="line">
                      <a:avLst/>
                    </a:prstGeom>
                    <a:noFill/>
                    <a:ln w="63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7" name="Прямая соединительная линия 26">
                      <a:extLst>
                        <a:ext uri="{FF2B5EF4-FFF2-40B4-BE49-F238E27FC236}">
                          <a16:creationId xmlns:a16="http://schemas.microsoft.com/office/drawing/2014/main" id="{883CC104-EA9A-98B1-59A1-CB23D18BBAB1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760311" y="2355505"/>
                      <a:ext cx="652392" cy="1"/>
                    </a:xfrm>
                    <a:prstGeom prst="line">
                      <a:avLst/>
                    </a:prstGeom>
                    <a:noFill/>
                    <a:ln w="63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sp>
                <p:nvSpPr>
                  <p:cNvPr id="25" name="Прямоугольник 24">
                    <a:extLst>
                      <a:ext uri="{FF2B5EF4-FFF2-40B4-BE49-F238E27FC236}">
                        <a16:creationId xmlns:a16="http://schemas.microsoft.com/office/drawing/2014/main" id="{254C69ED-127A-D020-CD96-BF75E2AE6956}"/>
                      </a:ext>
                    </a:extLst>
                  </p:cNvPr>
                  <p:cNvSpPr/>
                  <p:nvPr/>
                </p:nvSpPr>
                <p:spPr>
                  <a:xfrm>
                    <a:off x="372254" y="2110742"/>
                    <a:ext cx="618586" cy="33273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ea typeface="+mn-ea"/>
                        <a:cs typeface="Segoe UI" panose="020B0502040204020203" pitchFamily="34" charset="0"/>
                      </a:rPr>
                      <a:t>438,4</a:t>
                    </a:r>
                  </a:p>
                </p:txBody>
              </p:sp>
            </p:grpSp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C1396EF-62BC-1E66-E5BA-0E54D85C24E8}"/>
                  </a:ext>
                </a:extLst>
              </p:cNvPr>
              <p:cNvSpPr txBox="1"/>
              <p:nvPr/>
            </p:nvSpPr>
            <p:spPr>
              <a:xfrm>
                <a:off x="1078831" y="2993794"/>
                <a:ext cx="968834" cy="322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50" b="1" i="1" u="none" strike="noStrike" kern="1200" cap="all" spc="0" normalizeH="0" baseline="0" noProof="0" dirty="0">
                    <a:ln>
                      <a:noFill/>
                    </a:ln>
                    <a:solidFill>
                      <a:srgbClr val="242852">
                        <a:lumMod val="75000"/>
                      </a:srgbClr>
                    </a:solidFill>
                    <a:effectLst/>
                    <a:uLnTx/>
                    <a:uFillTx/>
                    <a:ea typeface="+mn-ea"/>
                    <a:cs typeface="Segoe UI" panose="020B0502040204020203" pitchFamily="34" charset="0"/>
                  </a:rPr>
                  <a:t>млн. руб.</a:t>
                </a:r>
              </a:p>
            </p:txBody>
          </p:sp>
        </p:grpSp>
      </p:grp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CAB36C69-D205-A726-B62F-3CAE9B43F0F3}"/>
              </a:ext>
            </a:extLst>
          </p:cNvPr>
          <p:cNvCxnSpPr/>
          <p:nvPr/>
        </p:nvCxnSpPr>
        <p:spPr>
          <a:xfrm flipV="1">
            <a:off x="3071945" y="7807575"/>
            <a:ext cx="228171" cy="205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76CCF99-F8EA-820F-164F-00212A7DD978}"/>
              </a:ext>
            </a:extLst>
          </p:cNvPr>
          <p:cNvCxnSpPr/>
          <p:nvPr/>
        </p:nvCxnSpPr>
        <p:spPr>
          <a:xfrm>
            <a:off x="3298628" y="7807575"/>
            <a:ext cx="5803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62BE0AB-2B57-E2C8-5695-135B92A2CC0D}"/>
              </a:ext>
            </a:extLst>
          </p:cNvPr>
          <p:cNvSpPr txBox="1"/>
          <p:nvPr/>
        </p:nvSpPr>
        <p:spPr>
          <a:xfrm>
            <a:off x="3140895" y="7586237"/>
            <a:ext cx="9923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946,1</a:t>
            </a:r>
            <a:endParaRPr kumimoji="0" lang="ru-RU" sz="11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1364B9-B32A-7435-91D4-B0D65A0DDC4C}"/>
              </a:ext>
            </a:extLst>
          </p:cNvPr>
          <p:cNvSpPr txBox="1"/>
          <p:nvPr/>
        </p:nvSpPr>
        <p:spPr>
          <a:xfrm>
            <a:off x="3298628" y="7807575"/>
            <a:ext cx="7789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Segoe UI" panose="020B0502040204020203" pitchFamily="34" charset="0"/>
              </a:rPr>
              <a:t>(</a:t>
            </a:r>
            <a:r>
              <a:rPr lang="ru-RU" sz="1100" i="1" kern="0" noProof="0" dirty="0">
                <a:solidFill>
                  <a:prstClr val="black"/>
                </a:solidFill>
                <a:cs typeface="Segoe UI" panose="020B0502040204020203" pitchFamily="34" charset="0"/>
              </a:rPr>
              <a:t>68,3</a:t>
            </a:r>
            <a:r>
              <a:rPr kumimoji="0" lang="ru-RU" sz="1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Segoe UI" panose="020B0502040204020203" pitchFamily="34" charset="0"/>
              </a:rPr>
              <a:t>%)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AEF7FD65-CA92-18CE-ECF3-1EAC5A45BB36}"/>
              </a:ext>
            </a:extLst>
          </p:cNvPr>
          <p:cNvSpPr/>
          <p:nvPr/>
        </p:nvSpPr>
        <p:spPr>
          <a:xfrm>
            <a:off x="3944998" y="8598518"/>
            <a:ext cx="239124" cy="204965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77228E3E-0A7C-2376-A6C0-F2D7B4F6C7CB}"/>
              </a:ext>
            </a:extLst>
          </p:cNvPr>
          <p:cNvSpPr/>
          <p:nvPr/>
        </p:nvSpPr>
        <p:spPr>
          <a:xfrm>
            <a:off x="4460838" y="5989828"/>
            <a:ext cx="23756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2C4F82"/>
                </a:solidFill>
              </a:rPr>
              <a:t>Приобретение специализированной техники</a:t>
            </a:r>
            <a:endParaRPr lang="ru-RU" sz="2400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AE8299A-C693-C3D6-D72D-6D2D9A56D1B8}"/>
              </a:ext>
            </a:extLst>
          </p:cNvPr>
          <p:cNvSpPr txBox="1"/>
          <p:nvPr/>
        </p:nvSpPr>
        <p:spPr>
          <a:xfrm>
            <a:off x="5378377" y="6636760"/>
            <a:ext cx="5501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C4F82"/>
                </a:solidFill>
                <a:effectLst/>
                <a:uLnTx/>
                <a:uFillTx/>
                <a:ea typeface="+mn-ea"/>
                <a:cs typeface="+mn-cs"/>
              </a:rPr>
              <a:t>15,6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2C4F82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AEAA73B6-0509-3D35-7601-D7389CA57DDB}"/>
              </a:ext>
            </a:extLst>
          </p:cNvPr>
          <p:cNvGrpSpPr/>
          <p:nvPr/>
        </p:nvGrpSpPr>
        <p:grpSpPr>
          <a:xfrm>
            <a:off x="2048390" y="2287359"/>
            <a:ext cx="2873384" cy="2855924"/>
            <a:chOff x="-153165" y="2333887"/>
            <a:chExt cx="5040553" cy="4506385"/>
          </a:xfrm>
        </p:grpSpPr>
        <p:graphicFrame>
          <p:nvGraphicFramePr>
            <p:cNvPr id="42" name="Диаграмма 41">
              <a:extLst>
                <a:ext uri="{FF2B5EF4-FFF2-40B4-BE49-F238E27FC236}">
                  <a16:creationId xmlns:a16="http://schemas.microsoft.com/office/drawing/2014/main" id="{1EFE5A22-6A1B-250D-E75C-50F5B21423F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19379405"/>
                </p:ext>
              </p:extLst>
            </p:nvPr>
          </p:nvGraphicFramePr>
          <p:xfrm>
            <a:off x="-153165" y="2333887"/>
            <a:ext cx="5040553" cy="45063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66D85AE3-4262-D9E8-BAE1-366D49386F5E}"/>
                </a:ext>
              </a:extLst>
            </p:cNvPr>
            <p:cNvSpPr/>
            <p:nvPr/>
          </p:nvSpPr>
          <p:spPr>
            <a:xfrm>
              <a:off x="1234458" y="4001919"/>
              <a:ext cx="2454342" cy="849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1" i="1" u="none" strike="noStrike" kern="1200" cap="all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Segoe UI" panose="020B0502040204020203" pitchFamily="34" charset="0"/>
                </a:rPr>
                <a:t>Дорожный фонд города Липецка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1" i="1" u="none" strike="noStrike" kern="1200" cap="all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Segoe UI" panose="020B0502040204020203" pitchFamily="34" charset="0"/>
                </a:rPr>
                <a:t>1 </a:t>
              </a:r>
              <a:r>
                <a:rPr kumimoji="0" lang="en-US" sz="1050" b="1" i="1" u="none" strike="noStrike" kern="1200" cap="all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Segoe UI" panose="020B0502040204020203" pitchFamily="34" charset="0"/>
                </a:rPr>
                <a:t>384,5</a:t>
              </a:r>
              <a:endParaRPr kumimoji="0" lang="ru-RU" sz="1050" b="1" i="1" u="none" strike="noStrike" kern="1200" cap="all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53E45B0C-E88F-7FBC-CF64-5CA6BA50F309}"/>
              </a:ext>
            </a:extLst>
          </p:cNvPr>
          <p:cNvGrpSpPr/>
          <p:nvPr/>
        </p:nvGrpSpPr>
        <p:grpSpPr>
          <a:xfrm rot="10800000" flipH="1" flipV="1">
            <a:off x="88058" y="2228010"/>
            <a:ext cx="2848189" cy="500252"/>
            <a:chOff x="695650" y="8401480"/>
            <a:chExt cx="2259450" cy="2366766"/>
          </a:xfrm>
        </p:grpSpPr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id="{59148B11-A5F2-DBD8-4FA4-2542264D1EF1}"/>
                </a:ext>
              </a:extLst>
            </p:cNvPr>
            <p:cNvCxnSpPr/>
            <p:nvPr/>
          </p:nvCxnSpPr>
          <p:spPr>
            <a:xfrm rot="10800000">
              <a:off x="2496200" y="8401480"/>
              <a:ext cx="458900" cy="2366766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id="{6072FAA1-0A92-9EEC-2D91-8167FF546889}"/>
                </a:ext>
              </a:extLst>
            </p:cNvPr>
            <p:cNvCxnSpPr/>
            <p:nvPr/>
          </p:nvCxnSpPr>
          <p:spPr>
            <a:xfrm>
              <a:off x="695650" y="8401485"/>
              <a:ext cx="1800549" cy="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2DDECA74-980C-9EC1-07B1-BF4D24A762C5}"/>
              </a:ext>
            </a:extLst>
          </p:cNvPr>
          <p:cNvGrpSpPr/>
          <p:nvPr/>
        </p:nvGrpSpPr>
        <p:grpSpPr>
          <a:xfrm flipV="1">
            <a:off x="4077592" y="2226485"/>
            <a:ext cx="2716813" cy="464219"/>
            <a:chOff x="4197716" y="5222800"/>
            <a:chExt cx="2358264" cy="179473"/>
          </a:xfrm>
        </p:grpSpPr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id="{5EC57B47-516D-0FF0-9A84-2E1A1C3C1B80}"/>
                </a:ext>
              </a:extLst>
            </p:cNvPr>
            <p:cNvCxnSpPr/>
            <p:nvPr/>
          </p:nvCxnSpPr>
          <p:spPr>
            <a:xfrm>
              <a:off x="4197716" y="5222800"/>
              <a:ext cx="533369" cy="17394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id="{6EF67D1F-D55F-A907-90AD-EA04D196F3D0}"/>
                </a:ext>
              </a:extLst>
            </p:cNvPr>
            <p:cNvCxnSpPr/>
            <p:nvPr/>
          </p:nvCxnSpPr>
          <p:spPr>
            <a:xfrm>
              <a:off x="4755431" y="5402273"/>
              <a:ext cx="1800549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474B3D08-E060-E1CD-CFDD-82865E4933C0}"/>
              </a:ext>
            </a:extLst>
          </p:cNvPr>
          <p:cNvGrpSpPr/>
          <p:nvPr/>
        </p:nvGrpSpPr>
        <p:grpSpPr>
          <a:xfrm rot="14512361" flipH="1" flipV="1">
            <a:off x="3720429" y="4649911"/>
            <a:ext cx="2654381" cy="2238378"/>
            <a:chOff x="304990" y="259611"/>
            <a:chExt cx="2323687" cy="10989873"/>
          </a:xfrm>
        </p:grpSpPr>
        <p:cxnSp>
          <p:nvCxnSpPr>
            <p:cNvPr id="51" name="Прямая соединительная линия 50">
              <a:extLst>
                <a:ext uri="{FF2B5EF4-FFF2-40B4-BE49-F238E27FC236}">
                  <a16:creationId xmlns:a16="http://schemas.microsoft.com/office/drawing/2014/main" id="{421579B8-AF62-72B9-CC7D-DA6111AD155C}"/>
                </a:ext>
              </a:extLst>
            </p:cNvPr>
            <p:cNvCxnSpPr/>
            <p:nvPr/>
          </p:nvCxnSpPr>
          <p:spPr>
            <a:xfrm rot="7087639" flipH="1" flipV="1">
              <a:off x="-2870989" y="5749819"/>
              <a:ext cx="10989873" cy="9458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A3979FD7-9B20-A4B4-C81F-E233E082C3CC}"/>
                </a:ext>
              </a:extLst>
            </p:cNvPr>
            <p:cNvCxnSpPr/>
            <p:nvPr/>
          </p:nvCxnSpPr>
          <p:spPr>
            <a:xfrm rot="7087639" flipH="1" flipV="1">
              <a:off x="-168741" y="8391901"/>
              <a:ext cx="2827097" cy="1879636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AEA8615-F2CB-05E4-3019-A11BA3127EE2}"/>
              </a:ext>
            </a:extLst>
          </p:cNvPr>
          <p:cNvSpPr txBox="1"/>
          <p:nvPr/>
        </p:nvSpPr>
        <p:spPr>
          <a:xfrm>
            <a:off x="3055152" y="4014187"/>
            <a:ext cx="8942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1" u="none" strike="noStrike" kern="1200" cap="all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млн. руб.</a:t>
            </a:r>
          </a:p>
        </p:txBody>
      </p: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5F38AADE-F790-6D92-D464-8B6A35874EC9}"/>
              </a:ext>
            </a:extLst>
          </p:cNvPr>
          <p:cNvGrpSpPr/>
          <p:nvPr/>
        </p:nvGrpSpPr>
        <p:grpSpPr>
          <a:xfrm flipH="1">
            <a:off x="168467" y="4810342"/>
            <a:ext cx="2722800" cy="2117882"/>
            <a:chOff x="3294392" y="5245654"/>
            <a:chExt cx="1897475" cy="3957552"/>
          </a:xfrm>
        </p:grpSpPr>
        <p:cxnSp>
          <p:nvCxnSpPr>
            <p:cNvPr id="55" name="Прямая соединительная линия 54">
              <a:extLst>
                <a:ext uri="{FF2B5EF4-FFF2-40B4-BE49-F238E27FC236}">
                  <a16:creationId xmlns:a16="http://schemas.microsoft.com/office/drawing/2014/main" id="{1265B14B-3215-919B-5A59-8EA117F83EB1}"/>
                </a:ext>
              </a:extLst>
            </p:cNvPr>
            <p:cNvCxnSpPr/>
            <p:nvPr/>
          </p:nvCxnSpPr>
          <p:spPr>
            <a:xfrm>
              <a:off x="3606665" y="9176099"/>
              <a:ext cx="1585202" cy="27107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>
              <a:extLst>
                <a:ext uri="{FF2B5EF4-FFF2-40B4-BE49-F238E27FC236}">
                  <a16:creationId xmlns:a16="http://schemas.microsoft.com/office/drawing/2014/main" id="{630CFFEE-9565-44DA-0F46-6C12579DC288}"/>
                </a:ext>
              </a:extLst>
            </p:cNvPr>
            <p:cNvCxnSpPr/>
            <p:nvPr/>
          </p:nvCxnSpPr>
          <p:spPr>
            <a:xfrm>
              <a:off x="3294392" y="5245655"/>
              <a:ext cx="315813" cy="3957551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DF824602-306E-6CB4-0379-8AF843A95C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5121" y="749430"/>
            <a:ext cx="2010932" cy="1346360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49394C4B-6BA4-2A10-44BD-F1FD57D1A60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7" t="4598" r="19136"/>
          <a:stretch/>
        </p:blipFill>
        <p:spPr>
          <a:xfrm>
            <a:off x="116183" y="4507692"/>
            <a:ext cx="2309719" cy="1623458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4624F540-EDD8-1CE9-31B2-720920A8F29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3" r="15064"/>
          <a:stretch/>
        </p:blipFill>
        <p:spPr>
          <a:xfrm>
            <a:off x="4675121" y="4507693"/>
            <a:ext cx="2052191" cy="1484836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7900098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FADA927C-767C-4C3E-9DC7-D9EBC4909B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33" b="8591"/>
          <a:stretch/>
        </p:blipFill>
        <p:spPr>
          <a:xfrm>
            <a:off x="0" y="4200155"/>
            <a:ext cx="6858000" cy="2646110"/>
          </a:xfrm>
          <a:prstGeom prst="rect">
            <a:avLst/>
          </a:prstGeom>
        </p:spPr>
      </p:pic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8E5A57C3-9E51-40CB-995D-AE9A9EF18174}"/>
              </a:ext>
            </a:extLst>
          </p:cNvPr>
          <p:cNvSpPr/>
          <p:nvPr/>
        </p:nvSpPr>
        <p:spPr>
          <a:xfrm>
            <a:off x="-90056" y="5540263"/>
            <a:ext cx="4067868" cy="3754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CA389E-7540-5C14-A5D8-F74B3BC87C5D}"/>
              </a:ext>
            </a:extLst>
          </p:cNvPr>
          <p:cNvSpPr txBox="1"/>
          <p:nvPr/>
        </p:nvSpPr>
        <p:spPr>
          <a:xfrm>
            <a:off x="1" y="65082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Муниципальная программа </a:t>
            </a:r>
            <a:b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«Градостроительная деятельность»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DFD814-E0F0-CDBE-5312-AA55CB68BB74}"/>
              </a:ext>
            </a:extLst>
          </p:cNvPr>
          <p:cNvSpPr txBox="1"/>
          <p:nvPr/>
        </p:nvSpPr>
        <p:spPr>
          <a:xfrm>
            <a:off x="0" y="2297029"/>
            <a:ext cx="6858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Доля расходов на муниципальную программу в общем объеме расходов бюджета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2DC310-4222-979B-730A-5B1FB5AB249D}"/>
              </a:ext>
            </a:extLst>
          </p:cNvPr>
          <p:cNvSpPr txBox="1"/>
          <p:nvPr/>
        </p:nvSpPr>
        <p:spPr>
          <a:xfrm>
            <a:off x="441852" y="695121"/>
            <a:ext cx="61957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Цель программы: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/>
              <a:t>Создание комфортной городской среды путем реализации современной политики в градостроительстве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0F683C-A709-9E25-9E10-4D91DFF8759F}"/>
              </a:ext>
            </a:extLst>
          </p:cNvPr>
          <p:cNvSpPr txBox="1"/>
          <p:nvPr/>
        </p:nvSpPr>
        <p:spPr>
          <a:xfrm>
            <a:off x="441852" y="1462882"/>
            <a:ext cx="61957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accent1"/>
                </a:solidFill>
              </a:rPr>
              <a:t>Ответственный исполнитель: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/>
              <a:t>Департамент градостроительства и архитектуры администрации города Липецка</a:t>
            </a:r>
            <a:r>
              <a:rPr lang="en-US" sz="1400" dirty="0"/>
              <a:t> 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B585E00-AD1F-4FE4-17A3-BD9B2B7A8B8A}"/>
              </a:ext>
            </a:extLst>
          </p:cNvPr>
          <p:cNvGrpSpPr/>
          <p:nvPr/>
        </p:nvGrpSpPr>
        <p:grpSpPr>
          <a:xfrm>
            <a:off x="892743" y="2711082"/>
            <a:ext cx="4923857" cy="1359785"/>
            <a:chOff x="-36752" y="4723020"/>
            <a:chExt cx="5017428" cy="1584262"/>
          </a:xfrm>
        </p:grpSpPr>
        <p:graphicFrame>
          <p:nvGraphicFramePr>
            <p:cNvPr id="8" name="Диаграмма 7">
              <a:extLst>
                <a:ext uri="{FF2B5EF4-FFF2-40B4-BE49-F238E27FC236}">
                  <a16:creationId xmlns:a16="http://schemas.microsoft.com/office/drawing/2014/main" id="{824697FC-FD51-DB48-C221-37E7026E748C}"/>
                </a:ext>
              </a:extLst>
            </p:cNvPr>
            <p:cNvGraphicFramePr/>
            <p:nvPr/>
          </p:nvGraphicFramePr>
          <p:xfrm>
            <a:off x="-3675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9" name="Диаграмма 8">
              <a:extLst>
                <a:ext uri="{FF2B5EF4-FFF2-40B4-BE49-F238E27FC236}">
                  <a16:creationId xmlns:a16="http://schemas.microsoft.com/office/drawing/2014/main" id="{E080D8A0-2017-8E1F-8AFB-E920FC1A8739}"/>
                </a:ext>
              </a:extLst>
            </p:cNvPr>
            <p:cNvGraphicFramePr/>
            <p:nvPr/>
          </p:nvGraphicFramePr>
          <p:xfrm>
            <a:off x="1581460" y="4806971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0" name="Диаграмма 9">
              <a:extLst>
                <a:ext uri="{FF2B5EF4-FFF2-40B4-BE49-F238E27FC236}">
                  <a16:creationId xmlns:a16="http://schemas.microsoft.com/office/drawing/2014/main" id="{7ACCDF9A-6981-09FD-1FF1-85FAA24B841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90176979"/>
                </p:ext>
              </p:extLst>
            </p:nvPr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02EDC56-F206-4CBD-22EC-DCC2FFAD92FC}"/>
                </a:ext>
              </a:extLst>
            </p:cNvPr>
            <p:cNvSpPr txBox="1"/>
            <p:nvPr/>
          </p:nvSpPr>
          <p:spPr>
            <a:xfrm>
              <a:off x="360923" y="5359950"/>
              <a:ext cx="822863" cy="417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2026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F93BE94-67AE-EF3E-A934-34BC3FDB4866}"/>
                </a:ext>
              </a:extLst>
            </p:cNvPr>
            <p:cNvSpPr txBox="1"/>
            <p:nvPr/>
          </p:nvSpPr>
          <p:spPr>
            <a:xfrm>
              <a:off x="1946024" y="5359950"/>
              <a:ext cx="822863" cy="417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2027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625291-E6DA-68C3-FB4A-CEDCB5732D36}"/>
                </a:ext>
              </a:extLst>
            </p:cNvPr>
            <p:cNvSpPr txBox="1"/>
            <p:nvPr/>
          </p:nvSpPr>
          <p:spPr>
            <a:xfrm>
              <a:off x="3594667" y="5372460"/>
              <a:ext cx="822863" cy="417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2028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565088D-D3ED-291A-6A8B-118BE30455E9}"/>
                </a:ext>
              </a:extLst>
            </p:cNvPr>
            <p:cNvSpPr txBox="1"/>
            <p:nvPr/>
          </p:nvSpPr>
          <p:spPr>
            <a:xfrm>
              <a:off x="884917" y="4723020"/>
              <a:ext cx="814343" cy="348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0,9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CC5F96-ED86-2358-356A-F14703CE0C2D}"/>
                </a:ext>
              </a:extLst>
            </p:cNvPr>
            <p:cNvSpPr txBox="1"/>
            <p:nvPr/>
          </p:nvSpPr>
          <p:spPr>
            <a:xfrm>
              <a:off x="2525989" y="4723020"/>
              <a:ext cx="814343" cy="348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0,9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907236-02F8-88FB-F8B8-19D4FDBD4C88}"/>
                </a:ext>
              </a:extLst>
            </p:cNvPr>
            <p:cNvSpPr txBox="1"/>
            <p:nvPr/>
          </p:nvSpPr>
          <p:spPr>
            <a:xfrm>
              <a:off x="4166333" y="4733101"/>
              <a:ext cx="814343" cy="348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srgbClr val="002060"/>
                  </a:solidFill>
                </a:rPr>
                <a:t>0,9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FD25D6E-4B97-4060-B5B2-24AE298CEC92}"/>
              </a:ext>
            </a:extLst>
          </p:cNvPr>
          <p:cNvSpPr/>
          <p:nvPr/>
        </p:nvSpPr>
        <p:spPr>
          <a:xfrm>
            <a:off x="-118919" y="5669594"/>
            <a:ext cx="4228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Структура расходов программы, </a:t>
            </a:r>
            <a:r>
              <a:rPr kumimoji="0" lang="ru-RU" sz="13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млн. руб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0D1CEBE4-19A3-C6BF-C2C4-80422C31D41B}"/>
              </a:ext>
            </a:extLst>
          </p:cNvPr>
          <p:cNvGrpSpPr/>
          <p:nvPr/>
        </p:nvGrpSpPr>
        <p:grpSpPr>
          <a:xfrm>
            <a:off x="3724968" y="8874383"/>
            <a:ext cx="3191047" cy="826030"/>
            <a:chOff x="1369153" y="6418392"/>
            <a:chExt cx="2827156" cy="791622"/>
          </a:xfrm>
        </p:grpSpPr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645673F0-B2D7-F018-A368-EEC432BE278E}"/>
                </a:ext>
              </a:extLst>
            </p:cNvPr>
            <p:cNvGrpSpPr/>
            <p:nvPr/>
          </p:nvGrpSpPr>
          <p:grpSpPr>
            <a:xfrm>
              <a:off x="1655556" y="6418392"/>
              <a:ext cx="2540753" cy="791622"/>
              <a:chOff x="-1358583" y="3691593"/>
              <a:chExt cx="3075287" cy="1318260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BC64F93-F5E1-58C1-3F3A-8C7A7EA1861A}"/>
                  </a:ext>
                </a:extLst>
              </p:cNvPr>
              <p:cNvSpPr txBox="1"/>
              <p:nvPr/>
            </p:nvSpPr>
            <p:spPr>
              <a:xfrm>
                <a:off x="-1358583" y="3691593"/>
                <a:ext cx="3075287" cy="736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Содержание департамента градостроительства</a:t>
                </a:r>
                <a:r>
                  <a:rPr kumimoji="0" lang="ru-RU" sz="1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и архитектуры</a:t>
                </a: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AE30EB6-EA1E-2E73-5E3F-299A8857A7FC}"/>
                  </a:ext>
                </a:extLst>
              </p:cNvPr>
              <p:cNvSpPr txBox="1"/>
              <p:nvPr/>
            </p:nvSpPr>
            <p:spPr>
              <a:xfrm>
                <a:off x="-1317442" y="4567790"/>
                <a:ext cx="3023159" cy="442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Содержание  МКУ «УКС города Липецка»</a:t>
                </a:r>
              </a:p>
            </p:txBody>
          </p:sp>
        </p:grp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F06D142B-5941-E3F6-CFC3-FDF69A0E2D88}"/>
                </a:ext>
              </a:extLst>
            </p:cNvPr>
            <p:cNvGrpSpPr/>
            <p:nvPr/>
          </p:nvGrpSpPr>
          <p:grpSpPr>
            <a:xfrm>
              <a:off x="1369153" y="6478588"/>
              <a:ext cx="253618" cy="714425"/>
              <a:chOff x="1148940" y="6906496"/>
              <a:chExt cx="253618" cy="714425"/>
            </a:xfrm>
          </p:grpSpPr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EEDA317C-CBF7-40AD-CFC2-A9961921269F}"/>
                  </a:ext>
                </a:extLst>
              </p:cNvPr>
              <p:cNvSpPr/>
              <p:nvPr/>
            </p:nvSpPr>
            <p:spPr>
              <a:xfrm>
                <a:off x="1150559" y="7404921"/>
                <a:ext cx="251999" cy="216000"/>
              </a:xfrm>
              <a:prstGeom prst="rect">
                <a:avLst/>
              </a:prstGeom>
              <a:solidFill>
                <a:srgbClr val="3BB7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13FB53D0-E693-FFA8-6D74-A81C16818583}"/>
                  </a:ext>
                </a:extLst>
              </p:cNvPr>
              <p:cNvSpPr/>
              <p:nvPr/>
            </p:nvSpPr>
            <p:spPr>
              <a:xfrm>
                <a:off x="1148940" y="6906496"/>
                <a:ext cx="252001" cy="216000"/>
              </a:xfrm>
              <a:prstGeom prst="rect">
                <a:avLst/>
              </a:prstGeom>
              <a:solidFill>
                <a:srgbClr val="FBC4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AE31A07-A4B1-267E-3DDF-4B2BF0D70885}"/>
              </a:ext>
            </a:extLst>
          </p:cNvPr>
          <p:cNvSpPr/>
          <p:nvPr/>
        </p:nvSpPr>
        <p:spPr>
          <a:xfrm>
            <a:off x="3729549" y="8447142"/>
            <a:ext cx="299541" cy="216000"/>
          </a:xfrm>
          <a:prstGeom prst="rect">
            <a:avLst/>
          </a:prstGeom>
          <a:solidFill>
            <a:srgbClr val="B8A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343FF0F-D3FF-26A0-CCBA-A859661DE206}"/>
              </a:ext>
            </a:extLst>
          </p:cNvPr>
          <p:cNvSpPr/>
          <p:nvPr/>
        </p:nvSpPr>
        <p:spPr>
          <a:xfrm>
            <a:off x="4072681" y="8373351"/>
            <a:ext cx="2862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Разработка градостроительной документации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074ACC9-B258-FD41-4F90-7B11C86D5187}"/>
              </a:ext>
            </a:extLst>
          </p:cNvPr>
          <p:cNvSpPr txBox="1"/>
          <p:nvPr/>
        </p:nvSpPr>
        <p:spPr>
          <a:xfrm>
            <a:off x="-74015" y="9522407"/>
            <a:ext cx="1177310" cy="27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2026 год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5CD1D3-FB77-C44B-36A2-8EE01A80E19A}"/>
              </a:ext>
            </a:extLst>
          </p:cNvPr>
          <p:cNvSpPr txBox="1"/>
          <p:nvPr/>
        </p:nvSpPr>
        <p:spPr>
          <a:xfrm>
            <a:off x="1295893" y="9545374"/>
            <a:ext cx="1177310" cy="27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2027 год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0A9004-2CE5-AEBA-B4C7-7F444A7D3717}"/>
              </a:ext>
            </a:extLst>
          </p:cNvPr>
          <p:cNvSpPr txBox="1"/>
          <p:nvPr/>
        </p:nvSpPr>
        <p:spPr>
          <a:xfrm>
            <a:off x="2728156" y="9562620"/>
            <a:ext cx="8633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2028 год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9729B34-EEA7-ECEE-18F3-23F7D5D8486F}"/>
              </a:ext>
            </a:extLst>
          </p:cNvPr>
          <p:cNvSpPr/>
          <p:nvPr/>
        </p:nvSpPr>
        <p:spPr>
          <a:xfrm>
            <a:off x="4020813" y="6996076"/>
            <a:ext cx="2803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Строительство напорно-самотечного</a:t>
            </a:r>
            <a:r>
              <a:rPr kumimoji="0" lang="ru-RU" sz="1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канализационного коллектора с </a:t>
            </a:r>
            <a:r>
              <a:rPr kumimoji="0" lang="ru-RU" sz="1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дюкерным</a:t>
            </a:r>
            <a:r>
              <a:rPr kumimoji="0" lang="ru-RU" sz="1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переходом через . Воронеж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156069-33E4-0375-CCBC-DA87D906D36F}"/>
              </a:ext>
            </a:extLst>
          </p:cNvPr>
          <p:cNvSpPr/>
          <p:nvPr/>
        </p:nvSpPr>
        <p:spPr>
          <a:xfrm>
            <a:off x="3730682" y="7074288"/>
            <a:ext cx="299541" cy="2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4D3B6C1-E242-46A4-88E8-8FE5414E35BA}"/>
              </a:ext>
            </a:extLst>
          </p:cNvPr>
          <p:cNvGrpSpPr/>
          <p:nvPr/>
        </p:nvGrpSpPr>
        <p:grpSpPr>
          <a:xfrm>
            <a:off x="-204921" y="4852891"/>
            <a:ext cx="4266120" cy="4848228"/>
            <a:chOff x="-204921" y="3787162"/>
            <a:chExt cx="4266120" cy="4848228"/>
          </a:xfrm>
        </p:grpSpPr>
        <p:graphicFrame>
          <p:nvGraphicFramePr>
            <p:cNvPr id="34" name="Диаграмма 33">
              <a:extLst>
                <a:ext uri="{FF2B5EF4-FFF2-40B4-BE49-F238E27FC236}">
                  <a16:creationId xmlns:a16="http://schemas.microsoft.com/office/drawing/2014/main" id="{DF4DFD13-C8CE-7603-BBE5-C1FBDB5F892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75945891"/>
                </p:ext>
              </p:extLst>
            </p:nvPr>
          </p:nvGraphicFramePr>
          <p:xfrm>
            <a:off x="-204921" y="3787162"/>
            <a:ext cx="4266120" cy="48482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C1B5BE9-8423-3070-D9A7-A3533B33E2CB}"/>
                </a:ext>
              </a:extLst>
            </p:cNvPr>
            <p:cNvSpPr txBox="1"/>
            <p:nvPr/>
          </p:nvSpPr>
          <p:spPr>
            <a:xfrm>
              <a:off x="1474746" y="5169924"/>
              <a:ext cx="826893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Cambria" panose="02040503050406030204" pitchFamily="18" charset="0"/>
                  <a:cs typeface="+mn-cs"/>
                </a:rPr>
                <a:t>191,8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B8B04E7-A7B3-AEF6-A0AF-628B13B090EE}"/>
                </a:ext>
              </a:extLst>
            </p:cNvPr>
            <p:cNvSpPr txBox="1"/>
            <p:nvPr/>
          </p:nvSpPr>
          <p:spPr>
            <a:xfrm>
              <a:off x="2764581" y="5351968"/>
              <a:ext cx="826893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Cambria" panose="02040503050406030204" pitchFamily="18" charset="0"/>
                  <a:cs typeface="+mn-cs"/>
                </a:rPr>
                <a:t>166,2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5E65964-123A-A96D-FF5A-A791D3270D26}"/>
                </a:ext>
              </a:extLst>
            </p:cNvPr>
            <p:cNvSpPr txBox="1"/>
            <p:nvPr/>
          </p:nvSpPr>
          <p:spPr>
            <a:xfrm>
              <a:off x="165578" y="7967045"/>
              <a:ext cx="7897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050" dirty="0">
                  <a:solidFill>
                    <a:srgbClr val="002060"/>
                  </a:solidFill>
                  <a:latin typeface="+mn-lt"/>
                </a:rPr>
                <a:t>110,4</a:t>
              </a:r>
              <a:endPara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272BCC0-078A-88E0-9E59-58D02BEEF6DE}"/>
                </a:ext>
              </a:extLst>
            </p:cNvPr>
            <p:cNvSpPr txBox="1"/>
            <p:nvPr/>
          </p:nvSpPr>
          <p:spPr>
            <a:xfrm>
              <a:off x="1461953" y="6603952"/>
              <a:ext cx="7897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56,4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44CF8B8-727A-2428-B6C1-2CC8F75EB581}"/>
                </a:ext>
              </a:extLst>
            </p:cNvPr>
            <p:cNvSpPr txBox="1"/>
            <p:nvPr/>
          </p:nvSpPr>
          <p:spPr>
            <a:xfrm>
              <a:off x="2750028" y="6659448"/>
              <a:ext cx="7897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56,4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C11D12D-13FA-C5A7-85AA-ED016EE7BEDA}"/>
                </a:ext>
              </a:extLst>
            </p:cNvPr>
            <p:cNvSpPr txBox="1"/>
            <p:nvPr/>
          </p:nvSpPr>
          <p:spPr>
            <a:xfrm>
              <a:off x="165578" y="6599719"/>
              <a:ext cx="7897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56,4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538F565-17F9-AA01-733D-ED1BEE6FBF66}"/>
                </a:ext>
              </a:extLst>
            </p:cNvPr>
            <p:cNvSpPr txBox="1"/>
            <p:nvPr/>
          </p:nvSpPr>
          <p:spPr>
            <a:xfrm>
              <a:off x="165578" y="5925939"/>
              <a:ext cx="7897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16,3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4350CAA-AA01-738F-07FF-568E9C2BBB76}"/>
                </a:ext>
              </a:extLst>
            </p:cNvPr>
            <p:cNvSpPr txBox="1"/>
            <p:nvPr/>
          </p:nvSpPr>
          <p:spPr>
            <a:xfrm>
              <a:off x="1453505" y="6010599"/>
              <a:ext cx="7897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0,7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F5306D2-5D1C-A698-D5E2-F9ABB0D816DF}"/>
                </a:ext>
              </a:extLst>
            </p:cNvPr>
            <p:cNvSpPr txBox="1"/>
            <p:nvPr/>
          </p:nvSpPr>
          <p:spPr>
            <a:xfrm>
              <a:off x="2764955" y="6010599"/>
              <a:ext cx="7897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050" dirty="0">
                  <a:solidFill>
                    <a:srgbClr val="002060"/>
                  </a:solidFill>
                  <a:latin typeface="+mn-lt"/>
                </a:rPr>
                <a:t>1,2</a:t>
              </a:r>
              <a:endPara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657FF3B-CA3C-C404-AAE6-4D12CDF3C752}"/>
                </a:ext>
              </a:extLst>
            </p:cNvPr>
            <p:cNvSpPr txBox="1"/>
            <p:nvPr/>
          </p:nvSpPr>
          <p:spPr>
            <a:xfrm>
              <a:off x="1461953" y="7998420"/>
              <a:ext cx="7897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050" dirty="0">
                  <a:solidFill>
                    <a:srgbClr val="002060"/>
                  </a:solidFill>
                  <a:latin typeface="+mn-lt"/>
                </a:rPr>
                <a:t>109,7</a:t>
              </a:r>
              <a:endPara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41A0286-1FA2-3376-04DC-D58000CF8887}"/>
                </a:ext>
              </a:extLst>
            </p:cNvPr>
            <p:cNvSpPr txBox="1"/>
            <p:nvPr/>
          </p:nvSpPr>
          <p:spPr>
            <a:xfrm>
              <a:off x="2796049" y="8030697"/>
              <a:ext cx="7897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600" b="1">
                  <a:latin typeface="Cambria" panose="02040503050406030204" pitchFamily="18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050" dirty="0">
                  <a:solidFill>
                    <a:srgbClr val="002060"/>
                  </a:solidFill>
                  <a:latin typeface="+mn-lt"/>
                </a:rPr>
                <a:t>108,0</a:t>
              </a:r>
              <a:endPara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57CDB495-4CF3-CDD8-0AA2-849A0A8406D6}"/>
              </a:ext>
            </a:extLst>
          </p:cNvPr>
          <p:cNvSpPr/>
          <p:nvPr/>
        </p:nvSpPr>
        <p:spPr>
          <a:xfrm>
            <a:off x="3729549" y="7796253"/>
            <a:ext cx="299541" cy="216000"/>
          </a:xfrm>
          <a:prstGeom prst="rect">
            <a:avLst/>
          </a:prstGeom>
          <a:solidFill>
            <a:srgbClr val="F46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B4F13618-9217-398F-21AD-D14DF645E2CE}"/>
              </a:ext>
            </a:extLst>
          </p:cNvPr>
          <p:cNvSpPr/>
          <p:nvPr/>
        </p:nvSpPr>
        <p:spPr>
          <a:xfrm>
            <a:off x="4020813" y="7725177"/>
            <a:ext cx="2862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Мероприятия, направленные на осуществление сноса самовольных построек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CC6E57F-8C5F-7A27-B7C4-F17000CCDC46}"/>
              </a:ext>
            </a:extLst>
          </p:cNvPr>
          <p:cNvSpPr txBox="1"/>
          <p:nvPr/>
        </p:nvSpPr>
        <p:spPr>
          <a:xfrm>
            <a:off x="1489157" y="6656222"/>
            <a:ext cx="789744" cy="261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50" b="1" dirty="0">
                <a:solidFill>
                  <a:srgbClr val="002060"/>
                </a:solidFill>
              </a:rPr>
              <a:t>24,9</a:t>
            </a:r>
            <a:endParaRPr kumimoji="0" lang="ru-RU" sz="105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9077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 descr="Изображение выглядит как размытие, синий, неб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52A4CEB-F738-25EC-D741-A0600E40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43" y="0"/>
            <a:ext cx="6894964" cy="9906000"/>
          </a:xfrm>
          <a:prstGeom prst="rect">
            <a:avLst/>
          </a:prstGeom>
        </p:spPr>
      </p:pic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32E16CDD-4D26-D6D2-66B2-C09166C6D7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7558206"/>
              </p:ext>
            </p:extLst>
          </p:nvPr>
        </p:nvGraphicFramePr>
        <p:xfrm>
          <a:off x="3167256" y="2424606"/>
          <a:ext cx="3906696" cy="68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C63ABF0-7EBA-1079-F199-395A43DE116E}"/>
              </a:ext>
            </a:extLst>
          </p:cNvPr>
          <p:cNvSpPr txBox="1"/>
          <p:nvPr/>
        </p:nvSpPr>
        <p:spPr>
          <a:xfrm>
            <a:off x="6843" y="162902"/>
            <a:ext cx="685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i="1" cap="all">
                <a:solidFill>
                  <a:srgbClr val="002060"/>
                </a:solidFill>
                <a:latin typeface="DejaVu Serif Condensed" panose="02060606050605020204" pitchFamily="18" charset="0"/>
                <a:ea typeface="DejaVu Serif Condensed" panose="020606060506050202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Расходы на осуществление бюджетных </a:t>
            </a:r>
            <a:r>
              <a:rPr kumimoji="0" lang="en-US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Инвестици</a:t>
            </a: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й В 2026 году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9E1EA684-ABCD-4D75-8C1E-948DA1728AE6}"/>
              </a:ext>
            </a:extLst>
          </p:cNvPr>
          <p:cNvGrpSpPr/>
          <p:nvPr/>
        </p:nvGrpSpPr>
        <p:grpSpPr>
          <a:xfrm>
            <a:off x="290719" y="1238728"/>
            <a:ext cx="2060861" cy="547611"/>
            <a:chOff x="129187" y="788612"/>
            <a:chExt cx="1674450" cy="472951"/>
          </a:xfrm>
        </p:grpSpPr>
        <p:sp>
          <p:nvSpPr>
            <p:cNvPr id="6" name="TextBox 13">
              <a:extLst>
                <a:ext uri="{FF2B5EF4-FFF2-40B4-BE49-F238E27FC236}">
                  <a16:creationId xmlns:a16="http://schemas.microsoft.com/office/drawing/2014/main" id="{ECBF0C3D-DF96-DF7C-3823-6A0287F1F5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187" y="788612"/>
              <a:ext cx="1674450" cy="2500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1125444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ru-RU" alt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Всего расходов:</a:t>
              </a:r>
            </a:p>
          </p:txBody>
        </p:sp>
        <p:sp>
          <p:nvSpPr>
            <p:cNvPr id="7" name="TextBox 13">
              <a:extLst>
                <a:ext uri="{FF2B5EF4-FFF2-40B4-BE49-F238E27FC236}">
                  <a16:creationId xmlns:a16="http://schemas.microsoft.com/office/drawing/2014/main" id="{9FC4DB99-8820-4669-9A15-D021B85D9F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291" y="995748"/>
              <a:ext cx="522539" cy="265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1125444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ru-RU" alt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952,8</a:t>
              </a:r>
            </a:p>
          </p:txBody>
        </p:sp>
      </p:grpSp>
      <p:sp>
        <p:nvSpPr>
          <p:cNvPr id="8" name="TextBox 22">
            <a:extLst>
              <a:ext uri="{FF2B5EF4-FFF2-40B4-BE49-F238E27FC236}">
                <a16:creationId xmlns:a16="http://schemas.microsoft.com/office/drawing/2014/main" id="{7F3D79AD-83B9-48C7-9353-350E2747751D}"/>
              </a:ext>
            </a:extLst>
          </p:cNvPr>
          <p:cNvSpPr txBox="1"/>
          <p:nvPr/>
        </p:nvSpPr>
        <p:spPr>
          <a:xfrm>
            <a:off x="5649862" y="937090"/>
            <a:ext cx="11560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1" u="none" strike="noStrike" kern="1200" cap="all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BD753819-F7F1-E127-911F-96B0F7653019}"/>
              </a:ext>
            </a:extLst>
          </p:cNvPr>
          <p:cNvGrpSpPr/>
          <p:nvPr/>
        </p:nvGrpSpPr>
        <p:grpSpPr>
          <a:xfrm>
            <a:off x="1080762" y="1203523"/>
            <a:ext cx="6601947" cy="2508075"/>
            <a:chOff x="837086" y="1374227"/>
            <a:chExt cx="6601947" cy="2508075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2A5B7B74-D569-B446-2470-E8A157E6601A}"/>
                </a:ext>
              </a:extLst>
            </p:cNvPr>
            <p:cNvGrpSpPr/>
            <p:nvPr/>
          </p:nvGrpSpPr>
          <p:grpSpPr>
            <a:xfrm>
              <a:off x="837086" y="1374227"/>
              <a:ext cx="6601947" cy="2508075"/>
              <a:chOff x="837086" y="1374227"/>
              <a:chExt cx="6601947" cy="2508075"/>
            </a:xfrm>
          </p:grpSpPr>
          <p:grpSp>
            <p:nvGrpSpPr>
              <p:cNvPr id="14" name="Группа 13">
                <a:extLst>
                  <a:ext uri="{FF2B5EF4-FFF2-40B4-BE49-F238E27FC236}">
                    <a16:creationId xmlns:a16="http://schemas.microsoft.com/office/drawing/2014/main" id="{50D5F606-EBE4-7B3F-8298-992108A7AD37}"/>
                  </a:ext>
                </a:extLst>
              </p:cNvPr>
              <p:cNvGrpSpPr/>
              <p:nvPr/>
            </p:nvGrpSpPr>
            <p:grpSpPr>
              <a:xfrm>
                <a:off x="837086" y="1374227"/>
                <a:ext cx="6601947" cy="2508075"/>
                <a:chOff x="1938021" y="386984"/>
                <a:chExt cx="10422355" cy="1723540"/>
              </a:xfrm>
            </p:grpSpPr>
            <p:grpSp>
              <p:nvGrpSpPr>
                <p:cNvPr id="18" name="Группа 17">
                  <a:extLst>
                    <a:ext uri="{FF2B5EF4-FFF2-40B4-BE49-F238E27FC236}">
                      <a16:creationId xmlns:a16="http://schemas.microsoft.com/office/drawing/2014/main" id="{E2E1E370-A80C-BADB-7E30-E84EF53A9521}"/>
                    </a:ext>
                  </a:extLst>
                </p:cNvPr>
                <p:cNvGrpSpPr/>
                <p:nvPr/>
              </p:nvGrpSpPr>
              <p:grpSpPr>
                <a:xfrm>
                  <a:off x="2844845" y="386984"/>
                  <a:ext cx="8294842" cy="1723540"/>
                  <a:chOff x="3171673" y="556385"/>
                  <a:chExt cx="9939943" cy="1794811"/>
                </a:xfrm>
              </p:grpSpPr>
              <p:graphicFrame>
                <p:nvGraphicFramePr>
                  <p:cNvPr id="26" name="Диаграмма 25">
                    <a:extLst>
                      <a:ext uri="{FF2B5EF4-FFF2-40B4-BE49-F238E27FC236}">
                        <a16:creationId xmlns:a16="http://schemas.microsoft.com/office/drawing/2014/main" id="{B4786F73-30F0-8BF8-BA13-42AC74308684}"/>
                      </a:ext>
                    </a:extLst>
                  </p:cNvPr>
                  <p:cNvGraphicFramePr/>
                  <p:nvPr/>
                </p:nvGraphicFramePr>
                <p:xfrm>
                  <a:off x="3171673" y="700278"/>
                  <a:ext cx="9939943" cy="1650918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4"/>
                  </a:graphicData>
                </a:graphic>
              </p:graphicFrame>
              <p:sp>
                <p:nvSpPr>
                  <p:cNvPr id="27" name="TextBox 13">
                    <a:extLst>
                      <a:ext uri="{FF2B5EF4-FFF2-40B4-BE49-F238E27FC236}">
                        <a16:creationId xmlns:a16="http://schemas.microsoft.com/office/drawing/2014/main" id="{16FDE743-0639-0777-0DBB-A19D5631A5B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64569" y="556385"/>
                    <a:ext cx="1216648" cy="22024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marL="0" marR="0" lvl="0" indent="0" algn="l" defTabSz="1125444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tabLst/>
                      <a:defRPr/>
                    </a:pPr>
                    <a:r>
                      <a:rPr kumimoji="0" lang="ru-RU" alt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rPr>
                      <a:t>600,9</a:t>
                    </a:r>
                    <a:endParaRPr kumimoji="0" lang="ru-RU" altLang="ru-RU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28" name="TextBox 13">
                    <a:extLst>
                      <a:ext uri="{FF2B5EF4-FFF2-40B4-BE49-F238E27FC236}">
                        <a16:creationId xmlns:a16="http://schemas.microsoft.com/office/drawing/2014/main" id="{6BDB4797-5316-D3BE-8C66-0FDBA935795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41373" y="557608"/>
                    <a:ext cx="1310656" cy="22024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defPPr>
                      <a:defRPr lang="ru-RU"/>
                    </a:defPPr>
                    <a:lvl1pPr defTabSz="1125444">
                      <a:lnSpc>
                        <a:spcPct val="100000"/>
                      </a:lnSpc>
                      <a:spcBef>
                        <a:spcPct val="0"/>
                      </a:spcBef>
                      <a:buFont typeface="Arial" panose="020B0604020202020204" pitchFamily="34" charset="0"/>
                      <a:buNone/>
                      <a:defRPr sz="1941" b="1">
                        <a:solidFill>
                          <a:sysClr val="windowText" lastClr="0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latin typeface="Calibri" panose="020F0502020204030204" pitchFamily="34" charset="0"/>
                      </a:defRPr>
                    </a:lvl9pPr>
                  </a:lstStyle>
                  <a:p>
                    <a:pPr marL="0" marR="0" lvl="0" indent="0" algn="l" defTabSz="1125444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tabLst/>
                      <a:defRPr/>
                    </a:pPr>
                    <a:r>
                      <a:rPr kumimoji="0" lang="ru-RU" alt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rPr>
                      <a:t> </a:t>
                    </a:r>
                    <a:r>
                      <a:rPr lang="ru-RU" altLang="ru-RU" sz="1400" dirty="0"/>
                      <a:t>351,9</a:t>
                    </a:r>
                    <a:endParaRPr kumimoji="0" lang="ru-RU" altLang="ru-RU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19" name="Группа 18">
                  <a:extLst>
                    <a:ext uri="{FF2B5EF4-FFF2-40B4-BE49-F238E27FC236}">
                      <a16:creationId xmlns:a16="http://schemas.microsoft.com/office/drawing/2014/main" id="{265C43CF-0D01-0F4D-A78E-8F4501590A2D}"/>
                    </a:ext>
                  </a:extLst>
                </p:cNvPr>
                <p:cNvGrpSpPr/>
                <p:nvPr/>
              </p:nvGrpSpPr>
              <p:grpSpPr>
                <a:xfrm>
                  <a:off x="1938021" y="957197"/>
                  <a:ext cx="10422355" cy="225061"/>
                  <a:chOff x="2012207" y="1086328"/>
                  <a:chExt cx="11898855" cy="256944"/>
                </a:xfrm>
              </p:grpSpPr>
              <p:grpSp>
                <p:nvGrpSpPr>
                  <p:cNvPr id="20" name="Группа 19">
                    <a:extLst>
                      <a:ext uri="{FF2B5EF4-FFF2-40B4-BE49-F238E27FC236}">
                        <a16:creationId xmlns:a16="http://schemas.microsoft.com/office/drawing/2014/main" id="{59CED31E-E09F-CBFB-EC03-8A649F6C1551}"/>
                      </a:ext>
                    </a:extLst>
                  </p:cNvPr>
                  <p:cNvGrpSpPr/>
                  <p:nvPr/>
                </p:nvGrpSpPr>
                <p:grpSpPr>
                  <a:xfrm>
                    <a:off x="7430008" y="1086328"/>
                    <a:ext cx="6481054" cy="256944"/>
                    <a:chOff x="6861047" y="1744276"/>
                    <a:chExt cx="6876012" cy="313462"/>
                  </a:xfrm>
                </p:grpSpPr>
                <p:sp>
                  <p:nvSpPr>
                    <p:cNvPr id="24" name="TextBox 13">
                      <a:extLst>
                        <a:ext uri="{FF2B5EF4-FFF2-40B4-BE49-F238E27FC236}">
                          <a16:creationId xmlns:a16="http://schemas.microsoft.com/office/drawing/2014/main" id="{D29B3EC5-9D25-C7BB-044E-CBF50E925347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16821" y="1744276"/>
                      <a:ext cx="6620238" cy="31346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alt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городского бюджета</a:t>
                      </a:r>
                    </a:p>
                  </p:txBody>
                </p:sp>
                <p:sp>
                  <p:nvSpPr>
                    <p:cNvPr id="25" name="Прямоугольник 24">
                      <a:extLst>
                        <a:ext uri="{FF2B5EF4-FFF2-40B4-BE49-F238E27FC236}">
                          <a16:creationId xmlns:a16="http://schemas.microsoft.com/office/drawing/2014/main" id="{367D841B-7AA0-80A8-E7AF-6957516DB9C1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6861047" y="1813567"/>
                      <a:ext cx="310343" cy="161944"/>
                    </a:xfrm>
                    <a:prstGeom prst="rect">
                      <a:avLst/>
                    </a:prstGeom>
                    <a:solidFill>
                      <a:srgbClr val="89D1DC"/>
                    </a:solidFill>
                    <a:ln>
                      <a:noFill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marL="0" marR="0" lvl="0" indent="0" algn="ctr" defTabSz="112544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p:txBody>
                </p:sp>
              </p:grpSp>
              <p:grpSp>
                <p:nvGrpSpPr>
                  <p:cNvPr id="21" name="Группа 20">
                    <a:extLst>
                      <a:ext uri="{FF2B5EF4-FFF2-40B4-BE49-F238E27FC236}">
                        <a16:creationId xmlns:a16="http://schemas.microsoft.com/office/drawing/2014/main" id="{7ADE9BEC-2AEC-CDD7-8D49-E9801778288F}"/>
                      </a:ext>
                    </a:extLst>
                  </p:cNvPr>
                  <p:cNvGrpSpPr/>
                  <p:nvPr/>
                </p:nvGrpSpPr>
                <p:grpSpPr>
                  <a:xfrm>
                    <a:off x="2012207" y="1093169"/>
                    <a:ext cx="5324263" cy="217318"/>
                    <a:chOff x="1311273" y="1713086"/>
                    <a:chExt cx="4534051" cy="265120"/>
                  </a:xfrm>
                </p:grpSpPr>
                <p:sp>
                  <p:nvSpPr>
                    <p:cNvPr id="22" name="TextBox 13">
                      <a:extLst>
                        <a:ext uri="{FF2B5EF4-FFF2-40B4-BE49-F238E27FC236}">
                          <a16:creationId xmlns:a16="http://schemas.microsoft.com/office/drawing/2014/main" id="{327815B4-0FC4-7471-9DB0-9FA75BD92FE1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24399" y="1713086"/>
                      <a:ext cx="4320925" cy="26512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alt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вышестоящих бюджетов</a:t>
                      </a:r>
                    </a:p>
                  </p:txBody>
                </p:sp>
                <p:sp>
                  <p:nvSpPr>
                    <p:cNvPr id="23" name="Прямоугольник 22">
                      <a:extLst>
                        <a:ext uri="{FF2B5EF4-FFF2-40B4-BE49-F238E27FC236}">
                          <a16:creationId xmlns:a16="http://schemas.microsoft.com/office/drawing/2014/main" id="{6931CEB0-C581-82DF-5A42-29AACC9EB6CC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311273" y="1772485"/>
                      <a:ext cx="249103" cy="161348"/>
                    </a:xfrm>
                    <a:prstGeom prst="rect">
                      <a:avLst/>
                    </a:prstGeom>
                    <a:solidFill>
                      <a:srgbClr val="368CA1"/>
                    </a:solidFill>
                    <a:ln>
                      <a:noFill/>
                      <a:miter lim="800000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marL="0" marR="0" lvl="0" indent="0" algn="ctr" defTabSz="112544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5" name="Группа 14">
                <a:extLst>
                  <a:ext uri="{FF2B5EF4-FFF2-40B4-BE49-F238E27FC236}">
                    <a16:creationId xmlns:a16="http://schemas.microsoft.com/office/drawing/2014/main" id="{AA476A25-3C8B-3F10-DFB3-6C75D21EFC14}"/>
                  </a:ext>
                </a:extLst>
              </p:cNvPr>
              <p:cNvGrpSpPr/>
              <p:nvPr/>
            </p:nvGrpSpPr>
            <p:grpSpPr>
              <a:xfrm>
                <a:off x="2492842" y="1645531"/>
                <a:ext cx="867858" cy="255215"/>
                <a:chOff x="3780798" y="610961"/>
                <a:chExt cx="1080227" cy="278247"/>
              </a:xfrm>
            </p:grpSpPr>
            <p:cxnSp>
              <p:nvCxnSpPr>
                <p:cNvPr id="16" name="Прямая соединительная линия 15">
                  <a:extLst>
                    <a:ext uri="{FF2B5EF4-FFF2-40B4-BE49-F238E27FC236}">
                      <a16:creationId xmlns:a16="http://schemas.microsoft.com/office/drawing/2014/main" id="{63D0D5BC-917E-86C0-2C49-87A30D36E90D}"/>
                    </a:ext>
                  </a:extLst>
                </p:cNvPr>
                <p:cNvCxnSpPr/>
                <p:nvPr/>
              </p:nvCxnSpPr>
              <p:spPr>
                <a:xfrm>
                  <a:off x="4703498" y="610961"/>
                  <a:ext cx="157527" cy="278247"/>
                </a:xfrm>
                <a:prstGeom prst="line">
                  <a:avLst/>
                </a:prstGeom>
                <a:ln w="31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Прямая соединительная линия 16">
                  <a:extLst>
                    <a:ext uri="{FF2B5EF4-FFF2-40B4-BE49-F238E27FC236}">
                      <a16:creationId xmlns:a16="http://schemas.microsoft.com/office/drawing/2014/main" id="{59818A6B-D89E-77E9-8447-183C6A86038F}"/>
                    </a:ext>
                  </a:extLst>
                </p:cNvPr>
                <p:cNvCxnSpPr/>
                <p:nvPr/>
              </p:nvCxnSpPr>
              <p:spPr>
                <a:xfrm>
                  <a:off x="3780798" y="610961"/>
                  <a:ext cx="925583" cy="0"/>
                </a:xfrm>
                <a:prstGeom prst="line">
                  <a:avLst/>
                </a:prstGeom>
                <a:ln w="31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626F85F3-E10B-9D78-4508-CD2ADFE1B0C2}"/>
                </a:ext>
              </a:extLst>
            </p:cNvPr>
            <p:cNvGrpSpPr/>
            <p:nvPr/>
          </p:nvGrpSpPr>
          <p:grpSpPr>
            <a:xfrm>
              <a:off x="5390693" y="1650109"/>
              <a:ext cx="805194" cy="232865"/>
              <a:chOff x="9728921" y="656309"/>
              <a:chExt cx="937535" cy="280581"/>
            </a:xfrm>
          </p:grpSpPr>
          <p:cxnSp>
            <p:nvCxnSpPr>
              <p:cNvPr id="12" name="Прямая соединительная линия 11">
                <a:extLst>
                  <a:ext uri="{FF2B5EF4-FFF2-40B4-BE49-F238E27FC236}">
                    <a16:creationId xmlns:a16="http://schemas.microsoft.com/office/drawing/2014/main" id="{24210BB5-01FA-D02D-E63E-D67A3F637BCF}"/>
                  </a:ext>
                </a:extLst>
              </p:cNvPr>
              <p:cNvCxnSpPr/>
              <p:nvPr/>
            </p:nvCxnSpPr>
            <p:spPr>
              <a:xfrm>
                <a:off x="9868223" y="656309"/>
                <a:ext cx="798233" cy="0"/>
              </a:xfrm>
              <a:prstGeom prst="line">
                <a:avLst/>
              </a:prstGeom>
              <a:ln w="31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>
                <a:extLst>
                  <a:ext uri="{FF2B5EF4-FFF2-40B4-BE49-F238E27FC236}">
                    <a16:creationId xmlns:a16="http://schemas.microsoft.com/office/drawing/2014/main" id="{694CE1D3-A0E1-A145-8FC7-379409CFF890}"/>
                  </a:ext>
                </a:extLst>
              </p:cNvPr>
              <p:cNvCxnSpPr/>
              <p:nvPr/>
            </p:nvCxnSpPr>
            <p:spPr>
              <a:xfrm flipH="1">
                <a:off x="9728921" y="656309"/>
                <a:ext cx="139303" cy="280581"/>
              </a:xfrm>
              <a:prstGeom prst="line">
                <a:avLst/>
              </a:prstGeom>
              <a:ln w="31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7215F51-F037-C1BD-E38B-417219A95BDE}"/>
              </a:ext>
            </a:extLst>
          </p:cNvPr>
          <p:cNvSpPr txBox="1"/>
          <p:nvPr/>
        </p:nvSpPr>
        <p:spPr>
          <a:xfrm>
            <a:off x="205581" y="3289835"/>
            <a:ext cx="378300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defTabSz="1125444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cs typeface="Segoe UI" panose="020B0502040204020203" pitchFamily="34" charset="0"/>
              </a:rPr>
              <a:t>Мероприятия в сфере теплоснабжения и повышения энергетической эффективности (реконструкция котельных, теплотрассы, сетей теплоснабжения)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Segoe UI" panose="020B050204020402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34EF64-E637-E39E-011F-E49780FBAB43}"/>
              </a:ext>
            </a:extLst>
          </p:cNvPr>
          <p:cNvSpPr txBox="1"/>
          <p:nvPr/>
        </p:nvSpPr>
        <p:spPr>
          <a:xfrm>
            <a:off x="205580" y="2532752"/>
            <a:ext cx="350695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defTabSz="1125444">
              <a:buFont typeface="Arial" panose="020B0604020202020204" pitchFamily="34" charset="0"/>
              <a:buChar char="•"/>
              <a:defRPr/>
            </a:pPr>
            <a:r>
              <a:rPr lang="ru-RU" sz="1400" noProof="0" dirty="0">
                <a:cs typeface="Segoe UI" panose="020B0502040204020203" pitchFamily="34" charset="0"/>
              </a:rPr>
              <a:t>Строительство дополнительного </a:t>
            </a:r>
            <a:r>
              <a:rPr lang="ru-RU" sz="1400" noProof="0" dirty="0" err="1">
                <a:cs typeface="Segoe UI" panose="020B0502040204020203" pitchFamily="34" charset="0"/>
              </a:rPr>
              <a:t>аэротенка</a:t>
            </a:r>
            <a:r>
              <a:rPr lang="ru-RU" sz="1400" noProof="0" dirty="0">
                <a:cs typeface="Segoe UI" panose="020B0502040204020203" pitchFamily="34" charset="0"/>
              </a:rPr>
              <a:t> для городских очистных сооружений канализации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Segoe UI" panose="020B05020402040202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29E80E0-E3B9-7C12-1C4A-5247DF2E1DF7}"/>
              </a:ext>
            </a:extLst>
          </p:cNvPr>
          <p:cNvSpPr txBox="1"/>
          <p:nvPr/>
        </p:nvSpPr>
        <p:spPr>
          <a:xfrm>
            <a:off x="205581" y="4823845"/>
            <a:ext cx="319182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defTabSz="1125444">
              <a:buFont typeface="Arial" panose="020B0604020202020204" pitchFamily="34" charset="0"/>
              <a:buChar char="•"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egoe UI" panose="020B0502040204020203" pitchFamily="34" charset="0"/>
              </a:rPr>
              <a:t>Реконструкция дорог и мостов (дорожно-транспортная инфраструктура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egoe UI" panose="020B0502040204020203" pitchFamily="34" charset="0"/>
              </a:rPr>
              <a:t>мкр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egoe UI" panose="020B0502040204020203" pitchFamily="34" charset="0"/>
              </a:rPr>
              <a:t>. Елецкий,</a:t>
            </a:r>
            <a:r>
              <a:rPr kumimoji="0" lang="ru-RU" sz="1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egoe UI" panose="020B0502040204020203" pitchFamily="34" charset="0"/>
              </a:rPr>
              <a:t> реконструкция моста «</a:t>
            </a:r>
            <a:r>
              <a:rPr kumimoji="0" lang="ru-RU" sz="1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egoe UI" panose="020B0502040204020203" pitchFamily="34" charset="0"/>
              </a:rPr>
              <a:t>Стагдок</a:t>
            </a:r>
            <a:r>
              <a:rPr kumimoji="0" lang="ru-RU" sz="1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egoe UI" panose="020B0502040204020203" pitchFamily="34" charset="0"/>
              </a:rPr>
              <a:t>»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egoe UI" panose="020B0502040204020203" pitchFamily="34" charset="0"/>
              </a:rPr>
              <a:t>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DF50520-8040-282D-3648-704FB3B7E0B6}"/>
              </a:ext>
            </a:extLst>
          </p:cNvPr>
          <p:cNvSpPr txBox="1"/>
          <p:nvPr/>
        </p:nvSpPr>
        <p:spPr>
          <a:xfrm>
            <a:off x="205580" y="4236238"/>
            <a:ext cx="31365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defTabSz="1125444">
              <a:buFont typeface="Arial" panose="020B0604020202020204" pitchFamily="34" charset="0"/>
              <a:buChar char="•"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egoe UI" panose="020B0502040204020203" pitchFamily="34" charset="0"/>
              </a:rPr>
              <a:t>Благоустройство</a:t>
            </a:r>
            <a:r>
              <a:rPr kumimoji="0" lang="ru-RU" sz="1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egoe UI" panose="020B0502040204020203" pitchFamily="34" charset="0"/>
              </a:rPr>
              <a:t> общественных территорий 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E23ADFA-C477-E8CC-040E-AA45BA54F4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7408" y="7304456"/>
            <a:ext cx="3329160" cy="2455265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3933001-639B-615B-5D9F-ED64FF3B4C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122" y="7801930"/>
            <a:ext cx="2937562" cy="1960010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C0651158-3C57-575B-E217-7657684161A6}"/>
              </a:ext>
            </a:extLst>
          </p:cNvPr>
          <p:cNvSpPr txBox="1"/>
          <p:nvPr/>
        </p:nvSpPr>
        <p:spPr>
          <a:xfrm>
            <a:off x="205580" y="5818072"/>
            <a:ext cx="313658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defTabSz="1125444">
              <a:buFont typeface="Arial" panose="020B0604020202020204" pitchFamily="34" charset="0"/>
              <a:buChar char="•"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Segoe UI" panose="020B0502040204020203" pitchFamily="34" charset="0"/>
              </a:rPr>
              <a:t>Строительство напорно-самотечного</a:t>
            </a:r>
            <a:r>
              <a:rPr kumimoji="0" lang="ru-RU" sz="1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Segoe UI" panose="020B0502040204020203" pitchFamily="34" charset="0"/>
              </a:rPr>
              <a:t> канализационного коллектора с </a:t>
            </a:r>
            <a:r>
              <a:rPr kumimoji="0" lang="ru-RU" sz="1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Segoe UI" panose="020B0502040204020203" pitchFamily="34" charset="0"/>
              </a:rPr>
              <a:t>дюкерным</a:t>
            </a:r>
            <a:r>
              <a:rPr kumimoji="0" lang="ru-RU" sz="1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Segoe UI" panose="020B0502040204020203" pitchFamily="34" charset="0"/>
              </a:rPr>
              <a:t> переходом через р. Воронеж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1D4E820-698C-2276-75AF-72DC70363593}"/>
              </a:ext>
            </a:extLst>
          </p:cNvPr>
          <p:cNvSpPr txBox="1"/>
          <p:nvPr/>
        </p:nvSpPr>
        <p:spPr>
          <a:xfrm>
            <a:off x="6222920" y="2401234"/>
            <a:ext cx="915843" cy="261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125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376,9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0592236-09BE-9818-C591-9C8FD8A70332}"/>
              </a:ext>
            </a:extLst>
          </p:cNvPr>
          <p:cNvSpPr txBox="1"/>
          <p:nvPr/>
        </p:nvSpPr>
        <p:spPr>
          <a:xfrm>
            <a:off x="6228627" y="3324922"/>
            <a:ext cx="915843" cy="261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125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290,2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8B67064-539D-1F54-6458-89439FC72D7C}"/>
              </a:ext>
            </a:extLst>
          </p:cNvPr>
          <p:cNvSpPr txBox="1"/>
          <p:nvPr/>
        </p:nvSpPr>
        <p:spPr>
          <a:xfrm>
            <a:off x="4416911" y="4731604"/>
            <a:ext cx="915843" cy="261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125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42,9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F4E8DE-9FFB-10AB-1608-8E92AEF1E4D4}"/>
              </a:ext>
            </a:extLst>
          </p:cNvPr>
          <p:cNvSpPr txBox="1"/>
          <p:nvPr/>
        </p:nvSpPr>
        <p:spPr>
          <a:xfrm>
            <a:off x="4196191" y="5734488"/>
            <a:ext cx="915843" cy="261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125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11,4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54A4F0B-DFDD-950F-9AE9-9999A6A5E9CE}"/>
              </a:ext>
            </a:extLst>
          </p:cNvPr>
          <p:cNvSpPr txBox="1"/>
          <p:nvPr/>
        </p:nvSpPr>
        <p:spPr>
          <a:xfrm>
            <a:off x="5764998" y="4012462"/>
            <a:ext cx="915843" cy="261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125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224,5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81C0D2F-329A-76E4-6314-6BD2EDAA016F}"/>
              </a:ext>
            </a:extLst>
          </p:cNvPr>
          <p:cNvSpPr txBox="1"/>
          <p:nvPr/>
        </p:nvSpPr>
        <p:spPr>
          <a:xfrm>
            <a:off x="205580" y="6883470"/>
            <a:ext cx="31365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defTabSz="1125444">
              <a:buFont typeface="Arial" panose="020B0604020202020204" pitchFamily="34" charset="0"/>
              <a:buChar char="•"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Segoe UI" panose="020B0502040204020203" pitchFamily="34" charset="0"/>
              </a:rPr>
              <a:t>Приобретение квартир по решению</a:t>
            </a:r>
            <a:r>
              <a:rPr kumimoji="0" lang="ru-RU" sz="1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Segoe UI" panose="020B0502040204020203" pitchFamily="34" charset="0"/>
              </a:rPr>
              <a:t> суда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01ED588-261A-937D-B9F2-59E18132488E}"/>
              </a:ext>
            </a:extLst>
          </p:cNvPr>
          <p:cNvSpPr txBox="1"/>
          <p:nvPr/>
        </p:nvSpPr>
        <p:spPr>
          <a:xfrm>
            <a:off x="4290866" y="6754494"/>
            <a:ext cx="915843" cy="261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125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6,9</a:t>
            </a:r>
          </a:p>
        </p:txBody>
      </p:sp>
    </p:spTree>
    <p:extLst>
      <p:ext uri="{BB962C8B-B14F-4D97-AF65-F5344CB8AC3E}">
        <p14:creationId xmlns:p14="http://schemas.microsoft.com/office/powerpoint/2010/main" val="1353515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D79F49-D354-C220-E268-41A8F2C5EA8C}"/>
              </a:ext>
            </a:extLst>
          </p:cNvPr>
          <p:cNvSpPr txBox="1"/>
          <p:nvPr/>
        </p:nvSpPr>
        <p:spPr>
          <a:xfrm>
            <a:off x="-9158" y="3482576"/>
            <a:ext cx="686715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Доля расходов на муниципальную программу в общем объеме расходов бюджета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09B49C60-2B30-3E4A-4BC8-479F2927A5BD}"/>
              </a:ext>
            </a:extLst>
          </p:cNvPr>
          <p:cNvGrpSpPr/>
          <p:nvPr/>
        </p:nvGrpSpPr>
        <p:grpSpPr>
          <a:xfrm>
            <a:off x="876394" y="4202833"/>
            <a:ext cx="5000115" cy="1664280"/>
            <a:chOff x="-19439" y="4723020"/>
            <a:chExt cx="5000115" cy="1664280"/>
          </a:xfrm>
        </p:grpSpPr>
        <p:graphicFrame>
          <p:nvGraphicFramePr>
            <p:cNvPr id="5" name="Диаграмма 4">
              <a:extLst>
                <a:ext uri="{FF2B5EF4-FFF2-40B4-BE49-F238E27FC236}">
                  <a16:creationId xmlns:a16="http://schemas.microsoft.com/office/drawing/2014/main" id="{BF0B2E35-2AF5-F900-6FA0-6C8FD6CB4F51}"/>
                </a:ext>
              </a:extLst>
            </p:cNvPr>
            <p:cNvGraphicFramePr/>
            <p:nvPr/>
          </p:nvGraphicFramePr>
          <p:xfrm>
            <a:off x="-19439" y="4886989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6" name="Диаграмма 5">
              <a:extLst>
                <a:ext uri="{FF2B5EF4-FFF2-40B4-BE49-F238E27FC236}">
                  <a16:creationId xmlns:a16="http://schemas.microsoft.com/office/drawing/2014/main" id="{363A37B7-B647-BFE6-6271-2983E4DAA2CD}"/>
                </a:ext>
              </a:extLst>
            </p:cNvPr>
            <p:cNvGraphicFramePr/>
            <p:nvPr/>
          </p:nvGraphicFramePr>
          <p:xfrm>
            <a:off x="1581460" y="4806971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7" name="Диаграмма 6">
              <a:extLst>
                <a:ext uri="{FF2B5EF4-FFF2-40B4-BE49-F238E27FC236}">
                  <a16:creationId xmlns:a16="http://schemas.microsoft.com/office/drawing/2014/main" id="{09BCC572-EDB6-2433-9D8A-703A30D7F058}"/>
                </a:ext>
              </a:extLst>
            </p:cNvPr>
            <p:cNvGraphicFramePr/>
            <p:nvPr/>
          </p:nvGraphicFramePr>
          <p:xfrm>
            <a:off x="3199672" y="4800063"/>
            <a:ext cx="1653991" cy="1500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7039E6-7DCC-C9E5-DD5C-E513BF60568F}"/>
                </a:ext>
              </a:extLst>
            </p:cNvPr>
            <p:cNvSpPr txBox="1"/>
            <p:nvPr/>
          </p:nvSpPr>
          <p:spPr>
            <a:xfrm>
              <a:off x="423955" y="5372926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2026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5E4192-0929-8D7D-A22E-A834242FCD8C}"/>
                </a:ext>
              </a:extLst>
            </p:cNvPr>
            <p:cNvSpPr txBox="1"/>
            <p:nvPr/>
          </p:nvSpPr>
          <p:spPr>
            <a:xfrm>
              <a:off x="2050677" y="5365552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2027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B6DD96-1562-AD18-0EB0-9E17B4BE8720}"/>
                </a:ext>
              </a:extLst>
            </p:cNvPr>
            <p:cNvSpPr txBox="1"/>
            <p:nvPr/>
          </p:nvSpPr>
          <p:spPr>
            <a:xfrm>
              <a:off x="3651576" y="5395106"/>
              <a:ext cx="822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2028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DF6D54-434A-8573-1A64-00872C553111}"/>
                </a:ext>
              </a:extLst>
            </p:cNvPr>
            <p:cNvSpPr txBox="1"/>
            <p:nvPr/>
          </p:nvSpPr>
          <p:spPr>
            <a:xfrm>
              <a:off x="884917" y="4723020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002060"/>
                  </a:solidFill>
                </a:rPr>
                <a:t>0,9%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F958F18-F9D0-D869-358F-1F630BF0B42D}"/>
                </a:ext>
              </a:extLst>
            </p:cNvPr>
            <p:cNvSpPr txBox="1"/>
            <p:nvPr/>
          </p:nvSpPr>
          <p:spPr>
            <a:xfrm>
              <a:off x="2525989" y="4723020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002060"/>
                  </a:solidFill>
                </a:rPr>
                <a:t>0,9%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1BC0076-619E-C74D-33BA-04C45EB57EDE}"/>
                </a:ext>
              </a:extLst>
            </p:cNvPr>
            <p:cNvSpPr txBox="1"/>
            <p:nvPr/>
          </p:nvSpPr>
          <p:spPr>
            <a:xfrm>
              <a:off x="4166333" y="4733101"/>
              <a:ext cx="81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002060"/>
                  </a:solidFill>
                </a:rPr>
                <a:t>1%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45CEAE1C-107A-8C0D-7136-A62CAB50713E}"/>
              </a:ext>
            </a:extLst>
          </p:cNvPr>
          <p:cNvGrpSpPr/>
          <p:nvPr/>
        </p:nvGrpSpPr>
        <p:grpSpPr>
          <a:xfrm>
            <a:off x="3984048" y="8582560"/>
            <a:ext cx="3033612" cy="900246"/>
            <a:chOff x="5562212" y="4644938"/>
            <a:chExt cx="2889184" cy="900246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ECDD7E5B-1694-202C-17D1-7AF84143E5E9}"/>
                </a:ext>
              </a:extLst>
            </p:cNvPr>
            <p:cNvSpPr/>
            <p:nvPr/>
          </p:nvSpPr>
          <p:spPr>
            <a:xfrm>
              <a:off x="5562212" y="4731567"/>
              <a:ext cx="240003" cy="2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9E6B54-4262-59A2-210A-37163497FE1D}"/>
                </a:ext>
              </a:extLst>
            </p:cNvPr>
            <p:cNvSpPr txBox="1"/>
            <p:nvPr/>
          </p:nvSpPr>
          <p:spPr>
            <a:xfrm>
              <a:off x="5762604" y="4644938"/>
              <a:ext cx="2688792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dirty="0">
                  <a:solidFill>
                    <a:srgbClr val="002060"/>
                  </a:solidFill>
                </a:rPr>
                <a:t>РЕАЛИЗАЦИЯ МЕРОПРИЯТИЙ, НАПРАВЛЕННЫХ НА ВЫПОЛНЕНИЕ ТРЕБОВАНИЙ АНТИТЕРРОРИСТИЧЕСКОЙ ЗАЩИЩЕННОСТИ ОБРАЗОВАТЕЛЬНЫХ УЧРЕЖДЕНИЙ</a:t>
              </a: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8245DB5-B08A-9530-C78B-3E0134D8D9A4}"/>
              </a:ext>
            </a:extLst>
          </p:cNvPr>
          <p:cNvSpPr/>
          <p:nvPr/>
        </p:nvSpPr>
        <p:spPr>
          <a:xfrm>
            <a:off x="28603" y="6106235"/>
            <a:ext cx="4228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Структура расходов программы, </a:t>
            </a:r>
            <a:r>
              <a:rPr lang="ru-RU" sz="1300" b="1" i="1" dirty="0">
                <a:solidFill>
                  <a:srgbClr val="002060"/>
                </a:solidFill>
              </a:rPr>
              <a:t>млн. руб</a:t>
            </a:r>
            <a:r>
              <a:rPr lang="ru-RU" sz="14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80D866-2F1A-D1D2-B7E0-FEADA058F71E}"/>
              </a:ext>
            </a:extLst>
          </p:cNvPr>
          <p:cNvSpPr txBox="1"/>
          <p:nvPr/>
        </p:nvSpPr>
        <p:spPr>
          <a:xfrm>
            <a:off x="-9158" y="220539"/>
            <a:ext cx="68671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 b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r>
              <a:rPr lang="ru-RU" sz="2000" dirty="0">
                <a:latin typeface="+mj-lt"/>
              </a:rPr>
              <a:t>Муниципальная программа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«ПРОФИЛАКТИКА ТЕРРОРИЗМА И ЭКСТРЕМИСТСКОЙ </a:t>
            </a:r>
          </a:p>
          <a:p>
            <a:r>
              <a:rPr lang="ru-RU" sz="2000" dirty="0">
                <a:latin typeface="+mj-lt"/>
              </a:rPr>
              <a:t>ДЕЯТЕЛЬНОСТИ НА ТЕРРИТОРИИ ГОРОДА Липецка»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7BB11C-046F-B467-55C1-13B840892002}"/>
              </a:ext>
            </a:extLst>
          </p:cNvPr>
          <p:cNvSpPr txBox="1"/>
          <p:nvPr/>
        </p:nvSpPr>
        <p:spPr>
          <a:xfrm>
            <a:off x="253033" y="1449342"/>
            <a:ext cx="68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Цель программы:  </a:t>
            </a:r>
          </a:p>
          <a:p>
            <a:r>
              <a:rPr lang="ru-RU" dirty="0"/>
              <a:t>Совершенствование мер по профилактике терроризма и экстремисткой деятельности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FE97AD-43E2-7A30-FEA3-B921FF0CE5B8}"/>
              </a:ext>
            </a:extLst>
          </p:cNvPr>
          <p:cNvSpPr txBox="1"/>
          <p:nvPr/>
        </p:nvSpPr>
        <p:spPr>
          <a:xfrm>
            <a:off x="298658" y="2563087"/>
            <a:ext cx="68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Ответственный исполнитель:</a:t>
            </a:r>
            <a:br>
              <a:rPr lang="ru-RU" dirty="0"/>
            </a:br>
            <a:r>
              <a:rPr lang="ru-RU" dirty="0"/>
              <a:t>Администрация города Липецка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07BEB0E7-08F3-4C00-A739-F1A0913C9969}"/>
              </a:ext>
            </a:extLst>
          </p:cNvPr>
          <p:cNvGrpSpPr/>
          <p:nvPr/>
        </p:nvGrpSpPr>
        <p:grpSpPr>
          <a:xfrm>
            <a:off x="45311" y="6414011"/>
            <a:ext cx="3935374" cy="3183189"/>
            <a:chOff x="-2318" y="5920998"/>
            <a:chExt cx="3935374" cy="3183189"/>
          </a:xfrm>
        </p:grpSpPr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2A00C998-9642-933D-6950-136D83E3C69B}"/>
                </a:ext>
              </a:extLst>
            </p:cNvPr>
            <p:cNvGrpSpPr/>
            <p:nvPr/>
          </p:nvGrpSpPr>
          <p:grpSpPr>
            <a:xfrm>
              <a:off x="-2318" y="5920998"/>
              <a:ext cx="3935374" cy="3068795"/>
              <a:chOff x="6327654" y="3657272"/>
              <a:chExt cx="3127523" cy="2953032"/>
            </a:xfrm>
          </p:grpSpPr>
          <p:graphicFrame>
            <p:nvGraphicFramePr>
              <p:cNvPr id="30" name="Диаграмма 29">
                <a:extLst>
                  <a:ext uri="{FF2B5EF4-FFF2-40B4-BE49-F238E27FC236}">
                    <a16:creationId xmlns:a16="http://schemas.microsoft.com/office/drawing/2014/main" id="{29ACE65A-6036-DA42-81C0-D0F01E78707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78069805"/>
                  </p:ext>
                </p:extLst>
              </p:nvPr>
            </p:nvGraphicFramePr>
            <p:xfrm>
              <a:off x="6327654" y="3706078"/>
              <a:ext cx="3127523" cy="29042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pSp>
            <p:nvGrpSpPr>
              <p:cNvPr id="31" name="Группа 30">
                <a:extLst>
                  <a:ext uri="{FF2B5EF4-FFF2-40B4-BE49-F238E27FC236}">
                    <a16:creationId xmlns:a16="http://schemas.microsoft.com/office/drawing/2014/main" id="{85994A5B-FCB3-1A55-7869-AE44D1DF58F3}"/>
                  </a:ext>
                </a:extLst>
              </p:cNvPr>
              <p:cNvGrpSpPr/>
              <p:nvPr/>
            </p:nvGrpSpPr>
            <p:grpSpPr>
              <a:xfrm>
                <a:off x="6600304" y="3657272"/>
                <a:ext cx="1613866" cy="355053"/>
                <a:chOff x="6600304" y="3657272"/>
                <a:chExt cx="1613866" cy="355053"/>
              </a:xfrm>
            </p:grpSpPr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A893C95-C633-B31E-EC53-2E37CB2CA93F}"/>
                    </a:ext>
                  </a:extLst>
                </p:cNvPr>
                <p:cNvSpPr txBox="1"/>
                <p:nvPr/>
              </p:nvSpPr>
              <p:spPr>
                <a:xfrm>
                  <a:off x="6600304" y="3657272"/>
                  <a:ext cx="658563" cy="3257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algn="ctr">
                    <a:defRPr sz="1600" b="1">
                      <a:latin typeface="Cambria" panose="02040503050406030204" pitchFamily="18" charset="0"/>
                    </a:defRPr>
                  </a:lvl1pPr>
                </a:lstStyle>
                <a:p>
                  <a:r>
                    <a:rPr lang="ru-RU" dirty="0">
                      <a:latin typeface="+mn-lt"/>
                    </a:rPr>
                    <a:t>205,8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6F59A734-DDDD-1B04-68F4-0FEA84BE84FC}"/>
                    </a:ext>
                  </a:extLst>
                </p:cNvPr>
                <p:cNvSpPr txBox="1"/>
                <p:nvPr/>
              </p:nvSpPr>
              <p:spPr>
                <a:xfrm>
                  <a:off x="7568659" y="3686542"/>
                  <a:ext cx="645511" cy="3257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algn="ctr">
                    <a:defRPr sz="1600" b="1">
                      <a:latin typeface="Cambria" panose="02040503050406030204" pitchFamily="18" charset="0"/>
                    </a:defRPr>
                  </a:lvl1pPr>
                </a:lstStyle>
                <a:p>
                  <a:r>
                    <a:rPr lang="ru-RU" dirty="0">
                      <a:latin typeface="+mn-lt"/>
                    </a:rPr>
                    <a:t>188,8</a:t>
                  </a:r>
                </a:p>
              </p:txBody>
            </p:sp>
          </p:grp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83EC91-C88C-6399-D4FA-45D084FB3553}"/>
                </a:ext>
              </a:extLst>
            </p:cNvPr>
            <p:cNvSpPr txBox="1"/>
            <p:nvPr/>
          </p:nvSpPr>
          <p:spPr>
            <a:xfrm>
              <a:off x="77948" y="8807918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/>
                <a:t>2026 год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3F3FD3D-2419-D4DC-5978-06FCC1EF7829}"/>
                </a:ext>
              </a:extLst>
            </p:cNvPr>
            <p:cNvSpPr txBox="1"/>
            <p:nvPr/>
          </p:nvSpPr>
          <p:spPr>
            <a:xfrm>
              <a:off x="1309517" y="8825309"/>
              <a:ext cx="1311704" cy="27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/>
                <a:t>2027 год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B6F62A-6AC3-BA02-9F62-23E623925D13}"/>
                </a:ext>
              </a:extLst>
            </p:cNvPr>
            <p:cNvSpPr txBox="1"/>
            <p:nvPr/>
          </p:nvSpPr>
          <p:spPr>
            <a:xfrm>
              <a:off x="2709160" y="8825309"/>
              <a:ext cx="9618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/>
                <a:t>2028 год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F0DE526-7A28-F9BA-6F48-3907E99CC700}"/>
              </a:ext>
            </a:extLst>
          </p:cNvPr>
          <p:cNvSpPr txBox="1"/>
          <p:nvPr/>
        </p:nvSpPr>
        <p:spPr>
          <a:xfrm>
            <a:off x="2831598" y="6522906"/>
            <a:ext cx="8122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latin typeface="Cambria" panose="02040503050406030204" pitchFamily="18" charset="0"/>
              </a:defRPr>
            </a:lvl1pPr>
          </a:lstStyle>
          <a:p>
            <a:r>
              <a:rPr lang="ru-RU" dirty="0">
                <a:latin typeface="+mn-lt"/>
              </a:rPr>
              <a:t>184,7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E6930889-DCC4-D6F3-C5D6-E4C6055FF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6323" y="6113143"/>
            <a:ext cx="2331335" cy="1748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100096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5B24A7A2-314A-4799-8933-F697483336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3824264"/>
              </p:ext>
            </p:extLst>
          </p:nvPr>
        </p:nvGraphicFramePr>
        <p:xfrm>
          <a:off x="3403083" y="7678025"/>
          <a:ext cx="3258382" cy="1923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14174DA-E926-4F3A-8B56-BB60D3A9D860}"/>
              </a:ext>
            </a:extLst>
          </p:cNvPr>
          <p:cNvSpPr txBox="1"/>
          <p:nvPr/>
        </p:nvSpPr>
        <p:spPr>
          <a:xfrm>
            <a:off x="0" y="304365"/>
            <a:ext cx="6846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i="1" cap="all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Отдельные показатели прогноза </a:t>
            </a:r>
            <a:b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социально-экономического развития города Липецка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FA5E48BF-5151-4630-BCCC-1CBB7757BC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8497370"/>
              </p:ext>
            </p:extLst>
          </p:nvPr>
        </p:nvGraphicFramePr>
        <p:xfrm>
          <a:off x="3693560" y="2172094"/>
          <a:ext cx="2880394" cy="160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F78ADEDE-3B99-4470-B7AD-BEFC6D52AB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1074295"/>
              </p:ext>
            </p:extLst>
          </p:nvPr>
        </p:nvGraphicFramePr>
        <p:xfrm>
          <a:off x="351029" y="7742352"/>
          <a:ext cx="2880394" cy="1837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887521F-08F9-4B43-964B-F41A99BB7F2C}"/>
              </a:ext>
            </a:extLst>
          </p:cNvPr>
          <p:cNvSpPr txBox="1"/>
          <p:nvPr/>
        </p:nvSpPr>
        <p:spPr>
          <a:xfrm>
            <a:off x="3534450" y="7154804"/>
            <a:ext cx="3183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cs typeface="+mn-cs"/>
              </a:rPr>
              <a:t>Объем отгруженных товаров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cs typeface="+mn-cs"/>
              </a:rPr>
              <a:t> собственного производства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cs typeface="+mn-cs"/>
              </a:rPr>
              <a:t>,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cs typeface="+mn-cs"/>
              </a:rPr>
              <a:t>млрд. руб.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ea typeface="Times New Roman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B9A083-9AE6-4094-9B91-71E3475046F6}"/>
              </a:ext>
            </a:extLst>
          </p:cNvPr>
          <p:cNvSpPr txBox="1"/>
          <p:nvPr/>
        </p:nvSpPr>
        <p:spPr>
          <a:xfrm>
            <a:off x="3518091" y="1707275"/>
            <a:ext cx="3101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Объем инвестиций в основной капитал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млрд.руб.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4528F6-FF68-44E4-A80A-D3FE220A2E47}"/>
              </a:ext>
            </a:extLst>
          </p:cNvPr>
          <p:cNvSpPr txBox="1"/>
          <p:nvPr/>
        </p:nvSpPr>
        <p:spPr>
          <a:xfrm>
            <a:off x="275395" y="7154804"/>
            <a:ext cx="32590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Ввод жилья,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тыс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кв.м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B1F31B43-5B32-4A61-873C-2F7AA4954E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2076349"/>
              </p:ext>
            </p:extLst>
          </p:nvPr>
        </p:nvGraphicFramePr>
        <p:xfrm>
          <a:off x="79267" y="4591915"/>
          <a:ext cx="2859143" cy="2179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2345908-C482-4345-BE1D-519901C65691}"/>
              </a:ext>
            </a:extLst>
          </p:cNvPr>
          <p:cNvSpPr txBox="1"/>
          <p:nvPr/>
        </p:nvSpPr>
        <p:spPr>
          <a:xfrm>
            <a:off x="238706" y="4068695"/>
            <a:ext cx="32590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cs typeface="+mn-cs"/>
              </a:rPr>
              <a:t>Среднемесячная заработная плата,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cs typeface="+mn-cs"/>
              </a:rPr>
              <a:t>тыс.руб.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ea typeface="Times New Roman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22870B-31D0-47C6-BC3C-2C782FF880AC}"/>
              </a:ext>
            </a:extLst>
          </p:cNvPr>
          <p:cNvSpPr txBox="1"/>
          <p:nvPr/>
        </p:nvSpPr>
        <p:spPr>
          <a:xfrm>
            <a:off x="238708" y="1711589"/>
            <a:ext cx="2974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cs typeface="+mn-cs"/>
              </a:rPr>
              <a:t>Численность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cs typeface="+mn-cs"/>
              </a:rPr>
              <a:t>постоянного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cs typeface="+mn-cs"/>
              </a:rPr>
              <a:t> населения,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cs typeface="+mn-cs"/>
              </a:rPr>
              <a:t>тыс.чел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cs typeface="+mn-cs"/>
              </a:rPr>
              <a:t>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ea typeface="Times New Roman"/>
              <a:cs typeface="+mn-cs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5EB41DEC-9148-4C2A-B36F-81BDE2694DF7}"/>
              </a:ext>
            </a:extLst>
          </p:cNvPr>
          <p:cNvGrpSpPr/>
          <p:nvPr/>
        </p:nvGrpSpPr>
        <p:grpSpPr>
          <a:xfrm>
            <a:off x="3396525" y="4101631"/>
            <a:ext cx="3549999" cy="2415964"/>
            <a:chOff x="-68089" y="5228532"/>
            <a:chExt cx="3549999" cy="2415964"/>
          </a:xfrm>
        </p:grpSpPr>
        <p:graphicFrame>
          <p:nvGraphicFramePr>
            <p:cNvPr id="15" name="Диаграмма 14">
              <a:extLst>
                <a:ext uri="{FF2B5EF4-FFF2-40B4-BE49-F238E27FC236}">
                  <a16:creationId xmlns:a16="http://schemas.microsoft.com/office/drawing/2014/main" id="{276AAA97-ABBF-423C-82F2-A3B868E2F4A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85941583"/>
                </p:ext>
              </p:extLst>
            </p:nvPr>
          </p:nvGraphicFramePr>
          <p:xfrm>
            <a:off x="-68089" y="5881691"/>
            <a:ext cx="3439086" cy="17628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425222-F705-4A1E-919F-DE2413103815}"/>
                </a:ext>
              </a:extLst>
            </p:cNvPr>
            <p:cNvSpPr txBox="1"/>
            <p:nvPr/>
          </p:nvSpPr>
          <p:spPr>
            <a:xfrm>
              <a:off x="33147" y="5228532"/>
              <a:ext cx="34487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42852">
                      <a:lumMod val="75000"/>
                    </a:srgbClr>
                  </a:solidFill>
                  <a:effectLst/>
                  <a:uLnTx/>
                  <a:uFillTx/>
                  <a:ea typeface="+mn-ea"/>
                  <a:cs typeface="+mn-cs"/>
                </a:rPr>
                <a:t>Оборот розничной торговли,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42852">
                      <a:lumMod val="75000"/>
                    </a:srgbClr>
                  </a:solidFill>
                  <a:effectLst/>
                  <a:uLnTx/>
                  <a:uFillTx/>
                  <a:ea typeface="+mn-ea"/>
                  <a:cs typeface="+mn-cs"/>
                </a:rPr>
                <a:t>млрд. руб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42852">
                      <a:lumMod val="75000"/>
                    </a:srgbClr>
                  </a:solidFill>
                  <a:effectLst/>
                  <a:uLnTx/>
                  <a:uFillTx/>
                  <a:ea typeface="+mn-ea"/>
                  <a:cs typeface="+mn-cs"/>
                </a:rPr>
                <a:t>.</a:t>
              </a: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279C5F9A-2D52-45DC-94E3-08580BA22BC2}"/>
              </a:ext>
            </a:extLst>
          </p:cNvPr>
          <p:cNvGrpSpPr/>
          <p:nvPr/>
        </p:nvGrpSpPr>
        <p:grpSpPr>
          <a:xfrm>
            <a:off x="398634" y="2238888"/>
            <a:ext cx="2036423" cy="1671007"/>
            <a:chOff x="-48539" y="1545966"/>
            <a:chExt cx="2036423" cy="1671007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F03BDCF8-1761-4917-8FFB-EA508AA3A98D}"/>
                </a:ext>
              </a:extLst>
            </p:cNvPr>
            <p:cNvGrpSpPr/>
            <p:nvPr/>
          </p:nvGrpSpPr>
          <p:grpSpPr>
            <a:xfrm>
              <a:off x="404664" y="1632797"/>
              <a:ext cx="1304155" cy="1584176"/>
              <a:chOff x="404664" y="1632797"/>
              <a:chExt cx="1304155" cy="1584176"/>
            </a:xfrm>
          </p:grpSpPr>
          <p:grpSp>
            <p:nvGrpSpPr>
              <p:cNvPr id="27" name="Группа 26">
                <a:extLst>
                  <a:ext uri="{FF2B5EF4-FFF2-40B4-BE49-F238E27FC236}">
                    <a16:creationId xmlns:a16="http://schemas.microsoft.com/office/drawing/2014/main" id="{2F9246B4-08F8-44C5-9A58-648F43D1D7A6}"/>
                  </a:ext>
                </a:extLst>
              </p:cNvPr>
              <p:cNvGrpSpPr/>
              <p:nvPr/>
            </p:nvGrpSpPr>
            <p:grpSpPr>
              <a:xfrm>
                <a:off x="404664" y="1632797"/>
                <a:ext cx="74133" cy="1584176"/>
                <a:chOff x="695862" y="1729138"/>
                <a:chExt cx="74133" cy="1584176"/>
              </a:xfrm>
            </p:grpSpPr>
            <p:grpSp>
              <p:nvGrpSpPr>
                <p:cNvPr id="32" name="Группа 31">
                  <a:extLst>
                    <a:ext uri="{FF2B5EF4-FFF2-40B4-BE49-F238E27FC236}">
                      <a16:creationId xmlns:a16="http://schemas.microsoft.com/office/drawing/2014/main" id="{52A18E95-D195-4081-A003-9940216F9A03}"/>
                    </a:ext>
                  </a:extLst>
                </p:cNvPr>
                <p:cNvGrpSpPr/>
                <p:nvPr/>
              </p:nvGrpSpPr>
              <p:grpSpPr>
                <a:xfrm>
                  <a:off x="695862" y="1729138"/>
                  <a:ext cx="74064" cy="1584176"/>
                  <a:chOff x="-533496" y="1763688"/>
                  <a:chExt cx="74064" cy="1584176"/>
                </a:xfrm>
              </p:grpSpPr>
              <p:cxnSp>
                <p:nvCxnSpPr>
                  <p:cNvPr id="36" name="Прямая соединительная линия 35">
                    <a:extLst>
                      <a:ext uri="{FF2B5EF4-FFF2-40B4-BE49-F238E27FC236}">
                        <a16:creationId xmlns:a16="http://schemas.microsoft.com/office/drawing/2014/main" id="{89CCDACC-175A-4BC3-9906-A5653F13E48E}"/>
                      </a:ext>
                    </a:extLst>
                  </p:cNvPr>
                  <p:cNvCxnSpPr/>
                  <p:nvPr/>
                </p:nvCxnSpPr>
                <p:spPr>
                  <a:xfrm>
                    <a:off x="-459432" y="1763688"/>
                    <a:ext cx="0" cy="1584176"/>
                  </a:xfrm>
                  <a:prstGeom prst="line">
                    <a:avLst/>
                  </a:prstGeom>
                  <a:ln>
                    <a:solidFill>
                      <a:srgbClr val="86868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>
                    <a:extLst>
                      <a:ext uri="{FF2B5EF4-FFF2-40B4-BE49-F238E27FC236}">
                        <a16:creationId xmlns:a16="http://schemas.microsoft.com/office/drawing/2014/main" id="{0326301B-CE7B-47AC-AF98-F5E6875F37D9}"/>
                      </a:ext>
                    </a:extLst>
                  </p:cNvPr>
                  <p:cNvCxnSpPr/>
                  <p:nvPr/>
                </p:nvCxnSpPr>
                <p:spPr>
                  <a:xfrm>
                    <a:off x="-533496" y="1763688"/>
                    <a:ext cx="74064" cy="0"/>
                  </a:xfrm>
                  <a:prstGeom prst="line">
                    <a:avLst/>
                  </a:prstGeom>
                  <a:ln>
                    <a:solidFill>
                      <a:srgbClr val="86868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Прямая соединительная линия 37">
                    <a:extLst>
                      <a:ext uri="{FF2B5EF4-FFF2-40B4-BE49-F238E27FC236}">
                        <a16:creationId xmlns:a16="http://schemas.microsoft.com/office/drawing/2014/main" id="{9A527178-9D03-4D45-9A9C-F87D758F8D8C}"/>
                      </a:ext>
                    </a:extLst>
                  </p:cNvPr>
                  <p:cNvCxnSpPr/>
                  <p:nvPr/>
                </p:nvCxnSpPr>
                <p:spPr>
                  <a:xfrm>
                    <a:off x="-533496" y="3347864"/>
                    <a:ext cx="74064" cy="0"/>
                  </a:xfrm>
                  <a:prstGeom prst="line">
                    <a:avLst/>
                  </a:prstGeom>
                  <a:ln>
                    <a:solidFill>
                      <a:srgbClr val="86868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3" name="Прямая соединительная линия 32">
                  <a:extLst>
                    <a:ext uri="{FF2B5EF4-FFF2-40B4-BE49-F238E27FC236}">
                      <a16:creationId xmlns:a16="http://schemas.microsoft.com/office/drawing/2014/main" id="{F7B44456-62A0-4F1C-BCBD-49E184B61213}"/>
                    </a:ext>
                  </a:extLst>
                </p:cNvPr>
                <p:cNvCxnSpPr/>
                <p:nvPr/>
              </p:nvCxnSpPr>
              <p:spPr>
                <a:xfrm>
                  <a:off x="695862" y="2142889"/>
                  <a:ext cx="74133" cy="0"/>
                </a:xfrm>
                <a:prstGeom prst="line">
                  <a:avLst/>
                </a:prstGeom>
                <a:ln>
                  <a:solidFill>
                    <a:srgbClr val="86868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я соединительная линия 33">
                  <a:extLst>
                    <a:ext uri="{FF2B5EF4-FFF2-40B4-BE49-F238E27FC236}">
                      <a16:creationId xmlns:a16="http://schemas.microsoft.com/office/drawing/2014/main" id="{15A4C55D-4C76-4E98-B9F3-F0BB626DD053}"/>
                    </a:ext>
                  </a:extLst>
                </p:cNvPr>
                <p:cNvCxnSpPr/>
                <p:nvPr/>
              </p:nvCxnSpPr>
              <p:spPr>
                <a:xfrm>
                  <a:off x="696618" y="2934977"/>
                  <a:ext cx="72000" cy="0"/>
                </a:xfrm>
                <a:prstGeom prst="line">
                  <a:avLst/>
                </a:prstGeom>
                <a:ln>
                  <a:solidFill>
                    <a:srgbClr val="86868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Прямая соединительная линия 34">
                  <a:extLst>
                    <a:ext uri="{FF2B5EF4-FFF2-40B4-BE49-F238E27FC236}">
                      <a16:creationId xmlns:a16="http://schemas.microsoft.com/office/drawing/2014/main" id="{5676FAEB-1C53-42A4-9E8C-14B16BF4384B}"/>
                    </a:ext>
                  </a:extLst>
                </p:cNvPr>
                <p:cNvCxnSpPr/>
                <p:nvPr/>
              </p:nvCxnSpPr>
              <p:spPr>
                <a:xfrm>
                  <a:off x="695862" y="2521226"/>
                  <a:ext cx="72008" cy="0"/>
                </a:xfrm>
                <a:prstGeom prst="line">
                  <a:avLst/>
                </a:prstGeom>
                <a:ln>
                  <a:solidFill>
                    <a:srgbClr val="86868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DD11D6AF-77EC-47E0-ADA8-C098BAA92964}"/>
                  </a:ext>
                </a:extLst>
              </p:cNvPr>
              <p:cNvSpPr/>
              <p:nvPr/>
            </p:nvSpPr>
            <p:spPr>
              <a:xfrm>
                <a:off x="482214" y="1761834"/>
                <a:ext cx="864150" cy="145639"/>
              </a:xfrm>
              <a:prstGeom prst="rect">
                <a:avLst/>
              </a:prstGeom>
              <a:solidFill>
                <a:srgbClr val="5AA2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9F1B0777-2867-45DC-B37E-31DA3102ADF0}"/>
                  </a:ext>
                </a:extLst>
              </p:cNvPr>
              <p:cNvSpPr/>
              <p:nvPr/>
            </p:nvSpPr>
            <p:spPr>
              <a:xfrm>
                <a:off x="482214" y="2174526"/>
                <a:ext cx="966740" cy="153707"/>
              </a:xfrm>
              <a:prstGeom prst="rect">
                <a:avLst/>
              </a:prstGeom>
              <a:solidFill>
                <a:srgbClr val="5AA2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30B73199-65D4-4A55-A981-357C93E3FD4E}"/>
                  </a:ext>
                </a:extLst>
              </p:cNvPr>
              <p:cNvSpPr/>
              <p:nvPr/>
            </p:nvSpPr>
            <p:spPr>
              <a:xfrm>
                <a:off x="479907" y="2551781"/>
                <a:ext cx="1077652" cy="158186"/>
              </a:xfrm>
              <a:prstGeom prst="rect">
                <a:avLst/>
              </a:prstGeom>
              <a:solidFill>
                <a:srgbClr val="5AA2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5338EBF0-DE81-4B3B-A9AD-FEC9D91ADD3E}"/>
                  </a:ext>
                </a:extLst>
              </p:cNvPr>
              <p:cNvSpPr/>
              <p:nvPr/>
            </p:nvSpPr>
            <p:spPr>
              <a:xfrm>
                <a:off x="479905" y="2962553"/>
                <a:ext cx="1228914" cy="149650"/>
              </a:xfrm>
              <a:prstGeom prst="rect">
                <a:avLst/>
              </a:prstGeom>
              <a:solidFill>
                <a:srgbClr val="5AA2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538A82-E8A6-4F63-B514-2BD8EB1225D4}"/>
                </a:ext>
              </a:extLst>
            </p:cNvPr>
            <p:cNvSpPr txBox="1"/>
            <p:nvPr/>
          </p:nvSpPr>
          <p:spPr>
            <a:xfrm>
              <a:off x="-48539" y="1709035"/>
              <a:ext cx="4988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2028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511E027-413E-4351-A6A4-F559AE3CAE93}"/>
                </a:ext>
              </a:extLst>
            </p:cNvPr>
            <p:cNvSpPr txBox="1"/>
            <p:nvPr/>
          </p:nvSpPr>
          <p:spPr>
            <a:xfrm>
              <a:off x="-39122" y="2113881"/>
              <a:ext cx="4988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2027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40AF10E-7AB5-49D8-BB76-54D4F3A41ECA}"/>
                </a:ext>
              </a:extLst>
            </p:cNvPr>
            <p:cNvSpPr txBox="1"/>
            <p:nvPr/>
          </p:nvSpPr>
          <p:spPr>
            <a:xfrm>
              <a:off x="-34668" y="2499188"/>
              <a:ext cx="4988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2026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7535AD-9C01-439C-8136-DA93312A5831}"/>
                </a:ext>
              </a:extLst>
            </p:cNvPr>
            <p:cNvSpPr txBox="1"/>
            <p:nvPr/>
          </p:nvSpPr>
          <p:spPr>
            <a:xfrm>
              <a:off x="-48539" y="2899869"/>
              <a:ext cx="4988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2025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238302-7CC5-4B11-90E5-502A3658A518}"/>
                </a:ext>
              </a:extLst>
            </p:cNvPr>
            <p:cNvSpPr txBox="1"/>
            <p:nvPr/>
          </p:nvSpPr>
          <p:spPr>
            <a:xfrm>
              <a:off x="1235233" y="1545966"/>
              <a:ext cx="5389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1" dirty="0">
                  <a:solidFill>
                    <a:prstClr val="black"/>
                  </a:solidFill>
                </a:rPr>
                <a:t>474,1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EB14AB-4025-4CFD-9824-078C41BA48C0}"/>
                </a:ext>
              </a:extLst>
            </p:cNvPr>
            <p:cNvSpPr txBox="1"/>
            <p:nvPr/>
          </p:nvSpPr>
          <p:spPr>
            <a:xfrm>
              <a:off x="1346364" y="2329971"/>
              <a:ext cx="5389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478,6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1C33A7-A795-407A-9B1C-135FA5DF18E6}"/>
                </a:ext>
              </a:extLst>
            </p:cNvPr>
            <p:cNvSpPr txBox="1"/>
            <p:nvPr/>
          </p:nvSpPr>
          <p:spPr>
            <a:xfrm>
              <a:off x="1303469" y="1941499"/>
              <a:ext cx="5389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476,3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24F181-720A-45DF-9EFC-5218BFACCA4F}"/>
                </a:ext>
              </a:extLst>
            </p:cNvPr>
            <p:cNvSpPr txBox="1"/>
            <p:nvPr/>
          </p:nvSpPr>
          <p:spPr>
            <a:xfrm>
              <a:off x="1448954" y="2738553"/>
              <a:ext cx="5389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480,9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82288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Изображение выглядит как снимок экран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0E6B7BA-1E24-5C56-4EAA-A3859AC01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4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3EF6FA-A04E-D685-5A4A-ED6C860AED8A}"/>
              </a:ext>
            </a:extLst>
          </p:cNvPr>
          <p:cNvSpPr txBox="1"/>
          <p:nvPr/>
        </p:nvSpPr>
        <p:spPr>
          <a:xfrm>
            <a:off x="-5080" y="266366"/>
            <a:ext cx="686308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70" b="1" cap="all">
                <a:solidFill>
                  <a:srgbClr val="1F497D"/>
                </a:solidFill>
                <a:latin typeface="+mj-lt"/>
              </a:defRPr>
            </a:lvl1pPr>
          </a:lstStyle>
          <a:p>
            <a:pPr lvl="0" defTabSz="943418">
              <a:defRPr/>
            </a:pPr>
            <a:r>
              <a:rPr lang="ru-RU" sz="2400" dirty="0">
                <a:solidFill>
                  <a:srgbClr val="002060"/>
                </a:solidFill>
              </a:rPr>
              <a:t>Уважаемые липчане!</a:t>
            </a:r>
            <a:endParaRPr kumimoji="0" lang="ru-RU" sz="2400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58454B-56D4-E81F-2A33-10E30E3C59E2}"/>
              </a:ext>
            </a:extLst>
          </p:cNvPr>
          <p:cNvSpPr txBox="1"/>
          <p:nvPr/>
        </p:nvSpPr>
        <p:spPr>
          <a:xfrm>
            <a:off x="208280" y="918197"/>
            <a:ext cx="643635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70" b="1" cap="all">
                <a:solidFill>
                  <a:srgbClr val="1F497D"/>
                </a:solidFill>
                <a:latin typeface="+mj-lt"/>
              </a:defRPr>
            </a:lvl1pPr>
          </a:lstStyle>
          <a:p>
            <a:pPr lvl="0" defTabSz="943418">
              <a:defRPr/>
            </a:pPr>
            <a:r>
              <a:rPr lang="ru-RU" sz="1200" b="0" dirty="0">
                <a:solidFill>
                  <a:schemeClr val="tx1"/>
                </a:solidFill>
              </a:rPr>
              <a:t>Если у вас остались вопросы, если есть предложения и замечания по реализации программных мероприятий, департамент финансов администрации города Липецка, а также ответственные исполнители муниципальных программ готовы к конструктивному диалогу, взаимодействию и совместной работе!</a:t>
            </a:r>
            <a:endParaRPr kumimoji="0" lang="ru-RU" sz="1200" b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B5D0CCC-D5B6-DDDB-1E5C-3AC4B343C00A}"/>
              </a:ext>
            </a:extLst>
          </p:cNvPr>
          <p:cNvSpPr/>
          <p:nvPr/>
        </p:nvSpPr>
        <p:spPr>
          <a:xfrm>
            <a:off x="3567625" y="2129018"/>
            <a:ext cx="1368152" cy="566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Департамент финансов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1852556-0EC6-2DDC-3CDF-146CD29A0A6F}"/>
              </a:ext>
            </a:extLst>
          </p:cNvPr>
          <p:cNvSpPr/>
          <p:nvPr/>
        </p:nvSpPr>
        <p:spPr>
          <a:xfrm>
            <a:off x="3602335" y="3438401"/>
            <a:ext cx="1464577" cy="830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50" dirty="0">
                <a:solidFill>
                  <a:schemeClr val="tx1"/>
                </a:solidFill>
              </a:rPr>
              <a:t>Управление муниципальными финансами и муниципальным долгом города Липецка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7299FA-B269-690A-A678-786CF8B77FD7}"/>
              </a:ext>
            </a:extLst>
          </p:cNvPr>
          <p:cNvSpPr/>
          <p:nvPr/>
        </p:nvSpPr>
        <p:spPr>
          <a:xfrm>
            <a:off x="3505079" y="2547849"/>
            <a:ext cx="1493243" cy="8963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accent1"/>
                </a:solidFill>
              </a:rPr>
              <a:t>пл.Театральная, д.1                                  +7(4742) 239-221                                        Электронная почта: depfin@lipetskcity.ru                    http://www.depfin48.ru/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F84B6C1-1E10-5F4D-3840-FDB626A44B80}"/>
              </a:ext>
            </a:extLst>
          </p:cNvPr>
          <p:cNvSpPr/>
          <p:nvPr/>
        </p:nvSpPr>
        <p:spPr>
          <a:xfrm>
            <a:off x="538440" y="2267416"/>
            <a:ext cx="2485666" cy="3599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Администрация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78371D7-9B9B-71E1-9A48-7278DAE08D9B}"/>
              </a:ext>
            </a:extLst>
          </p:cNvPr>
          <p:cNvSpPr/>
          <p:nvPr/>
        </p:nvSpPr>
        <p:spPr>
          <a:xfrm>
            <a:off x="507359" y="3580938"/>
            <a:ext cx="2516747" cy="27441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/>
                </a:solidFill>
              </a:rPr>
              <a:t>Охрана окружающей среды города Липецка;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/>
                </a:solidFill>
              </a:rPr>
              <a:t>Развитие муниципальной службы в городе Липецке;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/>
                </a:solidFill>
              </a:rPr>
              <a:t>Защита населения и территории города Липецка от чрезвычайных ситуаций природного и техногенного характера, обеспечение безопасного проживания граждан;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/>
                </a:solidFill>
              </a:rPr>
              <a:t>Липецк - мы вместе!;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1"/>
                </a:solidFill>
              </a:rPr>
              <a:t>Профилактика терроризма и экстремистской деятельности на территории города Липецка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6405B6D-1CC6-347C-918F-410F634362BB}"/>
              </a:ext>
            </a:extLst>
          </p:cNvPr>
          <p:cNvSpPr/>
          <p:nvPr/>
        </p:nvSpPr>
        <p:spPr>
          <a:xfrm>
            <a:off x="538439" y="2627362"/>
            <a:ext cx="2485667" cy="9839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err="1">
                <a:solidFill>
                  <a:schemeClr val="accent1"/>
                </a:solidFill>
              </a:rPr>
              <a:t>ул.Советская</a:t>
            </a:r>
            <a:r>
              <a:rPr lang="ru-RU" sz="1100" b="1" dirty="0">
                <a:solidFill>
                  <a:schemeClr val="accent1"/>
                </a:solidFill>
              </a:rPr>
              <a:t>, д.5     </a:t>
            </a:r>
          </a:p>
          <a:p>
            <a:pPr algn="ctr"/>
            <a:r>
              <a:rPr lang="ru-RU" sz="1100" b="1" dirty="0">
                <a:solidFill>
                  <a:schemeClr val="accent1"/>
                </a:solidFill>
              </a:rPr>
              <a:t> +7(4742) 223-760                           </a:t>
            </a:r>
            <a:br>
              <a:rPr lang="ru-RU" sz="1100" b="1" dirty="0">
                <a:solidFill>
                  <a:schemeClr val="accent1"/>
                </a:solidFill>
              </a:rPr>
            </a:br>
            <a:r>
              <a:rPr lang="ru-RU" sz="1100" b="1" dirty="0">
                <a:solidFill>
                  <a:schemeClr val="accent1"/>
                </a:solidFill>
              </a:rPr>
              <a:t>   Электронная почта: munitcom@lipetskcity.ru         </a:t>
            </a:r>
            <a:br>
              <a:rPr lang="ru-RU" sz="1100" b="1" dirty="0">
                <a:solidFill>
                  <a:schemeClr val="accent1"/>
                </a:solidFill>
              </a:rPr>
            </a:br>
            <a:r>
              <a:rPr lang="ru-RU" sz="1100" b="1" dirty="0">
                <a:solidFill>
                  <a:schemeClr val="accent1"/>
                </a:solidFill>
              </a:rPr>
              <a:t>   https://lipetskcity.ru/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30DAEA0-A64D-AD40-41C1-9EC0882CE788}"/>
              </a:ext>
            </a:extLst>
          </p:cNvPr>
          <p:cNvSpPr/>
          <p:nvPr/>
        </p:nvSpPr>
        <p:spPr>
          <a:xfrm>
            <a:off x="3505079" y="4826016"/>
            <a:ext cx="1430699" cy="592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Департамент градостроительства и архитектуры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F287F17-7676-4B94-E0A0-11FFB999185F}"/>
              </a:ext>
            </a:extLst>
          </p:cNvPr>
          <p:cNvSpPr/>
          <p:nvPr/>
        </p:nvSpPr>
        <p:spPr>
          <a:xfrm>
            <a:off x="3559942" y="6737081"/>
            <a:ext cx="1438112" cy="1439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/>
                </a:solidFill>
              </a:rPr>
              <a:t>Градостроительная деятельность на территории города Липецка;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/>
                </a:solidFill>
              </a:rPr>
              <a:t>Формирование современной городской среды города Липецка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E2E1716-841A-237B-EBB5-2D383BD8CF45}"/>
              </a:ext>
            </a:extLst>
          </p:cNvPr>
          <p:cNvSpPr/>
          <p:nvPr/>
        </p:nvSpPr>
        <p:spPr>
          <a:xfrm>
            <a:off x="3465856" y="5699571"/>
            <a:ext cx="1532197" cy="736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accent1"/>
                </a:solidFill>
              </a:rPr>
              <a:t>пл.Театральная, д.1                                  +7(4742) 239-</a:t>
            </a:r>
            <a:r>
              <a:rPr lang="en-US" sz="900" b="1" dirty="0">
                <a:solidFill>
                  <a:schemeClr val="accent1"/>
                </a:solidFill>
              </a:rPr>
              <a:t>798</a:t>
            </a:r>
            <a:r>
              <a:rPr lang="ru-RU" sz="900" b="1" dirty="0">
                <a:solidFill>
                  <a:schemeClr val="accent1"/>
                </a:solidFill>
              </a:rPr>
              <a:t>                                        Электронная почта: </a:t>
            </a:r>
            <a:r>
              <a:rPr lang="ru-RU" sz="900" b="1" dirty="0" err="1">
                <a:solidFill>
                  <a:schemeClr val="accent1"/>
                </a:solidFill>
              </a:rPr>
              <a:t>mail@depgrad</a:t>
            </a:r>
            <a:r>
              <a:rPr lang="en-US" sz="900" b="1" dirty="0">
                <a:solidFill>
                  <a:schemeClr val="accent1"/>
                </a:solidFill>
              </a:rPr>
              <a:t>48</a:t>
            </a:r>
            <a:r>
              <a:rPr lang="ru-RU" sz="900" b="1" dirty="0">
                <a:solidFill>
                  <a:schemeClr val="accent1"/>
                </a:solidFill>
              </a:rPr>
              <a:t>.</a:t>
            </a:r>
            <a:r>
              <a:rPr lang="ru-RU" sz="900" b="1" dirty="0" err="1">
                <a:solidFill>
                  <a:schemeClr val="accent1"/>
                </a:solidFill>
              </a:rPr>
              <a:t>ru</a:t>
            </a:r>
            <a:r>
              <a:rPr lang="ru-RU" sz="900" b="1" dirty="0">
                <a:solidFill>
                  <a:schemeClr val="accent1"/>
                </a:solidFill>
              </a:rPr>
              <a:t>                   http://www.depgrad48.ru</a:t>
            </a:r>
            <a:r>
              <a:rPr lang="ru-RU" sz="800" b="1" dirty="0">
                <a:solidFill>
                  <a:schemeClr val="accent1"/>
                </a:solidFill>
              </a:rPr>
              <a:t>/</a:t>
            </a:r>
            <a:endParaRPr lang="ru-RU" sz="1050" b="1" dirty="0">
              <a:solidFill>
                <a:schemeClr val="accent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8899741-A81C-BC1E-F4A1-F29672B8A04C}"/>
              </a:ext>
            </a:extLst>
          </p:cNvPr>
          <p:cNvSpPr/>
          <p:nvPr/>
        </p:nvSpPr>
        <p:spPr>
          <a:xfrm>
            <a:off x="5118658" y="4823399"/>
            <a:ext cx="1476408" cy="5889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chemeClr val="tx1"/>
                </a:solidFill>
              </a:rPr>
              <a:t>Департамент дорожного хозяйства и благоустройства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AA03DF3-52B0-C6B5-5427-573BED82E62C}"/>
              </a:ext>
            </a:extLst>
          </p:cNvPr>
          <p:cNvSpPr/>
          <p:nvPr/>
        </p:nvSpPr>
        <p:spPr>
          <a:xfrm>
            <a:off x="5197444" y="6769140"/>
            <a:ext cx="1349660" cy="1439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/>
                </a:solidFill>
              </a:rPr>
              <a:t>Развитие транспорта и дорожного хозяйства города Липецка</a:t>
            </a:r>
            <a:r>
              <a:rPr lang="en-US" sz="1050" dirty="0">
                <a:solidFill>
                  <a:schemeClr val="tx1"/>
                </a:solidFill>
              </a:rPr>
              <a:t>;</a:t>
            </a:r>
            <a:endParaRPr lang="ru-RU" sz="105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/>
                </a:solidFill>
              </a:rPr>
              <a:t>Благоустройство территорий города Липецка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5D2C4DE-15D4-C90E-54A5-06CDEB43BDD0}"/>
              </a:ext>
            </a:extLst>
          </p:cNvPr>
          <p:cNvSpPr/>
          <p:nvPr/>
        </p:nvSpPr>
        <p:spPr>
          <a:xfrm>
            <a:off x="5134070" y="5368857"/>
            <a:ext cx="1476408" cy="143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accent1"/>
                </a:solidFill>
              </a:rPr>
              <a:t>пл.Театральная, д.1                                  </a:t>
            </a:r>
          </a:p>
          <a:p>
            <a:pPr algn="ctr"/>
            <a:r>
              <a:rPr lang="ru-RU" sz="900" b="1" dirty="0">
                <a:solidFill>
                  <a:schemeClr val="accent1"/>
                </a:solidFill>
              </a:rPr>
              <a:t>+7(4742) 239-307                                       </a:t>
            </a:r>
            <a:br>
              <a:rPr lang="ru-RU" sz="900" b="1" dirty="0">
                <a:solidFill>
                  <a:schemeClr val="accent1"/>
                </a:solidFill>
              </a:rPr>
            </a:br>
            <a:r>
              <a:rPr lang="ru-RU" sz="900" b="1" dirty="0">
                <a:solidFill>
                  <a:schemeClr val="accent1"/>
                </a:solidFill>
              </a:rPr>
              <a:t>Электронная почта: depdor@lipetskcity.ru                            https://lipetsk.ya48.ru/departament-dorozhnogo-khozyaystva-i-blagoustroystva-administratsii-goroda-lipetska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80BEF76-8DCA-99E5-9169-2F66EE71A302}"/>
              </a:ext>
            </a:extLst>
          </p:cNvPr>
          <p:cNvSpPr/>
          <p:nvPr/>
        </p:nvSpPr>
        <p:spPr>
          <a:xfrm>
            <a:off x="5198710" y="2228247"/>
            <a:ext cx="1396356" cy="5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Департамент экономического развития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ED87056-B561-00CD-C72F-8D72BE415C2F}"/>
              </a:ext>
            </a:extLst>
          </p:cNvPr>
          <p:cNvSpPr/>
          <p:nvPr/>
        </p:nvSpPr>
        <p:spPr>
          <a:xfrm>
            <a:off x="5273140" y="3373016"/>
            <a:ext cx="1209848" cy="1114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50" dirty="0">
                <a:solidFill>
                  <a:schemeClr val="tx1"/>
                </a:solidFill>
              </a:rPr>
              <a:t>Развитие экономического потенциала города Липецка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09180A6-C4A6-89BF-00FF-9AB10E0014D4}"/>
              </a:ext>
            </a:extLst>
          </p:cNvPr>
          <p:cNvSpPr/>
          <p:nvPr/>
        </p:nvSpPr>
        <p:spPr>
          <a:xfrm>
            <a:off x="5033033" y="2685466"/>
            <a:ext cx="1656183" cy="8963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accent1"/>
                </a:solidFill>
              </a:rPr>
              <a:t>пл.Театральная, д.1                                  +7(4742) 239-117                                        Электронная почта: priem-economika@lipetskcity.ru      https://econom48.ru/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84D7ED-02BE-408A-A390-659C6E0E70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" t="15172" r="-738" b="58515"/>
          <a:stretch/>
        </p:blipFill>
        <p:spPr>
          <a:xfrm>
            <a:off x="-5080" y="8732279"/>
            <a:ext cx="6905283" cy="117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767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Изображение выглядит как снимок экран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46F3405-4044-3FC7-2593-BC4DB4B13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0"/>
            <a:ext cx="6888480" cy="1033272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1A4CC1B-FA5C-04B8-B666-CC27573C263E}"/>
              </a:ext>
            </a:extLst>
          </p:cNvPr>
          <p:cNvSpPr/>
          <p:nvPr/>
        </p:nvSpPr>
        <p:spPr>
          <a:xfrm>
            <a:off x="3908059" y="6134579"/>
            <a:ext cx="1656184" cy="594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/>
                </a:solidFill>
              </a:rPr>
              <a:t>Департамент образования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58A3553-F8CA-7AB3-87C2-CF6B16B7B8E9}"/>
              </a:ext>
            </a:extLst>
          </p:cNvPr>
          <p:cNvSpPr/>
          <p:nvPr/>
        </p:nvSpPr>
        <p:spPr>
          <a:xfrm>
            <a:off x="3937800" y="7907740"/>
            <a:ext cx="1626443" cy="582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Развитие образования города Липецка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D0CF238-98CC-1122-E49C-E22CC672324A}"/>
              </a:ext>
            </a:extLst>
          </p:cNvPr>
          <p:cNvSpPr/>
          <p:nvPr/>
        </p:nvSpPr>
        <p:spPr>
          <a:xfrm>
            <a:off x="3732467" y="6842084"/>
            <a:ext cx="1947676" cy="9528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</a:rPr>
              <a:t>ул. Космонавтов, д.56, </a:t>
            </a:r>
            <a:r>
              <a:rPr lang="ru-RU" sz="1000" b="1" dirty="0" err="1">
                <a:solidFill>
                  <a:schemeClr val="tx1"/>
                </a:solidFill>
              </a:rPr>
              <a:t>кор.А</a:t>
            </a:r>
            <a:r>
              <a:rPr lang="ru-RU" sz="1000" b="1" dirty="0">
                <a:solidFill>
                  <a:schemeClr val="tx1"/>
                </a:solidFill>
              </a:rPr>
              <a:t>                      +7(4742) 309-60</a:t>
            </a:r>
            <a:r>
              <a:rPr lang="en-US" sz="1000" b="1" dirty="0">
                <a:solidFill>
                  <a:schemeClr val="tx1"/>
                </a:solidFill>
              </a:rPr>
              <a:t>1</a:t>
            </a:r>
            <a:r>
              <a:rPr lang="ru-RU" sz="1000" b="1" dirty="0">
                <a:solidFill>
                  <a:schemeClr val="tx1"/>
                </a:solidFill>
              </a:rPr>
              <a:t>                                   Электронная почта: doal@lipetsk.ru              http://www.doal.ru/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1D31B0-71A4-5B7F-8942-7F558080DD68}"/>
              </a:ext>
            </a:extLst>
          </p:cNvPr>
          <p:cNvSpPr/>
          <p:nvPr/>
        </p:nvSpPr>
        <p:spPr>
          <a:xfrm>
            <a:off x="344157" y="1426822"/>
            <a:ext cx="1849700" cy="878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/>
                </a:solidFill>
              </a:rPr>
              <a:t>Департамент жилищно-коммунального хозяйства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93BED29-DEB3-5F56-0E42-083CE39E2C5C}"/>
              </a:ext>
            </a:extLst>
          </p:cNvPr>
          <p:cNvSpPr/>
          <p:nvPr/>
        </p:nvSpPr>
        <p:spPr>
          <a:xfrm>
            <a:off x="367017" y="4075345"/>
            <a:ext cx="1868476" cy="8208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Развитие жилищно-коммунального хозяйства города Липецка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4096C9C-67F8-57D3-A410-13B41D372E8E}"/>
              </a:ext>
            </a:extLst>
          </p:cNvPr>
          <p:cNvSpPr/>
          <p:nvPr/>
        </p:nvSpPr>
        <p:spPr>
          <a:xfrm>
            <a:off x="344157" y="2631058"/>
            <a:ext cx="1849700" cy="7894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err="1">
                <a:solidFill>
                  <a:schemeClr val="tx1"/>
                </a:solidFill>
              </a:rPr>
              <a:t>пл.Коммунальная</a:t>
            </a:r>
            <a:r>
              <a:rPr lang="ru-RU" sz="1000" b="1" dirty="0">
                <a:solidFill>
                  <a:schemeClr val="tx1"/>
                </a:solidFill>
              </a:rPr>
              <a:t>, д.8                                     +7(4742) 229-545                                      Электронная почта: depgkh@lipetsk.ru                           http://depgkhlipetsk.ru/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DE7169E-7C0F-266B-4826-2E12714737FC}"/>
              </a:ext>
            </a:extLst>
          </p:cNvPr>
          <p:cNvSpPr/>
          <p:nvPr/>
        </p:nvSpPr>
        <p:spPr>
          <a:xfrm>
            <a:off x="1301255" y="6186876"/>
            <a:ext cx="1650658" cy="5947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/>
                </a:solidFill>
              </a:rPr>
              <a:t>Департамент развития территории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133D524-EAA4-85F4-3B53-D03CF001A33D}"/>
              </a:ext>
            </a:extLst>
          </p:cNvPr>
          <p:cNvSpPr/>
          <p:nvPr/>
        </p:nvSpPr>
        <p:spPr>
          <a:xfrm>
            <a:off x="1127760" y="8017949"/>
            <a:ext cx="2032000" cy="582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Мой двор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5C19F5D-274B-AE7D-51F5-84A89ACE2680}"/>
              </a:ext>
            </a:extLst>
          </p:cNvPr>
          <p:cNvSpPr/>
          <p:nvPr/>
        </p:nvSpPr>
        <p:spPr>
          <a:xfrm>
            <a:off x="1127760" y="6876099"/>
            <a:ext cx="2031999" cy="9528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err="1">
                <a:solidFill>
                  <a:schemeClr val="tx1"/>
                </a:solidFill>
              </a:rPr>
              <a:t>ул.Советская</a:t>
            </a:r>
            <a:r>
              <a:rPr lang="ru-RU" sz="1000" b="1" dirty="0">
                <a:solidFill>
                  <a:schemeClr val="tx1"/>
                </a:solidFill>
              </a:rPr>
              <a:t>, д.68                                           +7(4742) 22-13-30                               Электронная </a:t>
            </a:r>
            <a:r>
              <a:rPr lang="ru-RU" sz="1000" b="1" dirty="0" err="1">
                <a:solidFill>
                  <a:schemeClr val="tx1"/>
                </a:solidFill>
              </a:rPr>
              <a:t>почта:depterr@lipetskcity.ru</a:t>
            </a:r>
            <a:r>
              <a:rPr lang="ru-RU" sz="1000" b="1" dirty="0">
                <a:solidFill>
                  <a:schemeClr val="tx1"/>
                </a:solidFill>
              </a:rPr>
              <a:t>         http://моидворлипецк.рф/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F98EAC2-B6AA-E581-6CBA-D59C9293A32B}"/>
              </a:ext>
            </a:extLst>
          </p:cNvPr>
          <p:cNvSpPr/>
          <p:nvPr/>
        </p:nvSpPr>
        <p:spPr>
          <a:xfrm>
            <a:off x="4780276" y="1447636"/>
            <a:ext cx="1611379" cy="5889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/>
                </a:solidFill>
              </a:rPr>
              <a:t>Департамент культуры и туризма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1444176-E6CD-925F-F74E-585FC1310E43}"/>
              </a:ext>
            </a:extLst>
          </p:cNvPr>
          <p:cNvSpPr/>
          <p:nvPr/>
        </p:nvSpPr>
        <p:spPr>
          <a:xfrm>
            <a:off x="4622509" y="4073183"/>
            <a:ext cx="1947677" cy="8208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Развитие культуры и туризма в городе Липецке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09499A5-39B4-9A7F-5575-C12777B23961}"/>
              </a:ext>
            </a:extLst>
          </p:cNvPr>
          <p:cNvSpPr/>
          <p:nvPr/>
        </p:nvSpPr>
        <p:spPr>
          <a:xfrm>
            <a:off x="4614643" y="2639403"/>
            <a:ext cx="1899200" cy="793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err="1">
                <a:solidFill>
                  <a:schemeClr val="tx1"/>
                </a:solidFill>
              </a:rPr>
              <a:t>ул.Фрунзе</a:t>
            </a:r>
            <a:r>
              <a:rPr lang="ru-RU" sz="1000" b="1" dirty="0">
                <a:solidFill>
                  <a:schemeClr val="tx1"/>
                </a:solidFill>
              </a:rPr>
              <a:t>, д.1                                                  +7(4742) 239-782                                       Электронная почта: </a:t>
            </a:r>
            <a:r>
              <a:rPr lang="en-US" sz="1000" b="1" dirty="0" err="1">
                <a:solidFill>
                  <a:schemeClr val="tx1"/>
                </a:solidFill>
              </a:rPr>
              <a:t>petrovatv</a:t>
            </a:r>
            <a:r>
              <a:rPr lang="ru-RU" sz="1000" b="1" dirty="0">
                <a:solidFill>
                  <a:schemeClr val="tx1"/>
                </a:solidFill>
              </a:rPr>
              <a:t>@lipetskcity.ru                    https://culture.lipetskcity.ru/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623BD87-5FFF-197B-EF75-DEAD12C4F3CA}"/>
              </a:ext>
            </a:extLst>
          </p:cNvPr>
          <p:cNvSpPr/>
          <p:nvPr/>
        </p:nvSpPr>
        <p:spPr>
          <a:xfrm>
            <a:off x="2701606" y="1415302"/>
            <a:ext cx="1434468" cy="885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/>
                </a:solidFill>
              </a:rPr>
              <a:t>Департамент по физической культуре и спорту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F6F6E12-8AF1-B6CE-191D-1534B8BC0A60}"/>
              </a:ext>
            </a:extLst>
          </p:cNvPr>
          <p:cNvSpPr/>
          <p:nvPr/>
        </p:nvSpPr>
        <p:spPr>
          <a:xfrm>
            <a:off x="2491739" y="4073184"/>
            <a:ext cx="1947677" cy="8208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Развитие физической культуры и спорта в городе Липецке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BD54FC2-A3BD-DEA5-49FE-33ED2D473674}"/>
              </a:ext>
            </a:extLst>
          </p:cNvPr>
          <p:cNvSpPr/>
          <p:nvPr/>
        </p:nvSpPr>
        <p:spPr>
          <a:xfrm>
            <a:off x="2491739" y="2635197"/>
            <a:ext cx="1849700" cy="8021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err="1">
                <a:solidFill>
                  <a:schemeClr val="tx1"/>
                </a:solidFill>
              </a:rPr>
              <a:t>ул.Невского</a:t>
            </a:r>
            <a:r>
              <a:rPr lang="ru-RU" sz="1000" b="1" dirty="0">
                <a:solidFill>
                  <a:schemeClr val="tx1"/>
                </a:solidFill>
              </a:rPr>
              <a:t>, д.6                                        +7(4742) 43-40-63                                   Электронная почта: sport@lipetskcity.ru         https://sport48lip.ru/</a:t>
            </a:r>
          </a:p>
        </p:txBody>
      </p:sp>
    </p:spTree>
    <p:extLst>
      <p:ext uri="{BB962C8B-B14F-4D97-AF65-F5344CB8AC3E}">
        <p14:creationId xmlns:p14="http://schemas.microsoft.com/office/powerpoint/2010/main" val="21454243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432CC84-6B13-F39D-8157-DC078921E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" t="52" r="4269" b="11923"/>
          <a:stretch/>
        </p:blipFill>
        <p:spPr>
          <a:xfrm>
            <a:off x="0" y="5892"/>
            <a:ext cx="6858000" cy="990010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33B437-2175-40A4-907B-E3443447B145}"/>
              </a:ext>
            </a:extLst>
          </p:cNvPr>
          <p:cNvSpPr/>
          <p:nvPr/>
        </p:nvSpPr>
        <p:spPr>
          <a:xfrm>
            <a:off x="2049052" y="4169216"/>
            <a:ext cx="38268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Адрес: </a:t>
            </a:r>
          </a:p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398019, г. Липецк, </a:t>
            </a:r>
          </a:p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пл. Театральная, 1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D9778D-A12A-4D5A-9F92-A21C7FD26CC9}"/>
              </a:ext>
            </a:extLst>
          </p:cNvPr>
          <p:cNvSpPr/>
          <p:nvPr/>
        </p:nvSpPr>
        <p:spPr>
          <a:xfrm>
            <a:off x="2049052" y="7544049"/>
            <a:ext cx="33846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Email: </a:t>
            </a:r>
          </a:p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depfin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@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lipetsk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city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ru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7EBFD4-6A26-47BB-AFFA-6F531F1C2E1B}"/>
              </a:ext>
            </a:extLst>
          </p:cNvPr>
          <p:cNvSpPr txBox="1"/>
          <p:nvPr/>
        </p:nvSpPr>
        <p:spPr>
          <a:xfrm>
            <a:off x="0" y="1270460"/>
            <a:ext cx="68580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70" b="1" cap="all">
                <a:solidFill>
                  <a:srgbClr val="1F497D"/>
                </a:solidFill>
                <a:latin typeface="+mj-lt"/>
              </a:defRPr>
            </a:lvl1pPr>
          </a:lstStyle>
          <a:p>
            <a:pPr marL="0" marR="0" lvl="0" indent="0" algn="ctr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all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Segoe UI Semibold" panose="020B0702040204020203" pitchFamily="34" charset="0"/>
              </a:rPr>
              <a:t>Контактная информация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E065CE-877A-4521-BA68-CCD4EE2AA7BB}"/>
              </a:ext>
            </a:extLst>
          </p:cNvPr>
          <p:cNvSpPr txBox="1"/>
          <p:nvPr/>
        </p:nvSpPr>
        <p:spPr>
          <a:xfrm>
            <a:off x="0" y="193837"/>
            <a:ext cx="685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i="1" cap="all">
                <a:solidFill>
                  <a:srgbClr val="002060"/>
                </a:solidFill>
                <a:latin typeface="DejaVu Serif Condensed" panose="02060606050605020204" pitchFamily="18" charset="0"/>
                <a:ea typeface="DejaVu Serif Condensed" panose="020606060506050202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+mn-cs"/>
              </a:rPr>
              <a:t>ИНФОРМАЦИОННЫЙ РЕСУРС «БЮДЖЕТ ДЛЯ ГРАЖДАН» ПОДГОТОВЛЕН ДЕПАРТАМЕНТОМ ФИНАНСОВ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+mn-cs"/>
              </a:rPr>
              <a:t>АДМИНИСТРАЦИИ ГОРОДА ЛИПЕЦКА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8E4E468-893D-4164-9CA8-A395E466336D}"/>
              </a:ext>
            </a:extLst>
          </p:cNvPr>
          <p:cNvSpPr/>
          <p:nvPr/>
        </p:nvSpPr>
        <p:spPr>
          <a:xfrm>
            <a:off x="2049052" y="5183189"/>
            <a:ext cx="4290788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Время работы:</a:t>
            </a:r>
          </a:p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понедельник-четверг с 8.30 до 17.30</a:t>
            </a:r>
          </a:p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пятница с 8.30 до 16.30</a:t>
            </a:r>
          </a:p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перерыв с 13.00 до 13.48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E89B905-0E41-4FAD-B5EB-58C81C4AEAE9}"/>
              </a:ext>
            </a:extLst>
          </p:cNvPr>
          <p:cNvSpPr/>
          <p:nvPr/>
        </p:nvSpPr>
        <p:spPr>
          <a:xfrm>
            <a:off x="2049052" y="6476327"/>
            <a:ext cx="30877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Телефон приемной: </a:t>
            </a:r>
          </a:p>
          <a:p>
            <a:pPr marL="0" marR="0" lvl="0" indent="0" defTabSz="943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(4742) 23-91-12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9063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Изображение выглядит как устройство, холодильник, кухонный прибор, тек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5E2B786-5EF4-6BA4-7FEC-E919AB5B2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4"/>
          <a:stretch/>
        </p:blipFill>
        <p:spPr>
          <a:xfrm>
            <a:off x="-1" y="-1"/>
            <a:ext cx="6857999" cy="990600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26A3BC2-9C50-4454-A217-AE4BB1C7B008}"/>
              </a:ext>
            </a:extLst>
          </p:cNvPr>
          <p:cNvSpPr/>
          <p:nvPr/>
        </p:nvSpPr>
        <p:spPr>
          <a:xfrm>
            <a:off x="3634450" y="1562187"/>
            <a:ext cx="1863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www.depfin48.ru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2C1588-F9C9-42A4-B009-A4760580C6C3}"/>
              </a:ext>
            </a:extLst>
          </p:cNvPr>
          <p:cNvSpPr txBox="1"/>
          <p:nvPr/>
        </p:nvSpPr>
        <p:spPr>
          <a:xfrm>
            <a:off x="3634451" y="1881023"/>
            <a:ext cx="16899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О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фициальный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сайт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департамента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финансов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администрации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города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Липецка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ABF8484-B772-424D-897F-7D13B5948100}"/>
              </a:ext>
            </a:extLst>
          </p:cNvPr>
          <p:cNvSpPr/>
          <p:nvPr/>
        </p:nvSpPr>
        <p:spPr>
          <a:xfrm>
            <a:off x="414075" y="4445767"/>
            <a:ext cx="2292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www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sovetskaya22.ru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F7149-BBD4-4CFC-A6DE-4C54B834CABA}"/>
              </a:ext>
            </a:extLst>
          </p:cNvPr>
          <p:cNvSpPr txBox="1"/>
          <p:nvPr/>
        </p:nvSpPr>
        <p:spPr>
          <a:xfrm>
            <a:off x="414075" y="4764961"/>
            <a:ext cx="3344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О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фициальный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сайт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Липецкого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городского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С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овета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депутатов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FAF08D9-AB6E-4022-A8FF-55DFB27E80EF}"/>
              </a:ext>
            </a:extLst>
          </p:cNvPr>
          <p:cNvSpPr/>
          <p:nvPr/>
        </p:nvSpPr>
        <p:spPr>
          <a:xfrm>
            <a:off x="414075" y="2400938"/>
            <a:ext cx="1969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www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lipetskcity.ru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475F29-F017-4CF1-8BC9-3D84CB6E50A7}"/>
              </a:ext>
            </a:extLst>
          </p:cNvPr>
          <p:cNvSpPr txBox="1"/>
          <p:nvPr/>
        </p:nvSpPr>
        <p:spPr>
          <a:xfrm>
            <a:off x="414075" y="2696463"/>
            <a:ext cx="2919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О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фициальный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сайт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администрации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города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Липецка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13EACEC-6E56-40F8-843A-71E2412CD097}"/>
              </a:ext>
            </a:extLst>
          </p:cNvPr>
          <p:cNvSpPr/>
          <p:nvPr/>
        </p:nvSpPr>
        <p:spPr>
          <a:xfrm>
            <a:off x="3696582" y="3730059"/>
            <a:ext cx="1739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www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bus.gov.ru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731B9F-3655-41CC-BABE-6AD74AA7FF68}"/>
              </a:ext>
            </a:extLst>
          </p:cNvPr>
          <p:cNvSpPr txBox="1"/>
          <p:nvPr/>
        </p:nvSpPr>
        <p:spPr>
          <a:xfrm>
            <a:off x="3696582" y="4082143"/>
            <a:ext cx="19449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Государственный сайт с информацией о государственных муниципальных учреждениях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92EDBBB-470C-465D-A8D1-EF1970B26585}"/>
              </a:ext>
            </a:extLst>
          </p:cNvPr>
          <p:cNvSpPr/>
          <p:nvPr/>
        </p:nvSpPr>
        <p:spPr>
          <a:xfrm>
            <a:off x="386548" y="6570010"/>
            <a:ext cx="1699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www.m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infin.ru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11E9C9-2700-4A18-8B17-D7C0E523C267}"/>
              </a:ext>
            </a:extLst>
          </p:cNvPr>
          <p:cNvSpPr txBox="1"/>
          <p:nvPr/>
        </p:nvSpPr>
        <p:spPr>
          <a:xfrm>
            <a:off x="386548" y="6822194"/>
            <a:ext cx="3371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О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фициальный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сайт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Министерства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финансов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Российской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федерации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1C08973-B0B4-4759-B755-76FD6A4E93BA}"/>
              </a:ext>
            </a:extLst>
          </p:cNvPr>
          <p:cNvSpPr/>
          <p:nvPr/>
        </p:nvSpPr>
        <p:spPr>
          <a:xfrm>
            <a:off x="3696582" y="5846470"/>
            <a:ext cx="2072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www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budget.gov.ru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90B743B-0019-4DE3-BCD5-BE21931732CB}"/>
              </a:ext>
            </a:extLst>
          </p:cNvPr>
          <p:cNvSpPr txBox="1"/>
          <p:nvPr/>
        </p:nvSpPr>
        <p:spPr>
          <a:xfrm>
            <a:off x="3696583" y="6169501"/>
            <a:ext cx="14240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Единый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портал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бюджетной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системы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Российской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федерации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A941FD4-430E-4BC5-A8FD-2108FE32F84D}"/>
              </a:ext>
            </a:extLst>
          </p:cNvPr>
          <p:cNvSpPr/>
          <p:nvPr/>
        </p:nvSpPr>
        <p:spPr>
          <a:xfrm>
            <a:off x="0" y="304800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DejaVu Serif Condensed" panose="02060606050605020204" pitchFamily="18" charset="0"/>
                <a:cs typeface="+mn-cs"/>
              </a:rPr>
              <a:t>Информационные</a:t>
            </a: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DejaVu Serif Condensed" panose="02060606050605020204" pitchFamily="18" charset="0"/>
                <a:cs typeface="+mn-cs"/>
              </a:rPr>
              <a:t> </a:t>
            </a:r>
            <a:r>
              <a:rPr kumimoji="0" lang="en-US" sz="3600" b="1" i="0" u="none" strike="noStrike" kern="1200" cap="all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DejaVu Serif Condensed" panose="02060606050605020204" pitchFamily="18" charset="0"/>
                <a:cs typeface="+mn-cs"/>
              </a:rPr>
              <a:t>ресурсы</a:t>
            </a:r>
            <a:endParaRPr kumimoji="0" lang="ru-RU" sz="3600" b="1" i="0" u="none" strike="noStrike" kern="1200" cap="all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DejaVu Serif Condensed" panose="02060606050605020204" pitchFamily="18" charset="0"/>
              <a:cs typeface="+mn-cs"/>
            </a:endParaRPr>
          </a:p>
        </p:txBody>
      </p:sp>
      <p:sp>
        <p:nvSpPr>
          <p:cNvPr id="25" name="AutoShape 2" descr="https://xn----7sbahkiatxinxrzh.xn--p1ai/wp-content/uploads/2021/12/08542528.jpg">
            <a:extLst>
              <a:ext uri="{FF2B5EF4-FFF2-40B4-BE49-F238E27FC236}">
                <a16:creationId xmlns:a16="http://schemas.microsoft.com/office/drawing/2014/main" id="{CADB5BB5-9B42-4C7A-9332-A7A5499772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B667F42-2F50-478D-B9D4-11289852C6C1}"/>
              </a:ext>
            </a:extLst>
          </p:cNvPr>
          <p:cNvSpPr/>
          <p:nvPr/>
        </p:nvSpPr>
        <p:spPr>
          <a:xfrm>
            <a:off x="1661866" y="7976989"/>
            <a:ext cx="434269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https://vk.com/depfin48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r>
              <a:rPr lang="ru-RU" sz="1400" dirty="0">
                <a:ea typeface="Cambria" panose="02040503050406030204" pitchFamily="18" charset="0"/>
              </a:rPr>
              <a:t>Официальная группа департамента финансов </a:t>
            </a:r>
          </a:p>
          <a:p>
            <a:r>
              <a:rPr lang="ru-RU" sz="1400" dirty="0">
                <a:ea typeface="Cambria" panose="02040503050406030204" pitchFamily="18" charset="0"/>
              </a:rPr>
              <a:t>администрации города Липецка</a:t>
            </a:r>
          </a:p>
        </p:txBody>
      </p:sp>
    </p:spTree>
    <p:extLst>
      <p:ext uri="{BB962C8B-B14F-4D97-AF65-F5344CB8AC3E}">
        <p14:creationId xmlns:p14="http://schemas.microsoft.com/office/powerpoint/2010/main" val="3899080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17EB83-BF4C-4CD8-AE8F-D6BC17EFF173}"/>
              </a:ext>
            </a:extLst>
          </p:cNvPr>
          <p:cNvSpPr/>
          <p:nvPr/>
        </p:nvSpPr>
        <p:spPr>
          <a:xfrm>
            <a:off x="3472" y="174604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u="none" strike="noStrike" kern="1200" cap="all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основные направления бюджетной </a:t>
            </a:r>
            <a:br>
              <a:rPr kumimoji="0" lang="ru-RU" sz="2000" b="1" u="none" strike="noStrike" kern="1200" cap="all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</a:br>
            <a:r>
              <a:rPr kumimoji="0" lang="ru-RU" sz="2000" b="1" u="none" strike="noStrike" kern="1200" cap="all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политики </a:t>
            </a:r>
            <a:r>
              <a:rPr kumimoji="0" lang="en-US" sz="2000" b="1" u="none" strike="noStrike" kern="1200" cap="all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города Липецка </a:t>
            </a:r>
            <a:r>
              <a:rPr kumimoji="0" lang="ru-RU" sz="2000" b="1" u="none" strike="noStrike" kern="1200" cap="all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на 2026-2028 годы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8EA902A-A6AE-432F-84C5-894F91D9D3D8}"/>
              </a:ext>
            </a:extLst>
          </p:cNvPr>
          <p:cNvSpPr/>
          <p:nvPr/>
        </p:nvSpPr>
        <p:spPr>
          <a:xfrm>
            <a:off x="1934419" y="6440050"/>
            <a:ext cx="47937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Проведение взвешенной долговой политики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39B66F3-1B39-431C-A70F-A6FC016D430D}"/>
              </a:ext>
            </a:extLst>
          </p:cNvPr>
          <p:cNvSpPr/>
          <p:nvPr/>
        </p:nvSpPr>
        <p:spPr>
          <a:xfrm>
            <a:off x="1934419" y="1142694"/>
            <a:ext cx="4523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Обеспечение сбалансированности бюджета и недопущение возникновения</a:t>
            </a:r>
            <a:r>
              <a:rPr kumimoji="0" lang="ru-RU" sz="16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кассового разрыва при исполнении расходных обязательств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274DF21-74A0-489A-9229-DB6FD6DAD37F}"/>
              </a:ext>
            </a:extLst>
          </p:cNvPr>
          <p:cNvSpPr/>
          <p:nvPr/>
        </p:nvSpPr>
        <p:spPr>
          <a:xfrm>
            <a:off x="1934419" y="4976971"/>
            <a:ext cx="45679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/>
              <a:t>Увеличение доходного потенциала бюджета, в том числе путем повышения эффективности использования муниципального имущества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7A1E430-3C5D-4912-AFD1-B578288972F4}"/>
              </a:ext>
            </a:extLst>
          </p:cNvPr>
          <p:cNvSpPr/>
          <p:nvPr/>
        </p:nvSpPr>
        <p:spPr>
          <a:xfrm>
            <a:off x="1934419" y="2303553"/>
            <a:ext cx="44770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Оптимизация бюджетных расходов за счет повышения их эффективности в результате перераспределения средств на самые важные направления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140AB02-5B69-40EC-B035-55532D09405D}"/>
              </a:ext>
            </a:extLst>
          </p:cNvPr>
          <p:cNvSpPr/>
          <p:nvPr/>
        </p:nvSpPr>
        <p:spPr>
          <a:xfrm>
            <a:off x="1934419" y="8864521"/>
            <a:ext cx="44910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Совершенствование механизмов внутреннего финансового контроля и аудита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D804D2A-F23B-4ACC-B133-C272980F400F}"/>
              </a:ext>
            </a:extLst>
          </p:cNvPr>
          <p:cNvSpPr/>
          <p:nvPr/>
        </p:nvSpPr>
        <p:spPr>
          <a:xfrm>
            <a:off x="1934419" y="7354136"/>
            <a:ext cx="44910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Расширение механизмов привлечения внебюджетных средств, в том числе за счет приносящей доход деятельности муниципальных учреждений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5723369-79ED-4CE9-B94C-77C81F5E7E60}"/>
              </a:ext>
            </a:extLst>
          </p:cNvPr>
          <p:cNvSpPr/>
          <p:nvPr/>
        </p:nvSpPr>
        <p:spPr>
          <a:xfrm>
            <a:off x="1934419" y="3755720"/>
            <a:ext cx="46833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/>
              <a:t>Осуществление взвешенного подхода к принятию новых расходных обязательств и сокращение неэффективных бюджетных расходов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AC11A59F-2C20-4773-8452-2906767D7E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0" t="20877" r="28163" b="23378"/>
          <a:stretch/>
        </p:blipFill>
        <p:spPr>
          <a:xfrm>
            <a:off x="360623" y="7330829"/>
            <a:ext cx="1456481" cy="1159869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49197462-DDA8-4069-A16A-B94FAEB175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5" t="7244" r="67778" b="59979"/>
          <a:stretch/>
        </p:blipFill>
        <p:spPr>
          <a:xfrm>
            <a:off x="513843" y="1006928"/>
            <a:ext cx="1150040" cy="1159869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110D11E6-33B1-4B52-B9F9-83F9B52B76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6" t="7953" r="39166" b="59270"/>
          <a:stretch/>
        </p:blipFill>
        <p:spPr>
          <a:xfrm>
            <a:off x="513843" y="2297702"/>
            <a:ext cx="1150040" cy="1159869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EE328764-B102-42B7-806E-15FBF09166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06" t="7380" r="8230" b="59843"/>
          <a:stretch/>
        </p:blipFill>
        <p:spPr>
          <a:xfrm>
            <a:off x="415764" y="3591285"/>
            <a:ext cx="1346199" cy="1159869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09AFB299-2DA4-430C-AC67-EA6CFCA590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5" t="57822" r="66501" b="9401"/>
          <a:stretch/>
        </p:blipFill>
        <p:spPr>
          <a:xfrm>
            <a:off x="415764" y="4786509"/>
            <a:ext cx="1346199" cy="1159869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F9E7131D-7936-4D7A-A385-E61C118F21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6" t="55392" r="36113" b="6955"/>
          <a:stretch/>
        </p:blipFill>
        <p:spPr>
          <a:xfrm>
            <a:off x="360623" y="5981733"/>
            <a:ext cx="1456481" cy="1332422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229DDC0C-7A18-4C23-BA93-64C67D4653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52" t="55868" r="5007" b="6479"/>
          <a:stretch/>
        </p:blipFill>
        <p:spPr>
          <a:xfrm>
            <a:off x="360623" y="8490698"/>
            <a:ext cx="1456481" cy="133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73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F88D4C-1893-4B51-8BFB-622821E35270}"/>
              </a:ext>
            </a:extLst>
          </p:cNvPr>
          <p:cNvSpPr txBox="1"/>
          <p:nvPr/>
        </p:nvSpPr>
        <p:spPr>
          <a:xfrm>
            <a:off x="-6960" y="164325"/>
            <a:ext cx="6885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200" b="1" i="1" cap="all" spc="0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Бюджетная система Российской федерации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5D23E6C-C3B7-4B4F-8208-9B345976768C}"/>
              </a:ext>
            </a:extLst>
          </p:cNvPr>
          <p:cNvSpPr/>
          <p:nvPr/>
        </p:nvSpPr>
        <p:spPr>
          <a:xfrm>
            <a:off x="145770" y="2401505"/>
            <a:ext cx="1933825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ФЕДЕРАЛЬНЫЙ БЮДЖЕТ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;</a:t>
            </a:r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БЮДЖЕТЫ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ГОСУДАРСТВЕННЫХ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ВНЕБЮДЖЕТНЫХ ФОНДОВ РОССИЙСКОЙ ФЕДЕРАЦИИ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 </a:t>
            </a:r>
            <a:br>
              <a:rPr lang="ru-RU" sz="1200" dirty="0">
                <a:solidFill>
                  <a:srgbClr val="4A66AC">
                    <a:lumMod val="75000"/>
                  </a:srgbClr>
                </a:solidFill>
              </a:rPr>
            </a:br>
            <a:r>
              <a:rPr lang="ru-RU" sz="1200" dirty="0">
                <a:solidFill>
                  <a:srgbClr val="4A66AC">
                    <a:lumMod val="75000"/>
                  </a:srgbClr>
                </a:solidFill>
              </a:rPr>
              <a:t>(СФР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И ФФОМС)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D1D7F6-7861-4B62-BA11-2FF00C83B6B1}"/>
              </a:ext>
            </a:extLst>
          </p:cNvPr>
          <p:cNvSpPr/>
          <p:nvPr/>
        </p:nvSpPr>
        <p:spPr>
          <a:xfrm>
            <a:off x="2209967" y="2358952"/>
            <a:ext cx="2004679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БЮДЖЕТЫ СУБЪЕКТОВ РОССИЙСКОЙ ФЕДЕРАЦИИ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;</a:t>
            </a:r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БЮДЖЕТЫ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ТЕРРИТОРИАЛЬНЫХ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ВНЕБЮДЖЕТНЫХ ФОНДОВ РОССИЙСКОЙ ФЕДЕРАЦИИ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(ОСФР</a:t>
            </a:r>
            <a:r>
              <a:rPr kumimoji="0" lang="ru-RU" sz="1200" b="0" i="0" u="none" strike="noStrike" kern="1200" cap="none" spc="0" normalizeH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И ТФОМС)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5A9BA4F-8AE7-4244-8A45-88E795323B13}"/>
              </a:ext>
            </a:extLst>
          </p:cNvPr>
          <p:cNvSpPr/>
          <p:nvPr/>
        </p:nvSpPr>
        <p:spPr>
          <a:xfrm>
            <a:off x="4358399" y="2366557"/>
            <a:ext cx="2333083" cy="24929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БЮДЖЕТЫ МУНИЦИПАЛЬНЫХ РАЙОНОВ;</a:t>
            </a:r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БЮДЖЕТЫ СЕЛЬСКИХ И</a:t>
            </a:r>
            <a:r>
              <a:rPr kumimoji="0" lang="ru-RU" sz="1200" b="0" i="0" u="none" strike="noStrike" kern="1200" cap="none" spc="0" normalizeH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ГОРОДСКИХ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ПОСЕЛЕНИЙ;</a:t>
            </a:r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БЮДЖЕТЫ ГОРОДСКИХ  ОКРУГОВ</a:t>
            </a:r>
          </a:p>
          <a:p>
            <a:pPr marL="171450" lvl="1" indent="-171450"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srgbClr val="4A66AC">
                    <a:lumMod val="75000"/>
                  </a:srgbClr>
                </a:solidFill>
              </a:rPr>
              <a:t>БЮДЖЕТЫ МУНИЦИПАЛЬНЫХ ОКРУГОВ</a:t>
            </a:r>
          </a:p>
          <a:p>
            <a:pPr marL="171450" lvl="1" indent="-171450"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srgbClr val="4A66AC">
                    <a:lumMod val="75000"/>
                  </a:srgbClr>
                </a:solidFill>
              </a:rPr>
              <a:t>БЮДЖЕТЫ ВНУТРИГОРОДСКИХ МУНИЦИПАЛЬНЫХ ОБРАЗОВАНИЙ ГОРОДОВ ФЕДЕРАЛЬНОГО ЗНАЧЕНИЯ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8B2621-CB41-4854-81CF-0A37B1C66159}"/>
              </a:ext>
            </a:extLst>
          </p:cNvPr>
          <p:cNvSpPr/>
          <p:nvPr/>
        </p:nvSpPr>
        <p:spPr>
          <a:xfrm>
            <a:off x="-1" y="5046234"/>
            <a:ext cx="684532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БЮДЖЕТ ГОРОДА ЛИПЕЦКА </a:t>
            </a:r>
            <a:b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sz="2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является бюджетом муниципального уровня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35FAB82-31E7-40FF-ADFB-39DF67950E3F}"/>
              </a:ext>
            </a:extLst>
          </p:cNvPr>
          <p:cNvSpPr/>
          <p:nvPr/>
        </p:nvSpPr>
        <p:spPr>
          <a:xfrm>
            <a:off x="315675" y="1852099"/>
            <a:ext cx="1430520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ФЕДЕРАЛЬНЫЙ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БЮДЖЕТ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A9F1156F-A706-40D0-82E6-2261B4E0AE68}"/>
              </a:ext>
            </a:extLst>
          </p:cNvPr>
          <p:cNvSpPr/>
          <p:nvPr/>
        </p:nvSpPr>
        <p:spPr>
          <a:xfrm>
            <a:off x="4527996" y="1848448"/>
            <a:ext cx="207843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МУНИЦИПАЛЬНЫЙ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УРОВЕНЬ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7108DE8-2FF8-4A95-8343-2DE6C9F123CC}"/>
              </a:ext>
            </a:extLst>
          </p:cNvPr>
          <p:cNvSpPr/>
          <p:nvPr/>
        </p:nvSpPr>
        <p:spPr>
          <a:xfrm>
            <a:off x="145770" y="6238826"/>
            <a:ext cx="646065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Бюджетный процесс </a:t>
            </a:r>
            <a:r>
              <a:rPr kumimoji="0" lang="ru-RU" sz="14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– деятельность по подготовке проекта бюджета, утверждению и исполнению бюджета, контролю за исполнением, осуществлению бюджетного учета, составлению, внешней проверке, рассмотрению и утверждению бюджетной отчетности.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6BE7D66B-1A00-4549-A335-5DB42F4098B0}"/>
              </a:ext>
            </a:extLst>
          </p:cNvPr>
          <p:cNvSpPr/>
          <p:nvPr/>
        </p:nvSpPr>
        <p:spPr>
          <a:xfrm>
            <a:off x="145770" y="5897350"/>
            <a:ext cx="64606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Основные этапы бюджетного процесса города Липецка</a:t>
            </a:r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AF23CCE-112A-4520-8E2B-8F11C425493C}"/>
              </a:ext>
            </a:extLst>
          </p:cNvPr>
          <p:cNvGrpSpPr/>
          <p:nvPr/>
        </p:nvGrpSpPr>
        <p:grpSpPr>
          <a:xfrm>
            <a:off x="38108" y="7776059"/>
            <a:ext cx="6730969" cy="2045318"/>
            <a:chOff x="29297" y="6660233"/>
            <a:chExt cx="6730969" cy="2045318"/>
          </a:xfrm>
        </p:grpSpPr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id="{4CC84A6C-024F-48BA-B2EC-21816017BB7A}"/>
                </a:ext>
              </a:extLst>
            </p:cNvPr>
            <p:cNvGrpSpPr/>
            <p:nvPr/>
          </p:nvGrpSpPr>
          <p:grpSpPr>
            <a:xfrm>
              <a:off x="75133" y="7102842"/>
              <a:ext cx="6625078" cy="1149669"/>
              <a:chOff x="134298" y="2906396"/>
              <a:chExt cx="9495785" cy="1578467"/>
            </a:xfrm>
            <a:noFill/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2E38501F-4603-49ED-B12C-FFC18B4BC633}"/>
                  </a:ext>
                </a:extLst>
              </p:cNvPr>
              <p:cNvSpPr txBox="1"/>
              <p:nvPr/>
            </p:nvSpPr>
            <p:spPr>
              <a:xfrm>
                <a:off x="134298" y="3367382"/>
                <a:ext cx="1728347" cy="887396"/>
              </a:xfrm>
              <a:prstGeom prst="rect">
                <a:avLst/>
              </a:prstGeom>
              <a:grp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Составление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проекта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бюджета</a:t>
                </a:r>
                <a:endPara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DFDCD69-B508-4BDE-B621-03FF3AEBD70E}"/>
                  </a:ext>
                </a:extLst>
              </p:cNvPr>
              <p:cNvSpPr txBox="1"/>
              <p:nvPr/>
            </p:nvSpPr>
            <p:spPr>
              <a:xfrm>
                <a:off x="2032487" y="3292519"/>
                <a:ext cx="1689882" cy="8873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Рассмотрение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и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утверждение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бюджета</a:t>
                </a:r>
                <a:endPara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8A46D2D1-C42B-48CD-B1D4-7047599EDD18}"/>
                  </a:ext>
                </a:extLst>
              </p:cNvPr>
              <p:cNvSpPr txBox="1"/>
              <p:nvPr/>
            </p:nvSpPr>
            <p:spPr>
              <a:xfrm>
                <a:off x="6062260" y="2906396"/>
                <a:ext cx="1569491" cy="13944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П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одготовка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годового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отчета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об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исполнении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бюджета</a:t>
                </a:r>
                <a:endPara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4B01334-2750-4093-B0F9-14C61EA27301}"/>
                  </a:ext>
                </a:extLst>
              </p:cNvPr>
              <p:cNvSpPr txBox="1"/>
              <p:nvPr/>
            </p:nvSpPr>
            <p:spPr>
              <a:xfrm>
                <a:off x="7980460" y="3090383"/>
                <a:ext cx="1649623" cy="13944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Утверждение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годового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отчета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об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исполнении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бюджета</a:t>
                </a:r>
                <a:endPara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id="{8714465D-EFC0-4779-B5A2-9F5F327B05EB}"/>
                </a:ext>
              </a:extLst>
            </p:cNvPr>
            <p:cNvGrpSpPr/>
            <p:nvPr/>
          </p:nvGrpSpPr>
          <p:grpSpPr>
            <a:xfrm>
              <a:off x="122178" y="7653845"/>
              <a:ext cx="6638088" cy="1051706"/>
              <a:chOff x="231680" y="3125337"/>
              <a:chExt cx="9514432" cy="1443966"/>
            </a:xfrm>
            <a:solidFill>
              <a:srgbClr val="FFFF00"/>
            </a:solidFill>
          </p:grpSpPr>
          <p:cxnSp>
            <p:nvCxnSpPr>
              <p:cNvPr id="78" name="Прямая соединительная линия 77">
                <a:extLst>
                  <a:ext uri="{FF2B5EF4-FFF2-40B4-BE49-F238E27FC236}">
                    <a16:creationId xmlns:a16="http://schemas.microsoft.com/office/drawing/2014/main" id="{44A6E53B-2031-4C9E-8173-D707A2F09146}"/>
                  </a:ext>
                </a:extLst>
              </p:cNvPr>
              <p:cNvCxnSpPr/>
              <p:nvPr/>
            </p:nvCxnSpPr>
            <p:spPr>
              <a:xfrm flipV="1">
                <a:off x="426785" y="4456441"/>
                <a:ext cx="9266081" cy="34445"/>
              </a:xfrm>
              <a:prstGeom prst="line">
                <a:avLst/>
              </a:prstGeom>
              <a:grpFill/>
              <a:ln w="28575">
                <a:solidFill>
                  <a:srgbClr val="00206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единительная линия 78">
                <a:extLst>
                  <a:ext uri="{FF2B5EF4-FFF2-40B4-BE49-F238E27FC236}">
                    <a16:creationId xmlns:a16="http://schemas.microsoft.com/office/drawing/2014/main" id="{8F10E5EF-DEF6-4E90-8A3B-9A6CC35F54D9}"/>
                  </a:ext>
                </a:extLst>
              </p:cNvPr>
              <p:cNvCxnSpPr/>
              <p:nvPr/>
            </p:nvCxnSpPr>
            <p:spPr>
              <a:xfrm>
                <a:off x="3932308" y="3125337"/>
                <a:ext cx="0" cy="1357953"/>
              </a:xfrm>
              <a:prstGeom prst="line">
                <a:avLst/>
              </a:prstGeom>
              <a:grpFill/>
              <a:ln w="28575">
                <a:solidFill>
                  <a:srgbClr val="00206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Прямая соединительная линия 79">
                <a:extLst>
                  <a:ext uri="{FF2B5EF4-FFF2-40B4-BE49-F238E27FC236}">
                    <a16:creationId xmlns:a16="http://schemas.microsoft.com/office/drawing/2014/main" id="{F89559E8-72BF-42B3-A06B-48DF4E9061AB}"/>
                  </a:ext>
                </a:extLst>
              </p:cNvPr>
              <p:cNvCxnSpPr/>
              <p:nvPr/>
            </p:nvCxnSpPr>
            <p:spPr>
              <a:xfrm>
                <a:off x="5947924" y="3125337"/>
                <a:ext cx="0" cy="1357953"/>
              </a:xfrm>
              <a:prstGeom prst="line">
                <a:avLst/>
              </a:prstGeom>
              <a:grpFill/>
              <a:ln w="28575">
                <a:solidFill>
                  <a:srgbClr val="00206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Овал 80">
                <a:extLst>
                  <a:ext uri="{FF2B5EF4-FFF2-40B4-BE49-F238E27FC236}">
                    <a16:creationId xmlns:a16="http://schemas.microsoft.com/office/drawing/2014/main" id="{A1086DEE-4E37-451D-9A64-0EF88F34E290}"/>
                  </a:ext>
                </a:extLst>
              </p:cNvPr>
              <p:cNvSpPr/>
              <p:nvPr/>
            </p:nvSpPr>
            <p:spPr>
              <a:xfrm>
                <a:off x="231680" y="4418700"/>
                <a:ext cx="150603" cy="150603"/>
              </a:xfrm>
              <a:prstGeom prst="ellipse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00" b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2" name="Овал 81">
                <a:extLst>
                  <a:ext uri="{FF2B5EF4-FFF2-40B4-BE49-F238E27FC236}">
                    <a16:creationId xmlns:a16="http://schemas.microsoft.com/office/drawing/2014/main" id="{A5CC96EE-AD4E-4AD4-955B-8777DB5AE3A5}"/>
                  </a:ext>
                </a:extLst>
              </p:cNvPr>
              <p:cNvSpPr/>
              <p:nvPr/>
            </p:nvSpPr>
            <p:spPr>
              <a:xfrm>
                <a:off x="9595509" y="4398361"/>
                <a:ext cx="150603" cy="150603"/>
              </a:xfrm>
              <a:prstGeom prst="ellipse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00" b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grpSp>
          <p:nvGrpSpPr>
            <p:cNvPr id="57" name="Группа 56">
              <a:extLst>
                <a:ext uri="{FF2B5EF4-FFF2-40B4-BE49-F238E27FC236}">
                  <a16:creationId xmlns:a16="http://schemas.microsoft.com/office/drawing/2014/main" id="{2E71F193-2C1F-4312-8C2E-02700959E51A}"/>
                </a:ext>
              </a:extLst>
            </p:cNvPr>
            <p:cNvGrpSpPr/>
            <p:nvPr/>
          </p:nvGrpSpPr>
          <p:grpSpPr>
            <a:xfrm>
              <a:off x="2778262" y="6660233"/>
              <a:ext cx="1298810" cy="1686308"/>
              <a:chOff x="4029892" y="2253433"/>
              <a:chExt cx="1861596" cy="2315258"/>
            </a:xfrm>
            <a:noFill/>
          </p:grpSpPr>
          <p:sp>
            <p:nvSpPr>
              <p:cNvPr id="73" name="Скругленный прямоугольник 312">
                <a:extLst>
                  <a:ext uri="{FF2B5EF4-FFF2-40B4-BE49-F238E27FC236}">
                    <a16:creationId xmlns:a16="http://schemas.microsoft.com/office/drawing/2014/main" id="{58F566E3-1870-42EB-AD91-071EB7773BFF}"/>
                  </a:ext>
                </a:extLst>
              </p:cNvPr>
              <p:cNvSpPr/>
              <p:nvPr/>
            </p:nvSpPr>
            <p:spPr>
              <a:xfrm>
                <a:off x="4029892" y="2814556"/>
                <a:ext cx="1797728" cy="1714315"/>
              </a:xfrm>
              <a:prstGeom prst="roundRect">
                <a:avLst/>
              </a:prstGeom>
              <a:grp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00" b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909BB25C-30A7-4368-AD95-7F419F781F25}"/>
                  </a:ext>
                </a:extLst>
              </p:cNvPr>
              <p:cNvSpPr txBox="1"/>
              <p:nvPr/>
            </p:nvSpPr>
            <p:spPr>
              <a:xfrm>
                <a:off x="4102195" y="2920670"/>
                <a:ext cx="1656964" cy="1648021"/>
              </a:xfrm>
              <a:prstGeom prst="rect">
                <a:avLst/>
              </a:prstGeom>
              <a:grp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Исполнение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бюджета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и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внесение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изменений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в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решение</a:t>
                </a:r>
                <a:r>
                  <a:rPr kumimoji="0" 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о </a:t>
                </a:r>
                <a:r>
                  <a:rPr kumimoji="0" lang="en-US" sz="1200" b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бюджете</a:t>
                </a:r>
                <a:endPara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5" name="Группа 74">
                <a:extLst>
                  <a:ext uri="{FF2B5EF4-FFF2-40B4-BE49-F238E27FC236}">
                    <a16:creationId xmlns:a16="http://schemas.microsoft.com/office/drawing/2014/main" id="{4B081F70-F835-4091-8457-3AEDEA0E023D}"/>
                  </a:ext>
                </a:extLst>
              </p:cNvPr>
              <p:cNvGrpSpPr/>
              <p:nvPr/>
            </p:nvGrpSpPr>
            <p:grpSpPr>
              <a:xfrm>
                <a:off x="4517886" y="2253433"/>
                <a:ext cx="1373602" cy="645809"/>
                <a:chOff x="-441325" y="2518510"/>
                <a:chExt cx="1373602" cy="645809"/>
              </a:xfrm>
              <a:grpFill/>
            </p:grpSpPr>
            <p:sp>
              <p:nvSpPr>
                <p:cNvPr id="76" name="Скругленный прямоугольник 315">
                  <a:extLst>
                    <a:ext uri="{FF2B5EF4-FFF2-40B4-BE49-F238E27FC236}">
                      <a16:creationId xmlns:a16="http://schemas.microsoft.com/office/drawing/2014/main" id="{E93E99D4-3A95-4E3C-A96B-B1890CE6953F}"/>
                    </a:ext>
                  </a:extLst>
                </p:cNvPr>
                <p:cNvSpPr/>
                <p:nvPr/>
              </p:nvSpPr>
              <p:spPr>
                <a:xfrm>
                  <a:off x="-441325" y="2518510"/>
                  <a:ext cx="1373602" cy="64580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100" b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D9EFADAF-DD1D-4DE5-ACC1-44045B5A53EE}"/>
                    </a:ext>
                  </a:extLst>
                </p:cNvPr>
                <p:cNvSpPr txBox="1"/>
                <p:nvPr/>
              </p:nvSpPr>
              <p:spPr>
                <a:xfrm>
                  <a:off x="-441288" y="2554184"/>
                  <a:ext cx="1270355" cy="591598"/>
                </a:xfrm>
                <a:prstGeom prst="rect">
                  <a:avLst/>
                </a:prstGeom>
                <a:grpFill/>
                <a:ln w="3810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ЯНВАРЬ-ДЕКАБРЬ</a:t>
                  </a:r>
                  <a:endParaRPr kumimoji="0" lang="ru-RU" sz="11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id="{4D78B923-67C2-41C0-9131-01C316BAE591}"/>
                </a:ext>
              </a:extLst>
            </p:cNvPr>
            <p:cNvGrpSpPr/>
            <p:nvPr/>
          </p:nvGrpSpPr>
          <p:grpSpPr>
            <a:xfrm>
              <a:off x="1350944" y="7098815"/>
              <a:ext cx="1379824" cy="1432464"/>
              <a:chOff x="2028042" y="2814556"/>
              <a:chExt cx="1977714" cy="1966737"/>
            </a:xfrm>
            <a:noFill/>
          </p:grpSpPr>
          <p:sp>
            <p:nvSpPr>
              <p:cNvPr id="69" name="Скругленный прямоугольник 308">
                <a:extLst>
                  <a:ext uri="{FF2B5EF4-FFF2-40B4-BE49-F238E27FC236}">
                    <a16:creationId xmlns:a16="http://schemas.microsoft.com/office/drawing/2014/main" id="{F616A0F8-2CDA-4C4C-AAE6-67CFA7AD41AB}"/>
                  </a:ext>
                </a:extLst>
              </p:cNvPr>
              <p:cNvSpPr/>
              <p:nvPr/>
            </p:nvSpPr>
            <p:spPr>
              <a:xfrm>
                <a:off x="2028042" y="2814556"/>
                <a:ext cx="1797728" cy="1714318"/>
              </a:xfrm>
              <a:prstGeom prst="roundRect">
                <a:avLst/>
              </a:prstGeom>
              <a:grp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00" b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grpSp>
            <p:nvGrpSpPr>
              <p:cNvPr id="70" name="Группа 69">
                <a:extLst>
                  <a:ext uri="{FF2B5EF4-FFF2-40B4-BE49-F238E27FC236}">
                    <a16:creationId xmlns:a16="http://schemas.microsoft.com/office/drawing/2014/main" id="{000D0336-5433-4624-A98B-8E643CDE1099}"/>
                  </a:ext>
                </a:extLst>
              </p:cNvPr>
              <p:cNvGrpSpPr/>
              <p:nvPr/>
            </p:nvGrpSpPr>
            <p:grpSpPr>
              <a:xfrm>
                <a:off x="2729229" y="4189696"/>
                <a:ext cx="1276527" cy="591597"/>
                <a:chOff x="-204005" y="2634026"/>
                <a:chExt cx="1276527" cy="591597"/>
              </a:xfrm>
              <a:grpFill/>
            </p:grpSpPr>
            <p:sp>
              <p:nvSpPr>
                <p:cNvPr id="71" name="Скругленный прямоугольник 310">
                  <a:extLst>
                    <a:ext uri="{FF2B5EF4-FFF2-40B4-BE49-F238E27FC236}">
                      <a16:creationId xmlns:a16="http://schemas.microsoft.com/office/drawing/2014/main" id="{46FC1E4E-CF60-42BD-B4B3-758D9E667A7A}"/>
                    </a:ext>
                  </a:extLst>
                </p:cNvPr>
                <p:cNvSpPr/>
                <p:nvPr/>
              </p:nvSpPr>
              <p:spPr>
                <a:xfrm>
                  <a:off x="-130489" y="2699904"/>
                  <a:ext cx="1063284" cy="518827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100" b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87794FC3-6E5B-4F34-A4B0-918B918E20A3}"/>
                    </a:ext>
                  </a:extLst>
                </p:cNvPr>
                <p:cNvSpPr txBox="1"/>
                <p:nvPr/>
              </p:nvSpPr>
              <p:spPr>
                <a:xfrm>
                  <a:off x="-204005" y="2634026"/>
                  <a:ext cx="1276527" cy="591597"/>
                </a:xfrm>
                <a:prstGeom prst="rect">
                  <a:avLst/>
                </a:prstGeom>
                <a:grpFill/>
                <a:ln w="3810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НОЯБРЬ-ДЕКАБРЬ</a:t>
                  </a:r>
                  <a:endParaRPr kumimoji="0" lang="ru-RU" sz="11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2454E9BF-58CB-41CB-97ED-32BD868E6969}"/>
                </a:ext>
              </a:extLst>
            </p:cNvPr>
            <p:cNvGrpSpPr/>
            <p:nvPr/>
          </p:nvGrpSpPr>
          <p:grpSpPr>
            <a:xfrm>
              <a:off x="29297" y="6913002"/>
              <a:ext cx="1254250" cy="1434428"/>
              <a:chOff x="133714" y="2559439"/>
              <a:chExt cx="1797728" cy="1969435"/>
            </a:xfrm>
            <a:noFill/>
          </p:grpSpPr>
          <p:sp>
            <p:nvSpPr>
              <p:cNvPr id="65" name="Скругленный прямоугольник 304">
                <a:extLst>
                  <a:ext uri="{FF2B5EF4-FFF2-40B4-BE49-F238E27FC236}">
                    <a16:creationId xmlns:a16="http://schemas.microsoft.com/office/drawing/2014/main" id="{64A0D8B2-F196-4DBD-9774-A64186917872}"/>
                  </a:ext>
                </a:extLst>
              </p:cNvPr>
              <p:cNvSpPr/>
              <p:nvPr/>
            </p:nvSpPr>
            <p:spPr>
              <a:xfrm>
                <a:off x="133714" y="2839665"/>
                <a:ext cx="1797728" cy="1689209"/>
              </a:xfrm>
              <a:prstGeom prst="roundRect">
                <a:avLst/>
              </a:prstGeom>
              <a:grp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00" b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grpSp>
            <p:nvGrpSpPr>
              <p:cNvPr id="66" name="Группа 65">
                <a:extLst>
                  <a:ext uri="{FF2B5EF4-FFF2-40B4-BE49-F238E27FC236}">
                    <a16:creationId xmlns:a16="http://schemas.microsoft.com/office/drawing/2014/main" id="{A9D19E0A-42B5-414C-864C-38B7519319B5}"/>
                  </a:ext>
                </a:extLst>
              </p:cNvPr>
              <p:cNvGrpSpPr/>
              <p:nvPr/>
            </p:nvGrpSpPr>
            <p:grpSpPr>
              <a:xfrm>
                <a:off x="168065" y="2559439"/>
                <a:ext cx="1304833" cy="645369"/>
                <a:chOff x="51134" y="2639645"/>
                <a:chExt cx="1304833" cy="645369"/>
              </a:xfrm>
              <a:grpFill/>
            </p:grpSpPr>
            <p:sp>
              <p:nvSpPr>
                <p:cNvPr id="67" name="Скругленный прямоугольник 306">
                  <a:extLst>
                    <a:ext uri="{FF2B5EF4-FFF2-40B4-BE49-F238E27FC236}">
                      <a16:creationId xmlns:a16="http://schemas.microsoft.com/office/drawing/2014/main" id="{51B2FF04-BBC0-4410-AAB6-31378DA35802}"/>
                    </a:ext>
                  </a:extLst>
                </p:cNvPr>
                <p:cNvSpPr/>
                <p:nvPr/>
              </p:nvSpPr>
              <p:spPr>
                <a:xfrm>
                  <a:off x="112541" y="2639645"/>
                  <a:ext cx="1079040" cy="64536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100" b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85B37793-87CD-47E6-92FB-176F15584E81}"/>
                    </a:ext>
                  </a:extLst>
                </p:cNvPr>
                <p:cNvSpPr txBox="1"/>
                <p:nvPr/>
              </p:nvSpPr>
              <p:spPr>
                <a:xfrm>
                  <a:off x="51134" y="2662349"/>
                  <a:ext cx="1304833" cy="570470"/>
                </a:xfrm>
                <a:prstGeom prst="rect">
                  <a:avLst/>
                </a:prstGeom>
                <a:grpFill/>
                <a:ln w="3810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50" b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МАЙ-ОКТЯБРЬ</a:t>
                  </a:r>
                  <a:endParaRPr kumimoji="0" lang="ru-RU" sz="10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60" name="Группа 59">
              <a:extLst>
                <a:ext uri="{FF2B5EF4-FFF2-40B4-BE49-F238E27FC236}">
                  <a16:creationId xmlns:a16="http://schemas.microsoft.com/office/drawing/2014/main" id="{5A7A6861-0C5B-4413-9FBC-9B641F9BCF44}"/>
                </a:ext>
              </a:extLst>
            </p:cNvPr>
            <p:cNvGrpSpPr/>
            <p:nvPr/>
          </p:nvGrpSpPr>
          <p:grpSpPr>
            <a:xfrm>
              <a:off x="4174999" y="7098816"/>
              <a:ext cx="1329770" cy="1432463"/>
              <a:chOff x="6075787" y="2814556"/>
              <a:chExt cx="1905972" cy="1966736"/>
            </a:xfrm>
            <a:noFill/>
          </p:grpSpPr>
          <p:sp>
            <p:nvSpPr>
              <p:cNvPr id="61" name="Скругленный прямоугольник 300">
                <a:extLst>
                  <a:ext uri="{FF2B5EF4-FFF2-40B4-BE49-F238E27FC236}">
                    <a16:creationId xmlns:a16="http://schemas.microsoft.com/office/drawing/2014/main" id="{39D1E74F-F3A3-4C94-B395-319458DA9D93}"/>
                  </a:ext>
                </a:extLst>
              </p:cNvPr>
              <p:cNvSpPr/>
              <p:nvPr/>
            </p:nvSpPr>
            <p:spPr>
              <a:xfrm>
                <a:off x="6075787" y="2814556"/>
                <a:ext cx="1797728" cy="1713284"/>
              </a:xfrm>
              <a:prstGeom prst="roundRect">
                <a:avLst/>
              </a:prstGeom>
              <a:grp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00" b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grpSp>
            <p:nvGrpSpPr>
              <p:cNvPr id="62" name="Группа 61">
                <a:extLst>
                  <a:ext uri="{FF2B5EF4-FFF2-40B4-BE49-F238E27FC236}">
                    <a16:creationId xmlns:a16="http://schemas.microsoft.com/office/drawing/2014/main" id="{894E828F-5CF9-411C-8D54-616F6BD559D2}"/>
                  </a:ext>
                </a:extLst>
              </p:cNvPr>
              <p:cNvGrpSpPr/>
              <p:nvPr/>
            </p:nvGrpSpPr>
            <p:grpSpPr>
              <a:xfrm>
                <a:off x="6879660" y="4189695"/>
                <a:ext cx="1102099" cy="591597"/>
                <a:chOff x="-159394" y="2591506"/>
                <a:chExt cx="1102099" cy="591597"/>
              </a:xfrm>
              <a:grpFill/>
            </p:grpSpPr>
            <p:sp>
              <p:nvSpPr>
                <p:cNvPr id="63" name="Скругленный прямоугольник 302">
                  <a:extLst>
                    <a:ext uri="{FF2B5EF4-FFF2-40B4-BE49-F238E27FC236}">
                      <a16:creationId xmlns:a16="http://schemas.microsoft.com/office/drawing/2014/main" id="{7393CF12-6910-4CB3-B179-A001D52A6C2A}"/>
                    </a:ext>
                  </a:extLst>
                </p:cNvPr>
                <p:cNvSpPr/>
                <p:nvPr/>
              </p:nvSpPr>
              <p:spPr>
                <a:xfrm>
                  <a:off x="-159394" y="2609776"/>
                  <a:ext cx="1048334" cy="566436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100" b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280754C1-5748-4425-90D1-789C9EF67CD1}"/>
                    </a:ext>
                  </a:extLst>
                </p:cNvPr>
                <p:cNvSpPr txBox="1"/>
                <p:nvPr/>
              </p:nvSpPr>
              <p:spPr>
                <a:xfrm>
                  <a:off x="-159394" y="2591506"/>
                  <a:ext cx="1102099" cy="591597"/>
                </a:xfrm>
                <a:prstGeom prst="rect">
                  <a:avLst/>
                </a:prstGeom>
                <a:grpFill/>
                <a:ln w="3810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МАРТ-</a:t>
                  </a:r>
                  <a:r>
                    <a:rPr kumimoji="0" lang="ru-RU" sz="1100" b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+mn-ea"/>
                      <a:cs typeface="+mn-cs"/>
                    </a:rPr>
                    <a:t>АПРЕЛЬ</a:t>
                  </a:r>
                </a:p>
              </p:txBody>
            </p:sp>
          </p:grpSp>
        </p:grp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84FB4A68-7959-4CED-B146-51951F608E5D}"/>
              </a:ext>
            </a:extLst>
          </p:cNvPr>
          <p:cNvGrpSpPr/>
          <p:nvPr/>
        </p:nvGrpSpPr>
        <p:grpSpPr>
          <a:xfrm>
            <a:off x="5535343" y="7991504"/>
            <a:ext cx="1270006" cy="1453463"/>
            <a:chOff x="7960964" y="2508193"/>
            <a:chExt cx="1820311" cy="1995568"/>
          </a:xfrm>
          <a:noFill/>
        </p:grpSpPr>
        <p:sp>
          <p:nvSpPr>
            <p:cNvPr id="51" name="Скругленный прямоугольник 296">
              <a:extLst>
                <a:ext uri="{FF2B5EF4-FFF2-40B4-BE49-F238E27FC236}">
                  <a16:creationId xmlns:a16="http://schemas.microsoft.com/office/drawing/2014/main" id="{D2833129-378F-4903-9686-44B68552CA19}"/>
                </a:ext>
              </a:extLst>
            </p:cNvPr>
            <p:cNvSpPr/>
            <p:nvPr/>
          </p:nvSpPr>
          <p:spPr>
            <a:xfrm>
              <a:off x="7960964" y="2814556"/>
              <a:ext cx="1744482" cy="1689205"/>
            </a:xfrm>
            <a:prstGeom prst="roundRect">
              <a:avLst/>
            </a:prstGeom>
            <a:grp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100" b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grpSp>
          <p:nvGrpSpPr>
            <p:cNvPr id="52" name="Группа 51">
              <a:extLst>
                <a:ext uri="{FF2B5EF4-FFF2-40B4-BE49-F238E27FC236}">
                  <a16:creationId xmlns:a16="http://schemas.microsoft.com/office/drawing/2014/main" id="{AD3C62CC-37F2-4805-981B-63FDA850DA59}"/>
                </a:ext>
              </a:extLst>
            </p:cNvPr>
            <p:cNvGrpSpPr/>
            <p:nvPr/>
          </p:nvGrpSpPr>
          <p:grpSpPr>
            <a:xfrm>
              <a:off x="8711470" y="2508193"/>
              <a:ext cx="1069805" cy="472653"/>
              <a:chOff x="-137009" y="2691665"/>
              <a:chExt cx="1069805" cy="472653"/>
            </a:xfrm>
            <a:grpFill/>
          </p:grpSpPr>
          <p:sp>
            <p:nvSpPr>
              <p:cNvPr id="53" name="Скругленный прямоугольник 298">
                <a:extLst>
                  <a:ext uri="{FF2B5EF4-FFF2-40B4-BE49-F238E27FC236}">
                    <a16:creationId xmlns:a16="http://schemas.microsoft.com/office/drawing/2014/main" id="{02101C9F-826F-42B1-949C-B3623760BE33}"/>
                  </a:ext>
                </a:extLst>
              </p:cNvPr>
              <p:cNvSpPr/>
              <p:nvPr/>
            </p:nvSpPr>
            <p:spPr>
              <a:xfrm>
                <a:off x="-137009" y="2691665"/>
                <a:ext cx="1069805" cy="472653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00" b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A0075B0-C235-4E37-BD7E-C3FDC9E24E57}"/>
                  </a:ext>
                </a:extLst>
              </p:cNvPr>
              <p:cNvSpPr txBox="1"/>
              <p:nvPr/>
            </p:nvSpPr>
            <p:spPr>
              <a:xfrm>
                <a:off x="-130718" y="2728734"/>
                <a:ext cx="987685" cy="35918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МАЙ</a:t>
                </a:r>
              </a:p>
            </p:txBody>
          </p:sp>
        </p:grpSp>
      </p:grp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C9D8DE9E-A691-4A09-A944-B4395977DB94}"/>
              </a:ext>
            </a:extLst>
          </p:cNvPr>
          <p:cNvSpPr/>
          <p:nvPr/>
        </p:nvSpPr>
        <p:spPr>
          <a:xfrm>
            <a:off x="2389783" y="1840033"/>
            <a:ext cx="207843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РЕГИОНАЛЬНЫЙ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УРОВЕНЬ</a:t>
            </a:r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5E2033FC-E21F-4CD2-BDF4-7B4493EB15EC}"/>
              </a:ext>
            </a:extLst>
          </p:cNvPr>
          <p:cNvSpPr/>
          <p:nvPr/>
        </p:nvSpPr>
        <p:spPr>
          <a:xfrm>
            <a:off x="-1" y="7324098"/>
            <a:ext cx="6845325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Бюджет города</a:t>
            </a:r>
            <a:r>
              <a:rPr kumimoji="0" lang="ru-RU" sz="1400" b="1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Липецка на 2026 год и на плановый период 2027 и 2028 годов</a:t>
            </a:r>
            <a:endParaRPr kumimoji="0" lang="ru-RU" sz="1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65F9FF7B-9904-4DF8-A6D0-69F1E35519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" t="28187" r="63992" b="27446"/>
          <a:stretch/>
        </p:blipFill>
        <p:spPr>
          <a:xfrm>
            <a:off x="228527" y="735084"/>
            <a:ext cx="1309988" cy="1138976"/>
          </a:xfrm>
          <a:prstGeom prst="rect">
            <a:avLst/>
          </a:prstGeom>
        </p:spPr>
      </p:pic>
      <p:pic>
        <p:nvPicPr>
          <p:cNvPr id="90" name="Рисунок 89">
            <a:extLst>
              <a:ext uri="{FF2B5EF4-FFF2-40B4-BE49-F238E27FC236}">
                <a16:creationId xmlns:a16="http://schemas.microsoft.com/office/drawing/2014/main" id="{B1EB5485-85DD-4E5E-B8C3-B8AEB616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6" t="28187" r="32681" b="27446"/>
          <a:stretch/>
        </p:blipFill>
        <p:spPr>
          <a:xfrm>
            <a:off x="2330003" y="735084"/>
            <a:ext cx="1189952" cy="1138976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8DCD0CFF-431B-4A9A-B52E-9AEB4302FF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4" t="28187" r="-374" b="27446"/>
          <a:stretch/>
        </p:blipFill>
        <p:spPr>
          <a:xfrm>
            <a:off x="4404031" y="735084"/>
            <a:ext cx="1309988" cy="113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49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Изображение выглядит как размытие, синий, неб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4DF85E0-4F6D-E48F-7968-77936350A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4674" cy="990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ED048A-4F05-430F-952D-E5D82EBCF796}"/>
              </a:ext>
            </a:extLst>
          </p:cNvPr>
          <p:cNvSpPr txBox="1"/>
          <p:nvPr/>
        </p:nvSpPr>
        <p:spPr>
          <a:xfrm>
            <a:off x="10641" y="155728"/>
            <a:ext cx="6834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200" b="1" i="1" cap="all" spc="0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Этапы составления и утверждения</a:t>
            </a:r>
            <a:r>
              <a:rPr kumimoji="0" lang="ru-RU" sz="2400" b="1" i="0" u="none" strike="noStrike" kern="1200" cap="all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 бюджета</a:t>
            </a:r>
            <a:endParaRPr kumimoji="0" lang="ru-RU" sz="2400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9E3E6CE-FDDC-4768-A690-984C54CA45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183790"/>
              </p:ext>
            </p:extLst>
          </p:nvPr>
        </p:nvGraphicFramePr>
        <p:xfrm>
          <a:off x="0" y="735302"/>
          <a:ext cx="6858000" cy="331284"/>
        </p:xfrm>
        <a:graphic>
          <a:graphicData uri="http://schemas.openxmlformats.org/drawingml/2006/table">
            <a:tbl>
              <a:tblPr firstRow="1" bandRow="1"/>
              <a:tblGrid>
                <a:gridCol w="578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0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61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8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46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12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12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12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73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73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8433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5737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312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январь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февраль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4F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март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апрель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4F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май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июнь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4F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июль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август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4F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сентябрь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октябрь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4F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ноябрь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декабрь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4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5924FE6-EBCD-48CE-BAC5-86AB936564AC}"/>
              </a:ext>
            </a:extLst>
          </p:cNvPr>
          <p:cNvSpPr txBox="1"/>
          <p:nvPr/>
        </p:nvSpPr>
        <p:spPr>
          <a:xfrm>
            <a:off x="119436" y="1788286"/>
            <a:ext cx="6574334" cy="23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5143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Разрабатывается и утверждается порядок и методика составления бюджета </a:t>
            </a:r>
          </a:p>
          <a:p>
            <a:pPr marL="285750" indent="-285750" defTabSz="5143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Рассчитывается прогноз поступлений доходов в бюджет города;</a:t>
            </a:r>
            <a:endParaRPr lang="ru-RU" sz="12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285750" indent="-285750" defTabSz="5143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ГРБС представляют в департамент финансов статистическую и аналитическую информацию, необходимую для разработки проекта бюджета города;</a:t>
            </a:r>
            <a:endParaRPr lang="ru-RU" sz="12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285750" indent="-285750" defTabSz="5143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Определяются основные характеристики бюджета;</a:t>
            </a:r>
            <a:endParaRPr lang="ru-RU" sz="12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285750" indent="-285750" defTabSz="5143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Департамент финансов представляет проект городского бюджета на рассмотрение Главе города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2468A8B-A77C-44EB-936D-9CFE0922F08A}"/>
              </a:ext>
            </a:extLst>
          </p:cNvPr>
          <p:cNvGrpSpPr/>
          <p:nvPr/>
        </p:nvGrpSpPr>
        <p:grpSpPr>
          <a:xfrm>
            <a:off x="95350" y="7339692"/>
            <a:ext cx="6635340" cy="2281968"/>
            <a:chOff x="95350" y="6802664"/>
            <a:chExt cx="6635340" cy="22819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79ED42-EC01-482C-A350-A5BC8E78DA5A}"/>
                </a:ext>
              </a:extLst>
            </p:cNvPr>
            <p:cNvSpPr txBox="1"/>
            <p:nvPr/>
          </p:nvSpPr>
          <p:spPr>
            <a:xfrm>
              <a:off x="106444" y="6802664"/>
              <a:ext cx="659138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defTabSz="514350">
                <a:buFont typeface="Arial" panose="020B0604020202020204" pitchFamily="34" charset="0"/>
                <a:buChar char="•"/>
                <a:defRPr/>
              </a:pPr>
              <a:r>
                <a:rPr lang="ru-RU" sz="140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С первого рабочего дня  года организуется исполнение бюджета по доходам и расходам на основе сводной бюджетной росписи, лимитов бюджетных обязательств и кассового плана;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37D2033-1E37-43F9-906E-200EC126E75A}"/>
                </a:ext>
              </a:extLst>
            </p:cNvPr>
            <p:cNvSpPr txBox="1"/>
            <p:nvPr/>
          </p:nvSpPr>
          <p:spPr>
            <a:xfrm>
              <a:off x="95350" y="7559049"/>
              <a:ext cx="66353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defTabSz="514350">
                <a:buFont typeface="Arial" panose="020B0604020202020204" pitchFamily="34" charset="0"/>
                <a:buChar char="•"/>
                <a:defRPr/>
              </a:pPr>
              <a:r>
                <a:rPr lang="ru-RU" sz="140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Составляется ежемесячная отчетность об исполнении бюджета и направляется в министерство финансов Липецкой области;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42FD09-C1DA-4898-A6FD-649CCAAE5131}"/>
                </a:ext>
              </a:extLst>
            </p:cNvPr>
            <p:cNvSpPr txBox="1"/>
            <p:nvPr/>
          </p:nvSpPr>
          <p:spPr>
            <a:xfrm>
              <a:off x="104431" y="8130525"/>
              <a:ext cx="659339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defTabSz="514350">
                <a:buFont typeface="Arial" panose="020B0604020202020204" pitchFamily="34" charset="0"/>
                <a:buChar char="•"/>
                <a:defRPr/>
              </a:pPr>
              <a:r>
                <a:rPr lang="ru-RU" sz="140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Внешний контроль осуществляется Счетной палатой города Липецка;</a:t>
              </a:r>
              <a:endParaRPr lang="en-US" sz="1400" dirty="0">
                <a:solidFill>
                  <a:prstClr val="black"/>
                </a:solidFill>
                <a:cs typeface="Times New Roman" panose="02020603050405020304" pitchFamily="18" charset="0"/>
              </a:endParaRPr>
            </a:p>
            <a:p>
              <a:pPr marL="171450" indent="-171450" defTabSz="514350">
                <a:buFont typeface="Arial" panose="020B0604020202020204" pitchFamily="34" charset="0"/>
                <a:buChar char="•"/>
                <a:defRPr/>
              </a:pPr>
              <a:endParaRPr lang="ru-RU" sz="1200" dirty="0">
                <a:solidFill>
                  <a:prstClr val="black"/>
                </a:solidFill>
                <a:cs typeface="Times New Roman" panose="02020603050405020304" pitchFamily="18" charset="0"/>
              </a:endParaRPr>
            </a:p>
            <a:p>
              <a:pPr marL="285750" indent="-285750" defTabSz="514350">
                <a:buFont typeface="Arial" panose="020B0604020202020204" pitchFamily="34" charset="0"/>
                <a:buChar char="•"/>
                <a:defRPr/>
              </a:pPr>
              <a:r>
                <a:rPr lang="ru-RU" sz="140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Внутренний контроль осуществляет контрольно-ревизионное управление департамента финансов администрации города Липецка</a:t>
              </a: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69D0F12-186B-4EBF-947D-AFB8D370D3C8}"/>
              </a:ext>
            </a:extLst>
          </p:cNvPr>
          <p:cNvGrpSpPr/>
          <p:nvPr/>
        </p:nvGrpSpPr>
        <p:grpSpPr>
          <a:xfrm>
            <a:off x="-781050" y="1259954"/>
            <a:ext cx="8210549" cy="435588"/>
            <a:chOff x="21679" y="1381654"/>
            <a:chExt cx="6782683" cy="431201"/>
          </a:xfrm>
        </p:grpSpPr>
        <p:sp>
          <p:nvSpPr>
            <p:cNvPr id="11" name="Скругленный прямоугольник 17">
              <a:extLst>
                <a:ext uri="{FF2B5EF4-FFF2-40B4-BE49-F238E27FC236}">
                  <a16:creationId xmlns:a16="http://schemas.microsoft.com/office/drawing/2014/main" id="{5EA72F9B-0754-4221-A205-40DD867978F7}"/>
                </a:ext>
              </a:extLst>
            </p:cNvPr>
            <p:cNvSpPr/>
            <p:nvPr/>
          </p:nvSpPr>
          <p:spPr>
            <a:xfrm>
              <a:off x="21679" y="1381654"/>
              <a:ext cx="6782683" cy="431201"/>
            </a:xfrm>
            <a:prstGeom prst="roundRect">
              <a:avLst>
                <a:gd name="adj" fmla="val 50000"/>
              </a:avLst>
            </a:prstGeom>
            <a:solidFill>
              <a:srgbClr val="E0EBF6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кругленный прямоугольник 109">
              <a:extLst>
                <a:ext uri="{FF2B5EF4-FFF2-40B4-BE49-F238E27FC236}">
                  <a16:creationId xmlns:a16="http://schemas.microsoft.com/office/drawing/2014/main" id="{7C90D157-1433-4537-98CC-AC32CF004325}"/>
                </a:ext>
              </a:extLst>
            </p:cNvPr>
            <p:cNvSpPr/>
            <p:nvPr/>
          </p:nvSpPr>
          <p:spPr>
            <a:xfrm>
              <a:off x="2636911" y="1443824"/>
              <a:ext cx="2672429" cy="27195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060D41C6-0ABB-4044-AC3F-71D70FFED510}"/>
                </a:ext>
              </a:extLst>
            </p:cNvPr>
            <p:cNvSpPr/>
            <p:nvPr/>
          </p:nvSpPr>
          <p:spPr>
            <a:xfrm>
              <a:off x="2636911" y="1407553"/>
              <a:ext cx="26724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dirty="0"/>
                <a:t>май - октябрь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5284D8D9-15DD-4734-82F2-EBEB47F869DF}"/>
              </a:ext>
            </a:extLst>
          </p:cNvPr>
          <p:cNvGrpSpPr/>
          <p:nvPr/>
        </p:nvGrpSpPr>
        <p:grpSpPr>
          <a:xfrm>
            <a:off x="-323849" y="4196857"/>
            <a:ext cx="7572374" cy="433778"/>
            <a:chOff x="-364161" y="1379077"/>
            <a:chExt cx="7572374" cy="433778"/>
          </a:xfrm>
        </p:grpSpPr>
        <p:sp>
          <p:nvSpPr>
            <p:cNvPr id="15" name="Скругленный прямоугольник 112">
              <a:extLst>
                <a:ext uri="{FF2B5EF4-FFF2-40B4-BE49-F238E27FC236}">
                  <a16:creationId xmlns:a16="http://schemas.microsoft.com/office/drawing/2014/main" id="{F41784AA-8C6E-4AED-B190-25C20E571EB5}"/>
                </a:ext>
              </a:extLst>
            </p:cNvPr>
            <p:cNvSpPr/>
            <p:nvPr/>
          </p:nvSpPr>
          <p:spPr>
            <a:xfrm>
              <a:off x="-364161" y="1381654"/>
              <a:ext cx="7572374" cy="431201"/>
            </a:xfrm>
            <a:prstGeom prst="roundRect">
              <a:avLst>
                <a:gd name="adj" fmla="val 50000"/>
              </a:avLst>
            </a:prstGeom>
            <a:solidFill>
              <a:srgbClr val="E0EBF6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кругленный прямоугольник 113">
              <a:extLst>
                <a:ext uri="{FF2B5EF4-FFF2-40B4-BE49-F238E27FC236}">
                  <a16:creationId xmlns:a16="http://schemas.microsoft.com/office/drawing/2014/main" id="{23C9DAA0-AF7B-41E0-8A50-9A0341E257F5}"/>
                </a:ext>
              </a:extLst>
            </p:cNvPr>
            <p:cNvSpPr/>
            <p:nvPr/>
          </p:nvSpPr>
          <p:spPr>
            <a:xfrm>
              <a:off x="4772461" y="1434502"/>
              <a:ext cx="1983236" cy="30611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EDA8AC6E-BE12-49F9-818B-97097763CEC3}"/>
                </a:ext>
              </a:extLst>
            </p:cNvPr>
            <p:cNvSpPr/>
            <p:nvPr/>
          </p:nvSpPr>
          <p:spPr>
            <a:xfrm>
              <a:off x="4772460" y="1379077"/>
              <a:ext cx="200431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kern="0" dirty="0"/>
                <a:t>ноябрь – декабрь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B571597-4720-4CE6-A5B2-AE92A884556D}"/>
              </a:ext>
            </a:extLst>
          </p:cNvPr>
          <p:cNvSpPr txBox="1"/>
          <p:nvPr/>
        </p:nvSpPr>
        <p:spPr>
          <a:xfrm>
            <a:off x="156357" y="4875737"/>
            <a:ext cx="657433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До 15 ноября проект бюджета вносится Главой города на рассмотрение в Липецкий</a:t>
            </a:r>
            <a:r>
              <a:rPr kumimoji="0" lang="ru-RU" sz="1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 городской Совет депутатов;</a:t>
            </a:r>
            <a:endParaRPr kumimoji="0" lang="en-US" sz="1400" b="0" i="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Times New Roman" panose="02020603050405020304" pitchFamily="18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Times New Roman" panose="02020603050405020304" pitchFamily="18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Назначаются и проводятся публичные слушания по проекту бюджета на следующий год и плановый период;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Times New Roman" panose="02020603050405020304" pitchFamily="18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dirty="0">
              <a:cs typeface="Times New Roman" panose="02020603050405020304" pitchFamily="18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Проект</a:t>
            </a:r>
            <a:r>
              <a:rPr kumimoji="0" lang="ru-RU" sz="1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 бюджета утверждается в 2-х чтениях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Times New Roman" panose="02020603050405020304" pitchFamily="18" charset="0"/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5516C0ED-9460-49E1-98E5-7F7295315987}"/>
              </a:ext>
            </a:extLst>
          </p:cNvPr>
          <p:cNvGrpSpPr/>
          <p:nvPr/>
        </p:nvGrpSpPr>
        <p:grpSpPr>
          <a:xfrm>
            <a:off x="-323850" y="6603268"/>
            <a:ext cx="7856762" cy="445806"/>
            <a:chOff x="18731" y="2100042"/>
            <a:chExt cx="6991639" cy="445806"/>
          </a:xfrm>
        </p:grpSpPr>
        <p:sp>
          <p:nvSpPr>
            <p:cNvPr id="20" name="Скругленный прямоугольник 118">
              <a:extLst>
                <a:ext uri="{FF2B5EF4-FFF2-40B4-BE49-F238E27FC236}">
                  <a16:creationId xmlns:a16="http://schemas.microsoft.com/office/drawing/2014/main" id="{FB72FAA6-37C4-4F7D-91C8-687A50D4FBA7}"/>
                </a:ext>
              </a:extLst>
            </p:cNvPr>
            <p:cNvSpPr/>
            <p:nvPr/>
          </p:nvSpPr>
          <p:spPr>
            <a:xfrm>
              <a:off x="18731" y="2100042"/>
              <a:ext cx="6991639" cy="44580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3FA34509-D552-40B0-86DA-D67AB20CA620}"/>
                </a:ext>
              </a:extLst>
            </p:cNvPr>
            <p:cNvSpPr/>
            <p:nvPr/>
          </p:nvSpPr>
          <p:spPr>
            <a:xfrm>
              <a:off x="2500015" y="2123845"/>
              <a:ext cx="17905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ru-RU" kern="0" dirty="0"/>
                <a:t>январь – декабрь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633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D3C595-C7FF-4F27-B4A5-C7F557391AD3}"/>
              </a:ext>
            </a:extLst>
          </p:cNvPr>
          <p:cNvSpPr txBox="1"/>
          <p:nvPr/>
        </p:nvSpPr>
        <p:spPr>
          <a:xfrm>
            <a:off x="0" y="185999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 b="1" i="1" cap="all" spc="0">
                <a:solidFill>
                  <a:srgbClr val="00206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all" spc="-7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Основные параметры бюджета города Липецка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7C75AD-6FF4-41CD-AD7F-9F25E27838B5}"/>
              </a:ext>
            </a:extLst>
          </p:cNvPr>
          <p:cNvSpPr/>
          <p:nvPr/>
        </p:nvSpPr>
        <p:spPr>
          <a:xfrm>
            <a:off x="359228" y="7030940"/>
            <a:ext cx="61395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6233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Он заключается в том, что общий объем предусмотренных бюджетом расходов должен соответствовать суммарному объему поступлений в бюджет (доходы и источники финансирования дефицита бюджета)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38E9BD5-597B-44D4-BF60-2993DB0E9A40}"/>
              </a:ext>
            </a:extLst>
          </p:cNvPr>
          <p:cNvSpPr/>
          <p:nvPr/>
        </p:nvSpPr>
        <p:spPr>
          <a:xfrm>
            <a:off x="2928035" y="5902697"/>
            <a:ext cx="34564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195" marR="0" lvl="0" indent="0" defTabSz="6233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u="sng" strike="noStrike" kern="1200" cap="none" spc="0" normalizeH="0" baseline="0" noProof="0" dirty="0">
                <a:ln>
                  <a:noFill/>
                </a:ln>
                <a:solidFill>
                  <a:srgbClr val="376092"/>
                </a:solidFill>
                <a:effectLst/>
                <a:uLnTx/>
                <a:uFillTx/>
                <a:ea typeface="+mn-ea"/>
                <a:cs typeface="+mn-cs"/>
              </a:rPr>
              <a:t>Сбалансированность</a:t>
            </a:r>
            <a:endParaRPr kumimoji="0" lang="ru-RU" sz="1800" b="0" u="none" strike="noStrike" kern="1200" cap="none" spc="0" normalizeH="0" baseline="0" noProof="0" dirty="0">
              <a:ln>
                <a:noFill/>
              </a:ln>
              <a:solidFill>
                <a:srgbClr val="376092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76195" marR="0" lvl="0" indent="0" defTabSz="6233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один из главных принципов при формировании бюджета 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F9CD1C84-8720-44BA-ABE1-BD309FA96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253317"/>
              </p:ext>
            </p:extLst>
          </p:nvPr>
        </p:nvGraphicFramePr>
        <p:xfrm>
          <a:off x="0" y="1095247"/>
          <a:ext cx="6858002" cy="4571760"/>
        </p:xfrm>
        <a:graphic>
          <a:graphicData uri="http://schemas.openxmlformats.org/drawingml/2006/table">
            <a:tbl>
              <a:tblPr firstRow="1" bandRow="1"/>
              <a:tblGrid>
                <a:gridCol w="3227972">
                  <a:extLst>
                    <a:ext uri="{9D8B030D-6E8A-4147-A177-3AD203B41FA5}">
                      <a16:colId xmlns:a16="http://schemas.microsoft.com/office/drawing/2014/main" val="45282890"/>
                    </a:ext>
                  </a:extLst>
                </a:gridCol>
                <a:gridCol w="1446734">
                  <a:extLst>
                    <a:ext uri="{9D8B030D-6E8A-4147-A177-3AD203B41FA5}">
                      <a16:colId xmlns:a16="http://schemas.microsoft.com/office/drawing/2014/main" val="3265849248"/>
                    </a:ext>
                  </a:extLst>
                </a:gridCol>
                <a:gridCol w="1091648">
                  <a:extLst>
                    <a:ext uri="{9D8B030D-6E8A-4147-A177-3AD203B41FA5}">
                      <a16:colId xmlns:a16="http://schemas.microsoft.com/office/drawing/2014/main" val="3807442049"/>
                    </a:ext>
                  </a:extLst>
                </a:gridCol>
                <a:gridCol w="1091648">
                  <a:extLst>
                    <a:ext uri="{9D8B030D-6E8A-4147-A177-3AD203B41FA5}">
                      <a16:colId xmlns:a16="http://schemas.microsoft.com/office/drawing/2014/main" val="2258642030"/>
                    </a:ext>
                  </a:extLst>
                </a:gridCol>
              </a:tblGrid>
              <a:tr h="39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Наименование</a:t>
                      </a:r>
                    </a:p>
                  </a:txBody>
                  <a:tcPr anchor="ctr">
                    <a:lnL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202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202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202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Segoe UI" panose="020B0502040204020203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328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3312878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400" b="1" cap="all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Доходы всего</a:t>
                      </a:r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,</a:t>
                      </a:r>
                      <a:b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</a:br>
                      <a:r>
                        <a:rPr lang="ru-RU" sz="1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в том числе:</a:t>
                      </a:r>
                    </a:p>
                  </a:txBody>
                  <a:tcPr anchor="ctr">
                    <a:lnL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21 247,3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20 541,5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4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19 120,2</a:t>
                      </a:r>
                      <a:endParaRPr lang="ru-RU"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778504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82563" indent="-103188">
                        <a:buFont typeface="Times New Roman" panose="02020603050405020304" pitchFamily="18" charset="0"/>
                        <a:buChar char="̶"/>
                      </a:pPr>
                      <a:r>
                        <a:rPr lang="ru-RU" sz="12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 налоговые и неналоговые </a:t>
                      </a:r>
                    </a:p>
                  </a:txBody>
                  <a:tcPr anchor="ctr">
                    <a:lnL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2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8 314,9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2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en-US" sz="12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407,9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2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8 542,4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281115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82563" indent="-103188">
                        <a:buFont typeface="Times New Roman" panose="02020603050405020304" pitchFamily="18" charset="0"/>
                        <a:buChar char="̶"/>
                      </a:pPr>
                      <a:r>
                        <a:rPr lang="ru-RU" sz="12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 безвозмездные поступления</a:t>
                      </a:r>
                    </a:p>
                  </a:txBody>
                  <a:tcPr anchor="ctr">
                    <a:lnL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2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12 932,4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2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12 133,6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200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10 577,8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7591811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400" b="1" kern="1200" cap="all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Расходы всего</a:t>
                      </a:r>
                      <a:endParaRPr lang="ru-RU" sz="1200" b="1" cap="none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21 697,3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20 541,5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19 120,2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96329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103188">
                        <a:buFont typeface="Times New Roman" panose="02020603050405020304" pitchFamily="18" charset="0"/>
                        <a:buChar char="̶"/>
                      </a:pPr>
                      <a:endParaRPr lang="ru-RU" sz="100" i="1" dirty="0">
                        <a:solidFill>
                          <a:sysClr val="windowText" lastClr="000000"/>
                        </a:solidFill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ru-RU" sz="100" i="1" dirty="0">
                        <a:solidFill>
                          <a:sysClr val="windowText" lastClr="000000"/>
                        </a:solidFill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ru-RU" sz="100" i="1" dirty="0">
                        <a:solidFill>
                          <a:sysClr val="windowText" lastClr="000000"/>
                        </a:solidFill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ru-RU" sz="100" i="1" dirty="0">
                        <a:solidFill>
                          <a:sysClr val="windowText" lastClr="000000"/>
                        </a:solidFill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67106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400" b="1" cap="all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Дефицит</a:t>
                      </a:r>
                    </a:p>
                  </a:txBody>
                  <a:tcPr anchor="ctr">
                    <a:lnL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4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- 450,0</a:t>
                      </a:r>
                      <a:endParaRPr lang="ru-RU"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– 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 panose="020F0502020204030204"/>
                          <a:ea typeface="+mn-ea"/>
                          <a:cs typeface="Segoe UI" panose="020B0502040204020203" pitchFamily="34" charset="0"/>
                        </a:rPr>
                        <a:t>– 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63595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b="1" cap="all" baseline="0" dirty="0">
                        <a:solidFill>
                          <a:sysClr val="windowText" lastClr="000000"/>
                        </a:solidFill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b="1" dirty="0">
                        <a:solidFill>
                          <a:sysClr val="windowText" lastClr="000000"/>
                        </a:solidFill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b="1" dirty="0">
                        <a:solidFill>
                          <a:sysClr val="windowText" lastClr="000000"/>
                        </a:solidFill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b="1" dirty="0">
                        <a:solidFill>
                          <a:sysClr val="windowText" lastClr="000000"/>
                        </a:solidFill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7611920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400" b="1" cap="all" baseline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Источники  погашения дефицита</a:t>
                      </a:r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, </a:t>
                      </a:r>
                      <a:r>
                        <a:rPr lang="ru-RU" sz="1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в том числе:</a:t>
                      </a:r>
                    </a:p>
                  </a:txBody>
                  <a:tcPr anchor="ctr">
                    <a:lnL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Segoe UI" panose="020B0502040204020203" pitchFamily="34" charset="0"/>
                        </a:rPr>
                        <a:t>450,0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 panose="020F0502020204030204"/>
                          <a:ea typeface="+mn-ea"/>
                          <a:cs typeface="Segoe UI" panose="020B0502040204020203" pitchFamily="34" charset="0"/>
                        </a:rPr>
                        <a:t>– 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 panose="020F0502020204030204"/>
                          <a:ea typeface="+mn-ea"/>
                          <a:cs typeface="Segoe UI" panose="020B0502040204020203" pitchFamily="34" charset="0"/>
                        </a:rPr>
                        <a:t>– 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946226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82563" indent="-103188">
                        <a:spcAft>
                          <a:spcPts val="600"/>
                        </a:spcAft>
                        <a:buFont typeface="Times New Roman" panose="02020603050405020304" pitchFamily="18" charset="0"/>
                        <a:buChar char="̶"/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latin typeface="+mn-lt"/>
                          <a:cs typeface="Segoe UI" panose="020B0502040204020203" pitchFamily="34" charset="0"/>
                        </a:rPr>
                        <a:t> кредиты кредитных организаций</a:t>
                      </a:r>
                    </a:p>
                    <a:p>
                      <a:pPr marL="358775" indent="-103188">
                        <a:buFont typeface="Times New Roman" panose="02020603050405020304" pitchFamily="18" charset="0"/>
                        <a:buChar char="̶"/>
                      </a:pPr>
                      <a:r>
                        <a:rPr lang="ru-RU" sz="1050" i="0" dirty="0">
                          <a:solidFill>
                            <a:srgbClr val="002060"/>
                          </a:solidFill>
                          <a:latin typeface="+mn-lt"/>
                          <a:cs typeface="Segoe UI" panose="020B0502040204020203" pitchFamily="34" charset="0"/>
                        </a:rPr>
                        <a:t>привлечение</a:t>
                      </a:r>
                    </a:p>
                    <a:p>
                      <a:pPr marL="358775" indent="-103188">
                        <a:buFont typeface="Times New Roman" panose="02020603050405020304" pitchFamily="18" charset="0"/>
                        <a:buChar char="̶"/>
                      </a:pPr>
                      <a:r>
                        <a:rPr lang="ru-RU" sz="1050" i="0" dirty="0">
                          <a:solidFill>
                            <a:srgbClr val="002060"/>
                          </a:solidFill>
                          <a:latin typeface="+mn-lt"/>
                          <a:cs typeface="Segoe UI" panose="020B0502040204020203" pitchFamily="34" charset="0"/>
                        </a:rPr>
                        <a:t>погашение </a:t>
                      </a:r>
                    </a:p>
                  </a:txBody>
                  <a:tcPr anchor="ctr">
                    <a:lnL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latin typeface="+mn-lt"/>
                          <a:cs typeface="Segoe UI" panose="020B0502040204020203" pitchFamily="34" charset="0"/>
                        </a:rPr>
                        <a:t>1 984,8</a:t>
                      </a:r>
                    </a:p>
                    <a:p>
                      <a:pPr algn="ctr"/>
                      <a:r>
                        <a:rPr lang="ru-RU" sz="1000" i="0" dirty="0">
                          <a:solidFill>
                            <a:srgbClr val="002060"/>
                          </a:solidFill>
                          <a:latin typeface="+mn-lt"/>
                          <a:cs typeface="Segoe UI" panose="020B0502040204020203" pitchFamily="34" charset="0"/>
                        </a:rPr>
                        <a:t>1 984,8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0" kern="1200" noProof="0" dirty="0">
                          <a:solidFill>
                            <a:srgbClr val="002060"/>
                          </a:solidFill>
                          <a:latin typeface="Calibri" panose="020F0502020204030204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noProof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475,0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0" kern="1200" noProof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475,0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0" kern="1200" noProof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Segoe UI" panose="020B0502040204020203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Segoe UI" panose="020B0502040204020203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noProof="0" dirty="0">
                          <a:solidFill>
                            <a:srgbClr val="002060"/>
                          </a:solidFill>
                          <a:latin typeface="Calibri" panose="020F0502020204030204"/>
                          <a:ea typeface="+mn-ea"/>
                          <a:cs typeface="Segoe UI" panose="020B0502040204020203" pitchFamily="34" charset="0"/>
                        </a:rPr>
                        <a:t>– 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6070691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82563" indent="-103188">
                        <a:spcAft>
                          <a:spcPts val="600"/>
                        </a:spcAft>
                        <a:buFont typeface="Times New Roman" panose="02020603050405020304" pitchFamily="18" charset="0"/>
                        <a:buChar char="̶"/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latin typeface="+mn-lt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i="1" kern="1200" dirty="0">
                          <a:solidFill>
                            <a:srgbClr val="002060"/>
                          </a:solidFill>
                          <a:latin typeface="Calibri" panose="020F0502020204030204"/>
                          <a:ea typeface="+mn-ea"/>
                          <a:cs typeface="Segoe UI" panose="020B0502040204020203" pitchFamily="34" charset="0"/>
                        </a:rPr>
                        <a:t>бюджетные</a:t>
                      </a:r>
                      <a:r>
                        <a:rPr lang="ru-RU" sz="1200" i="1" kern="1200" baseline="0" dirty="0">
                          <a:solidFill>
                            <a:srgbClr val="002060"/>
                          </a:solidFill>
                          <a:latin typeface="Calibri" panose="020F0502020204030204"/>
                          <a:ea typeface="+mn-ea"/>
                          <a:cs typeface="Segoe UI" panose="020B0502040204020203" pitchFamily="34" charset="0"/>
                        </a:rPr>
                        <a:t> кредиты</a:t>
                      </a:r>
                      <a:endParaRPr lang="ru-RU" sz="1200" i="1" dirty="0">
                        <a:solidFill>
                          <a:srgbClr val="002060"/>
                        </a:solidFill>
                        <a:latin typeface="+mn-lt"/>
                        <a:cs typeface="Segoe UI" panose="020B0502040204020203" pitchFamily="34" charset="0"/>
                      </a:endParaRPr>
                    </a:p>
                    <a:p>
                      <a:pPr marL="358775" indent="-103188">
                        <a:buFont typeface="Times New Roman" panose="02020603050405020304" pitchFamily="18" charset="0"/>
                        <a:buChar char="̶"/>
                      </a:pPr>
                      <a:r>
                        <a:rPr lang="ru-RU" sz="1050" i="0" dirty="0">
                          <a:solidFill>
                            <a:srgbClr val="002060"/>
                          </a:solidFill>
                          <a:latin typeface="+mn-lt"/>
                          <a:cs typeface="Segoe UI" panose="020B0502040204020203" pitchFamily="34" charset="0"/>
                        </a:rPr>
                        <a:t>привлечение</a:t>
                      </a:r>
                    </a:p>
                    <a:p>
                      <a:pPr marL="358775" indent="-103188">
                        <a:buFont typeface="Times New Roman" panose="02020603050405020304" pitchFamily="18" charset="0"/>
                        <a:buChar char="̶"/>
                      </a:pPr>
                      <a:r>
                        <a:rPr lang="ru-RU" sz="1050" i="0" dirty="0">
                          <a:solidFill>
                            <a:srgbClr val="002060"/>
                          </a:solidFill>
                          <a:latin typeface="+mn-lt"/>
                          <a:cs typeface="Segoe UI" panose="020B0502040204020203" pitchFamily="34" charset="0"/>
                        </a:rPr>
                        <a:t>погашение </a:t>
                      </a:r>
                    </a:p>
                  </a:txBody>
                  <a:tcPr anchor="ctr">
                    <a:lnL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noProof="0" dirty="0">
                          <a:solidFill>
                            <a:srgbClr val="002060"/>
                          </a:solidFill>
                          <a:latin typeface="Calibri" panose="020F0502020204030204"/>
                          <a:ea typeface="+mn-ea"/>
                          <a:cs typeface="Segoe UI" panose="020B0502040204020203" pitchFamily="34" charset="0"/>
                        </a:rPr>
                        <a:t>- 1 684,8</a:t>
                      </a:r>
                    </a:p>
                    <a:p>
                      <a:pPr algn="ctr"/>
                      <a:r>
                        <a:rPr lang="ru-RU" sz="1000" i="0" dirty="0">
                          <a:solidFill>
                            <a:srgbClr val="002060"/>
                          </a:solidFill>
                          <a:latin typeface="+mn-lt"/>
                          <a:cs typeface="Segoe UI" panose="020B0502040204020203" pitchFamily="34" charset="0"/>
                        </a:rPr>
                        <a:t>500,0</a:t>
                      </a:r>
                    </a:p>
                    <a:p>
                      <a:pPr algn="ctr"/>
                      <a:r>
                        <a:rPr lang="ru-RU" sz="1000" i="0" dirty="0">
                          <a:solidFill>
                            <a:srgbClr val="002060"/>
                          </a:solidFill>
                          <a:latin typeface="+mn-lt"/>
                          <a:cs typeface="Segoe UI" panose="020B0502040204020203" pitchFamily="34" charset="0"/>
                        </a:rPr>
                        <a:t>- 2 184,8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Segoe UI" panose="020B0502040204020203" pitchFamily="34" charset="0"/>
                        </a:rPr>
                        <a:t>- 475,5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0" kern="1200" noProof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 –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Segoe UI" panose="020B0502040204020203" pitchFamily="34" charset="0"/>
                        </a:rPr>
                        <a:t>- 475,5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Segoe UI" panose="020B0502040204020203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0" kern="1200" noProof="0" dirty="0">
                          <a:solidFill>
                            <a:srgbClr val="002060"/>
                          </a:solidFill>
                          <a:latin typeface="Calibri" panose="020F0502020204030204"/>
                          <a:ea typeface="+mn-ea"/>
                          <a:cs typeface="Segoe UI" panose="020B0502040204020203" pitchFamily="34" charset="0"/>
                        </a:rPr>
                        <a:t>– </a:t>
                      </a:r>
                      <a:endParaRPr lang="ru-RU" sz="1000" i="0" kern="1200" noProof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Segoe UI" panose="020B0502040204020203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6637193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82563" indent="-103188">
                        <a:buFont typeface="Times New Roman" panose="02020603050405020304" pitchFamily="18" charset="0"/>
                        <a:buChar char="̶"/>
                      </a:pPr>
                      <a:r>
                        <a:rPr lang="ru-RU" sz="1200" i="1" dirty="0">
                          <a:solidFill>
                            <a:srgbClr val="002060"/>
                          </a:solidFill>
                          <a:latin typeface="+mn-lt"/>
                          <a:cs typeface="Segoe UI" panose="020B0502040204020203" pitchFamily="34" charset="0"/>
                        </a:rPr>
                        <a:t> остатки на счете городского бюджета</a:t>
                      </a:r>
                    </a:p>
                  </a:txBody>
                  <a:tcPr anchor="ctr">
                    <a:lnL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200" i="1" dirty="0">
                          <a:solidFill>
                            <a:srgbClr val="002060"/>
                          </a:solidFill>
                          <a:latin typeface="+mn-lt"/>
                          <a:cs typeface="Segoe UI" panose="020B0502040204020203" pitchFamily="34" charset="0"/>
                        </a:rPr>
                        <a:t>150,0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noProof="0" dirty="0">
                          <a:solidFill>
                            <a:srgbClr val="002060"/>
                          </a:solidFill>
                          <a:latin typeface="Calibri" panose="020F0502020204030204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1200" i="1" kern="1200" noProof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noProof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– 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721699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406E5CA-227C-4C0E-88DC-0C058DA56F5C}"/>
              </a:ext>
            </a:extLst>
          </p:cNvPr>
          <p:cNvSpPr txBox="1"/>
          <p:nvPr/>
        </p:nvSpPr>
        <p:spPr>
          <a:xfrm>
            <a:off x="5587252" y="798062"/>
            <a:ext cx="12955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42852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МЛН.РУБ.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242852">
                  <a:lumMod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80118A2-94C7-48BB-9F21-E78C72A393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21"/>
          <a:stretch/>
        </p:blipFill>
        <p:spPr>
          <a:xfrm>
            <a:off x="667227" y="8108158"/>
            <a:ext cx="5523546" cy="175204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4EDDCF7-E3AE-427F-9A59-C40DB3CDC0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8" t="3147" r="38888" b="59348"/>
          <a:stretch/>
        </p:blipFill>
        <p:spPr>
          <a:xfrm>
            <a:off x="1391127" y="5810364"/>
            <a:ext cx="1326673" cy="107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383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3CA60B5-4A44-4CEB-86FA-BF21210F5BAF}"/>
              </a:ext>
            </a:extLst>
          </p:cNvPr>
          <p:cNvSpPr/>
          <p:nvPr/>
        </p:nvSpPr>
        <p:spPr>
          <a:xfrm>
            <a:off x="140853" y="4320759"/>
            <a:ext cx="17212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ea typeface="Cambria" panose="02040503050406030204" pitchFamily="18" charset="0"/>
              </a:rPr>
              <a:t>Доходы от предусмотренных законодательством РФ о налогах и сборах федеральных налогов и сборов, в том числе от налогов, предусмотренных специальными налоговыми режимами, региональных и местных налогов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80BD9E-E4C5-41F3-80DC-CD67D16D75F3}"/>
              </a:ext>
            </a:extLst>
          </p:cNvPr>
          <p:cNvSpPr/>
          <p:nvPr/>
        </p:nvSpPr>
        <p:spPr>
          <a:xfrm>
            <a:off x="1968014" y="4320759"/>
            <a:ext cx="24713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ea typeface="Cambria" panose="02040503050406030204" pitchFamily="18" charset="0"/>
              </a:rPr>
              <a:t>Поступления от продажи и использования</a:t>
            </a:r>
            <a:r>
              <a:rPr lang="en-US" sz="900" dirty="0">
                <a:ea typeface="Cambria" panose="02040503050406030204" pitchFamily="18" charset="0"/>
              </a:rPr>
              <a:t> </a:t>
            </a:r>
            <a:r>
              <a:rPr lang="ru-RU" sz="900" dirty="0">
                <a:ea typeface="Cambria" panose="02040503050406030204" pitchFamily="18" charset="0"/>
              </a:rPr>
              <a:t>имущества, находящегося в муниципальной собственности, доходы от платных услуг, оказываемых казенными учреждениями, средства, полученные в результате применения мер гражданско-правовой, административной и уголовной ответственности, иные неналоговые доходы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D00989E-93AB-4A00-832C-9178150C14B6}"/>
              </a:ext>
            </a:extLst>
          </p:cNvPr>
          <p:cNvSpPr/>
          <p:nvPr/>
        </p:nvSpPr>
        <p:spPr>
          <a:xfrm>
            <a:off x="4431047" y="4320759"/>
            <a:ext cx="18751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ea typeface="Cambria" panose="02040503050406030204" pitchFamily="18" charset="0"/>
              </a:rPr>
              <a:t>Дотации, субсидии , субвенции, иные межбюджетные трансферты из других бюджетов бюджетной системы РФ, безвозмездные поступления от физических и юридических лиц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6B9FE0-20CC-434F-A257-EEBA31A7F5B3}"/>
              </a:ext>
            </a:extLst>
          </p:cNvPr>
          <p:cNvSpPr txBox="1"/>
          <p:nvPr/>
        </p:nvSpPr>
        <p:spPr>
          <a:xfrm>
            <a:off x="140853" y="4133942"/>
            <a:ext cx="17580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accent1">
                    <a:lumMod val="50000"/>
                  </a:schemeClr>
                </a:solidFill>
                <a:ea typeface="Cambria" panose="02040503050406030204" pitchFamily="18" charset="0"/>
              </a:rPr>
              <a:t>НАЛОГОВЫЕ ДОХОДЫ</a:t>
            </a:r>
            <a:endParaRPr lang="ru-RU" sz="1050" b="1" dirty="0">
              <a:solidFill>
                <a:schemeClr val="accent1">
                  <a:lumMod val="50000"/>
                </a:schemeClr>
              </a:solidFill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5C034F-28D4-4A3A-9B2B-1CA18F8B5B46}"/>
              </a:ext>
            </a:extLst>
          </p:cNvPr>
          <p:cNvSpPr txBox="1"/>
          <p:nvPr/>
        </p:nvSpPr>
        <p:spPr>
          <a:xfrm>
            <a:off x="1968014" y="4133942"/>
            <a:ext cx="22068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accent1">
                    <a:lumMod val="50000"/>
                  </a:schemeClr>
                </a:solidFill>
                <a:ea typeface="Cambria" panose="02040503050406030204" pitchFamily="18" charset="0"/>
              </a:rPr>
              <a:t>НЕНАЛОГОВЫЕ ДОХОДЫ</a:t>
            </a:r>
            <a:endParaRPr lang="ru-RU" sz="1050" b="1" dirty="0">
              <a:solidFill>
                <a:schemeClr val="accent1">
                  <a:lumMod val="50000"/>
                </a:schemeClr>
              </a:solidFill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9FB3C3-56C9-48AA-9F64-1A2FE2B4DDF6}"/>
              </a:ext>
            </a:extLst>
          </p:cNvPr>
          <p:cNvSpPr txBox="1"/>
          <p:nvPr/>
        </p:nvSpPr>
        <p:spPr>
          <a:xfrm>
            <a:off x="4431046" y="4133942"/>
            <a:ext cx="23424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accent1">
                    <a:lumMod val="50000"/>
                  </a:schemeClr>
                </a:solidFill>
                <a:ea typeface="Cambria" panose="02040503050406030204" pitchFamily="18" charset="0"/>
              </a:rPr>
              <a:t>БЕЗВОЗДМЕЗДНЫЕ ПОСТУПЛЕНИЯ</a:t>
            </a:r>
            <a:endParaRPr lang="ru-RU" sz="1050" b="1" dirty="0">
              <a:solidFill>
                <a:schemeClr val="accent1">
                  <a:lumMod val="50000"/>
                </a:schemeClr>
              </a:solidFill>
              <a:ea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33C46CA-8FC1-43E1-A15F-18EDEE6A026F}"/>
              </a:ext>
            </a:extLst>
          </p:cNvPr>
          <p:cNvSpPr txBox="1"/>
          <p:nvPr/>
        </p:nvSpPr>
        <p:spPr>
          <a:xfrm>
            <a:off x="-1" y="63643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cap="all" spc="-7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Доходы городского бюджета</a:t>
            </a:r>
            <a:r>
              <a:rPr lang="ru-RU" sz="2000" b="1" cap="all" spc="-7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Segoe UI" panose="020B0502040204020203" pitchFamily="34" charset="0"/>
              </a:rPr>
              <a:t>, млн. руб.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2F4E7AB-6A70-42D6-87AB-0213E31F482F}"/>
              </a:ext>
            </a:extLst>
          </p:cNvPr>
          <p:cNvSpPr txBox="1"/>
          <p:nvPr/>
        </p:nvSpPr>
        <p:spPr>
          <a:xfrm>
            <a:off x="1296651" y="583544"/>
            <a:ext cx="181627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НАЛОГОВЫЕ И НЕНАЛОГОВЫЕ ДОХОДЫ</a:t>
            </a:r>
            <a:endParaRPr lang="ru-RU" sz="10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A94F852-E073-49A6-8739-207863BEE885}"/>
              </a:ext>
            </a:extLst>
          </p:cNvPr>
          <p:cNvSpPr txBox="1"/>
          <p:nvPr/>
        </p:nvSpPr>
        <p:spPr>
          <a:xfrm>
            <a:off x="2961670" y="583426"/>
            <a:ext cx="13807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БЕЗВОЗДМЕЗДНЫЕ</a:t>
            </a:r>
            <a:r>
              <a:rPr lang="ru-RU" sz="105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ПОСТУПЛЕНИЯ</a:t>
            </a:r>
            <a:endParaRPr lang="ru-RU" sz="105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68" name="Таблица 67">
            <a:extLst>
              <a:ext uri="{FF2B5EF4-FFF2-40B4-BE49-F238E27FC236}">
                <a16:creationId xmlns:a16="http://schemas.microsoft.com/office/drawing/2014/main" id="{10FD8EA6-27CB-432A-99AA-B88D25631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701461"/>
              </p:ext>
            </p:extLst>
          </p:nvPr>
        </p:nvGraphicFramePr>
        <p:xfrm>
          <a:off x="0" y="5999424"/>
          <a:ext cx="6858000" cy="3906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117">
                  <a:extLst>
                    <a:ext uri="{9D8B030D-6E8A-4147-A177-3AD203B41FA5}">
                      <a16:colId xmlns:a16="http://schemas.microsoft.com/office/drawing/2014/main" val="3872314543"/>
                    </a:ext>
                  </a:extLst>
                </a:gridCol>
                <a:gridCol w="3107277">
                  <a:extLst>
                    <a:ext uri="{9D8B030D-6E8A-4147-A177-3AD203B41FA5}">
                      <a16:colId xmlns:a16="http://schemas.microsoft.com/office/drawing/2014/main" val="2450478146"/>
                    </a:ext>
                  </a:extLst>
                </a:gridCol>
                <a:gridCol w="1215303">
                  <a:extLst>
                    <a:ext uri="{9D8B030D-6E8A-4147-A177-3AD203B41FA5}">
                      <a16:colId xmlns:a16="http://schemas.microsoft.com/office/drawing/2014/main" val="3341098192"/>
                    </a:ext>
                  </a:extLst>
                </a:gridCol>
                <a:gridCol w="1215303">
                  <a:extLst>
                    <a:ext uri="{9D8B030D-6E8A-4147-A177-3AD203B41FA5}">
                      <a16:colId xmlns:a16="http://schemas.microsoft.com/office/drawing/2014/main" val="109642251"/>
                    </a:ext>
                  </a:extLst>
                </a:gridCol>
              </a:tblGrid>
              <a:tr h="43064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Вышестоящие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</a:rPr>
                        <a:t> бюджеты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Бюджет города Липецка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3124606"/>
                  </a:ext>
                </a:extLst>
              </a:tr>
              <a:tr h="261464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Федеральные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Налог на прибыль организаций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1771608"/>
                  </a:ext>
                </a:extLst>
              </a:tr>
              <a:tr h="261464">
                <a:tc vMerge="1"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109D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Налог на доходы физических лиц (основной)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82,5%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17,5%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34149"/>
                  </a:ext>
                </a:extLst>
              </a:tr>
              <a:tr h="261464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Региональные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Налог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на имущество организаций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6536185"/>
                  </a:ext>
                </a:extLst>
              </a:tr>
              <a:tr h="261464">
                <a:tc vMerge="1"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109D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Транспортный налог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4061770"/>
                  </a:ext>
                </a:extLst>
              </a:tr>
              <a:tr h="26146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Местные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Налог на имущество физических лиц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231779"/>
                  </a:ext>
                </a:extLst>
              </a:tr>
              <a:tr h="26146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Земельный налог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925129"/>
                  </a:ext>
                </a:extLst>
              </a:tr>
              <a:tr h="26146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Туристический налог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665270"/>
                  </a:ext>
                </a:extLst>
              </a:tr>
              <a:tr h="261464">
                <a:tc rowSpan="4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Специальные налоговые режимы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Налог, взимаемый в связи  с применением УСН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85%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15%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893561"/>
                  </a:ext>
                </a:extLst>
              </a:tr>
              <a:tr h="261464">
                <a:tc vMerge="1"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109D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Единый сельскохозяйственный налог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978841"/>
                  </a:ext>
                </a:extLst>
              </a:tr>
              <a:tr h="430646">
                <a:tc vMerge="1"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109D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Налог, взимаемый в связи с применением патентной системы налогообложения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454814"/>
                  </a:ext>
                </a:extLst>
              </a:tr>
              <a:tr h="261464">
                <a:tc vMerge="1"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109D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 на профессиональный доход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1128554"/>
                  </a:ext>
                </a:extLst>
              </a:tr>
              <a:tr h="43064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Неналоговые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</a:rPr>
                        <a:t> доходы 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Плата за негативное воздействие на окружающую</a:t>
                      </a:r>
                      <a:r>
                        <a:rPr lang="ru-RU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среду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5167"/>
                  </a:ext>
                </a:extLst>
              </a:tr>
            </a:tbl>
          </a:graphicData>
        </a:graphic>
      </p:graphicFrame>
      <p:sp>
        <p:nvSpPr>
          <p:cNvPr id="69" name="TextBox 68">
            <a:extLst>
              <a:ext uri="{FF2B5EF4-FFF2-40B4-BE49-F238E27FC236}">
                <a16:creationId xmlns:a16="http://schemas.microsoft.com/office/drawing/2014/main" id="{5BF0F91D-5C23-42B1-83F7-A1A3F1AD291A}"/>
              </a:ext>
            </a:extLst>
          </p:cNvPr>
          <p:cNvSpPr txBox="1"/>
          <p:nvPr/>
        </p:nvSpPr>
        <p:spPr>
          <a:xfrm>
            <a:off x="0" y="5612204"/>
            <a:ext cx="685800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cap="all" spc="-70" dirty="0">
                <a:solidFill>
                  <a:schemeClr val="accent1">
                    <a:lumMod val="50000"/>
                  </a:schemeClr>
                </a:solidFill>
                <a:ea typeface="Cambria" panose="02040503050406030204" pitchFamily="18" charset="0"/>
                <a:cs typeface="Segoe UI" panose="020B0502040204020203" pitchFamily="34" charset="0"/>
              </a:rPr>
              <a:t>Распределение основных налоговых и неналоговых доходов в 2026 году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23DAA03-317C-40E8-9AE3-B1402CAE445D}"/>
              </a:ext>
            </a:extLst>
          </p:cNvPr>
          <p:cNvSpPr txBox="1"/>
          <p:nvPr/>
        </p:nvSpPr>
        <p:spPr>
          <a:xfrm>
            <a:off x="4621560" y="591295"/>
            <a:ext cx="11776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solidFill>
                  <a:schemeClr val="tx2">
                    <a:lumMod val="50000"/>
                  </a:schemeClr>
                </a:solidFill>
              </a:rPr>
              <a:t>ИТОГО</a:t>
            </a:r>
          </a:p>
        </p:txBody>
      </p:sp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1B026830-0A20-45BB-BB8B-DB5002609C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t="28467" r="65313" b="31666"/>
          <a:stretch/>
        </p:blipFill>
        <p:spPr>
          <a:xfrm>
            <a:off x="112165" y="3431159"/>
            <a:ext cx="841586" cy="695089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952FE786-1339-4C15-A2CD-5DB75BE013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5" t="28467" r="33465" b="31666"/>
          <a:stretch/>
        </p:blipFill>
        <p:spPr>
          <a:xfrm>
            <a:off x="2006162" y="3431159"/>
            <a:ext cx="841586" cy="695089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C37B7454-621B-4D25-9D69-FA16A5F805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4" t="28467" r="2886" b="31666"/>
          <a:stretch/>
        </p:blipFill>
        <p:spPr>
          <a:xfrm>
            <a:off x="4446706" y="3431159"/>
            <a:ext cx="841586" cy="695089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1F24E0FB-E4BE-4734-80A9-8A357438E9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2" b="10131"/>
          <a:stretch/>
        </p:blipFill>
        <p:spPr>
          <a:xfrm>
            <a:off x="1063018" y="995252"/>
            <a:ext cx="4965382" cy="239786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A3F2E7FF-5D8D-478D-9733-30441AA419F7}"/>
              </a:ext>
            </a:extLst>
          </p:cNvPr>
          <p:cNvSpPr txBox="1"/>
          <p:nvPr/>
        </p:nvSpPr>
        <p:spPr>
          <a:xfrm>
            <a:off x="592101" y="1294636"/>
            <a:ext cx="841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2026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6212F95-686D-42FA-9788-C2DBC96813F2}"/>
              </a:ext>
            </a:extLst>
          </p:cNvPr>
          <p:cNvSpPr txBox="1"/>
          <p:nvPr/>
        </p:nvSpPr>
        <p:spPr>
          <a:xfrm>
            <a:off x="592101" y="1994129"/>
            <a:ext cx="1235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2027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31B1665-2791-475C-9807-ADC1380EBF7F}"/>
              </a:ext>
            </a:extLst>
          </p:cNvPr>
          <p:cNvSpPr txBox="1"/>
          <p:nvPr/>
        </p:nvSpPr>
        <p:spPr>
          <a:xfrm>
            <a:off x="592101" y="2710497"/>
            <a:ext cx="1015870" cy="298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2028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BBD993B-AFE8-4492-90D5-321C23D7487D}"/>
              </a:ext>
            </a:extLst>
          </p:cNvPr>
          <p:cNvSpPr txBox="1"/>
          <p:nvPr/>
        </p:nvSpPr>
        <p:spPr>
          <a:xfrm>
            <a:off x="1344395" y="1446461"/>
            <a:ext cx="8130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 i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algn="r"/>
            <a:r>
              <a:rPr lang="ru-RU" sz="1200" b="0" i="0" dirty="0">
                <a:solidFill>
                  <a:schemeClr val="tx1"/>
                </a:solidFill>
              </a:rPr>
              <a:t>(39,1</a:t>
            </a:r>
            <a:r>
              <a:rPr lang="en-US" sz="1200" b="0" i="0" dirty="0">
                <a:solidFill>
                  <a:schemeClr val="tx1"/>
                </a:solidFill>
              </a:rPr>
              <a:t>%</a:t>
            </a:r>
            <a:r>
              <a:rPr lang="ru-RU" sz="1200" b="0" i="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D523E6F-4101-48CF-AF1C-72B3E74A911C}"/>
              </a:ext>
            </a:extLst>
          </p:cNvPr>
          <p:cNvSpPr txBox="1"/>
          <p:nvPr/>
        </p:nvSpPr>
        <p:spPr>
          <a:xfrm>
            <a:off x="2541013" y="1241391"/>
            <a:ext cx="160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12 932,4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1256C0A-D544-4A5B-80A0-8B22E14619EE}"/>
              </a:ext>
            </a:extLst>
          </p:cNvPr>
          <p:cNvSpPr txBox="1"/>
          <p:nvPr/>
        </p:nvSpPr>
        <p:spPr>
          <a:xfrm>
            <a:off x="2772186" y="2857072"/>
            <a:ext cx="803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1400" b="1" i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z="1200" b="0" i="0" dirty="0">
                <a:solidFill>
                  <a:schemeClr val="tx1"/>
                </a:solidFill>
              </a:rPr>
              <a:t>(</a:t>
            </a:r>
            <a:r>
              <a:rPr lang="en-US" sz="1200" b="0" i="0" dirty="0">
                <a:solidFill>
                  <a:schemeClr val="tx1"/>
                </a:solidFill>
              </a:rPr>
              <a:t>5</a:t>
            </a:r>
            <a:r>
              <a:rPr lang="ru-RU" sz="1200" b="0" i="0" dirty="0">
                <a:solidFill>
                  <a:schemeClr val="tx1"/>
                </a:solidFill>
              </a:rPr>
              <a:t>5,3</a:t>
            </a:r>
            <a:r>
              <a:rPr lang="en-US" sz="1200" b="0" i="0" dirty="0">
                <a:solidFill>
                  <a:schemeClr val="tx1"/>
                </a:solidFill>
              </a:rPr>
              <a:t>%</a:t>
            </a:r>
            <a:r>
              <a:rPr lang="ru-RU" sz="1200" b="0" i="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F68AE0B-ECA6-45E0-AC76-96200D99F249}"/>
              </a:ext>
            </a:extLst>
          </p:cNvPr>
          <p:cNvSpPr txBox="1"/>
          <p:nvPr/>
        </p:nvSpPr>
        <p:spPr>
          <a:xfrm>
            <a:off x="1362755" y="2857072"/>
            <a:ext cx="803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1400" b="1" i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z="1200" b="0" i="0" dirty="0">
                <a:solidFill>
                  <a:schemeClr val="tx1"/>
                </a:solidFill>
              </a:rPr>
              <a:t>(</a:t>
            </a:r>
            <a:r>
              <a:rPr lang="en-US" sz="1200" b="0" i="0" dirty="0">
                <a:solidFill>
                  <a:schemeClr val="tx1"/>
                </a:solidFill>
              </a:rPr>
              <a:t>4</a:t>
            </a:r>
            <a:r>
              <a:rPr lang="ru-RU" sz="1200" b="0" i="0" dirty="0">
                <a:solidFill>
                  <a:schemeClr val="tx1"/>
                </a:solidFill>
              </a:rPr>
              <a:t>4,7</a:t>
            </a:r>
            <a:r>
              <a:rPr lang="en-US" sz="1200" b="0" i="0" dirty="0">
                <a:solidFill>
                  <a:schemeClr val="tx1"/>
                </a:solidFill>
              </a:rPr>
              <a:t>%</a:t>
            </a:r>
            <a:r>
              <a:rPr lang="ru-RU" sz="1200" b="0" i="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F0DE593-F77E-4D72-B791-2AABD1693946}"/>
              </a:ext>
            </a:extLst>
          </p:cNvPr>
          <p:cNvSpPr txBox="1"/>
          <p:nvPr/>
        </p:nvSpPr>
        <p:spPr>
          <a:xfrm>
            <a:off x="2792205" y="2169418"/>
            <a:ext cx="803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 i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algn="r"/>
            <a:r>
              <a:rPr lang="ru-RU" sz="1200" b="0" i="0" dirty="0">
                <a:solidFill>
                  <a:schemeClr val="tx1"/>
                </a:solidFill>
              </a:rPr>
              <a:t>(59,1</a:t>
            </a:r>
            <a:r>
              <a:rPr lang="en-US" sz="1200" b="0" i="0" dirty="0">
                <a:solidFill>
                  <a:schemeClr val="tx1"/>
                </a:solidFill>
              </a:rPr>
              <a:t>%</a:t>
            </a:r>
            <a:r>
              <a:rPr lang="ru-RU" sz="1200" b="0" i="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DA7CBCE-E958-47F7-98A1-B41B327AE8A7}"/>
              </a:ext>
            </a:extLst>
          </p:cNvPr>
          <p:cNvSpPr txBox="1"/>
          <p:nvPr/>
        </p:nvSpPr>
        <p:spPr>
          <a:xfrm>
            <a:off x="1344395" y="2162798"/>
            <a:ext cx="803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1400" b="1" i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z="1200" b="0" i="0" dirty="0">
                <a:solidFill>
                  <a:schemeClr val="tx1"/>
                </a:solidFill>
              </a:rPr>
              <a:t>(40,9</a:t>
            </a:r>
            <a:r>
              <a:rPr lang="en-US" sz="1200" b="0" i="0" dirty="0">
                <a:solidFill>
                  <a:schemeClr val="tx1"/>
                </a:solidFill>
              </a:rPr>
              <a:t>%</a:t>
            </a:r>
            <a:r>
              <a:rPr lang="ru-RU" sz="1200" b="0" i="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11B1767-29E1-4D66-84B5-B2AEC1D99E09}"/>
              </a:ext>
            </a:extLst>
          </p:cNvPr>
          <p:cNvSpPr txBox="1"/>
          <p:nvPr/>
        </p:nvSpPr>
        <p:spPr>
          <a:xfrm>
            <a:off x="2803646" y="1465407"/>
            <a:ext cx="803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(60,9</a:t>
            </a:r>
            <a:r>
              <a:rPr lang="en-US" sz="1200" dirty="0"/>
              <a:t>%</a:t>
            </a:r>
            <a:r>
              <a:rPr lang="ru-RU" sz="12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8D1E2D0-A095-4C79-BCE2-A9F453539F45}"/>
              </a:ext>
            </a:extLst>
          </p:cNvPr>
          <p:cNvSpPr txBox="1"/>
          <p:nvPr/>
        </p:nvSpPr>
        <p:spPr>
          <a:xfrm>
            <a:off x="2516922" y="1941691"/>
            <a:ext cx="160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12 133,6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F5D72EB-669F-4A2E-AF31-9814598D8DA9}"/>
              </a:ext>
            </a:extLst>
          </p:cNvPr>
          <p:cNvSpPr txBox="1"/>
          <p:nvPr/>
        </p:nvSpPr>
        <p:spPr>
          <a:xfrm>
            <a:off x="2574206" y="2649737"/>
            <a:ext cx="1566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10 577,8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38F6C67-52EF-4FE9-8A8F-3739B6EDB5DD}"/>
              </a:ext>
            </a:extLst>
          </p:cNvPr>
          <p:cNvSpPr txBox="1"/>
          <p:nvPr/>
        </p:nvSpPr>
        <p:spPr>
          <a:xfrm>
            <a:off x="1709243" y="1234100"/>
            <a:ext cx="1023847" cy="275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8 314,9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1FB7BB3-DFE9-4557-99A1-F9EDAF835FC5}"/>
              </a:ext>
            </a:extLst>
          </p:cNvPr>
          <p:cNvSpPr txBox="1"/>
          <p:nvPr/>
        </p:nvSpPr>
        <p:spPr>
          <a:xfrm>
            <a:off x="1709243" y="1940178"/>
            <a:ext cx="1023847" cy="275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8 407,9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7746919-6803-4663-BA37-4B8A13ECCD28}"/>
              </a:ext>
            </a:extLst>
          </p:cNvPr>
          <p:cNvSpPr txBox="1"/>
          <p:nvPr/>
        </p:nvSpPr>
        <p:spPr>
          <a:xfrm>
            <a:off x="1679014" y="2642072"/>
            <a:ext cx="1023847" cy="275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8 542,4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70F3D57-79C2-49F3-A712-DAF219427AC3}"/>
              </a:ext>
            </a:extLst>
          </p:cNvPr>
          <p:cNvSpPr txBox="1"/>
          <p:nvPr/>
        </p:nvSpPr>
        <p:spPr>
          <a:xfrm>
            <a:off x="4517793" y="1294636"/>
            <a:ext cx="1023847" cy="275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21 247,3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9FCEAFD-F280-4684-AB87-E1200CC541C0}"/>
              </a:ext>
            </a:extLst>
          </p:cNvPr>
          <p:cNvSpPr txBox="1"/>
          <p:nvPr/>
        </p:nvSpPr>
        <p:spPr>
          <a:xfrm>
            <a:off x="4517793" y="2013337"/>
            <a:ext cx="1023847" cy="275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20 541,5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CE0ADB7-5625-448B-B742-C739F2261BC8}"/>
              </a:ext>
            </a:extLst>
          </p:cNvPr>
          <p:cNvSpPr txBox="1"/>
          <p:nvPr/>
        </p:nvSpPr>
        <p:spPr>
          <a:xfrm>
            <a:off x="4549341" y="2705900"/>
            <a:ext cx="1023847" cy="275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19 120,2</a:t>
            </a:r>
          </a:p>
        </p:txBody>
      </p:sp>
    </p:spTree>
    <p:extLst>
      <p:ext uri="{BB962C8B-B14F-4D97-AF65-F5344CB8AC3E}">
        <p14:creationId xmlns:p14="http://schemas.microsoft.com/office/powerpoint/2010/main" val="12366994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2092</TotalTime>
  <Words>5586</Words>
  <Application>Microsoft Office PowerPoint</Application>
  <PresentationFormat>Лист A4 (210x297 мм)</PresentationFormat>
  <Paragraphs>1343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2" baseType="lpstr">
      <vt:lpstr>Arial</vt:lpstr>
      <vt:lpstr>Calibri</vt:lpstr>
      <vt:lpstr>Calibri Light</vt:lpstr>
      <vt:lpstr>Cambria</vt:lpstr>
      <vt:lpstr>Segoe UI</vt:lpstr>
      <vt:lpstr>Segoe UI Semibold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Аверина Яна Александровна</dc:creator>
  <cp:lastModifiedBy>Аверина Яна Александровна</cp:lastModifiedBy>
  <cp:revision>105</cp:revision>
  <dcterms:created xsi:type="dcterms:W3CDTF">2026-04-01T14:05:52Z</dcterms:created>
  <dcterms:modified xsi:type="dcterms:W3CDTF">2026-04-10T09:59:32Z</dcterms:modified>
</cp:coreProperties>
</file>