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4" r:id="rId1"/>
  </p:sldMasterIdLst>
  <p:notesMasterIdLst>
    <p:notesMasterId r:id="rId14"/>
  </p:notesMasterIdLst>
  <p:handoutMasterIdLst>
    <p:handoutMasterId r:id="rId15"/>
  </p:handoutMasterIdLst>
  <p:sldIdLst>
    <p:sldId id="333" r:id="rId2"/>
    <p:sldId id="347" r:id="rId3"/>
    <p:sldId id="332" r:id="rId4"/>
    <p:sldId id="348" r:id="rId5"/>
    <p:sldId id="349" r:id="rId6"/>
    <p:sldId id="351" r:id="rId7"/>
    <p:sldId id="352" r:id="rId8"/>
    <p:sldId id="353" r:id="rId9"/>
    <p:sldId id="356" r:id="rId10"/>
    <p:sldId id="350" r:id="rId11"/>
    <p:sldId id="355" r:id="rId12"/>
    <p:sldId id="354" r:id="rId13"/>
  </p:sldIdLst>
  <p:sldSz cx="12192000" cy="6858000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252D"/>
    <a:srgbClr val="3F6358"/>
    <a:srgbClr val="265886"/>
    <a:srgbClr val="426E69"/>
    <a:srgbClr val="CCECFF"/>
    <a:srgbClr val="E2EEEA"/>
    <a:srgbClr val="2E6CA4"/>
    <a:srgbClr val="FFFFB2"/>
    <a:srgbClr val="E6E6E6"/>
    <a:srgbClr val="FFF2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20" autoAdjust="0"/>
    <p:restoredTop sz="96408" autoAdjust="0"/>
  </p:normalViewPr>
  <p:slideViewPr>
    <p:cSldViewPr snapToGrid="0">
      <p:cViewPr varScale="1">
        <p:scale>
          <a:sx n="82" d="100"/>
          <a:sy n="82" d="100"/>
        </p:scale>
        <p:origin x="102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0121B4-8920-45B4-B4E4-B2A1E8BBF2F0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7FB9B1-16A2-4B45-93E5-97986C17317E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759014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A66C9FC-3324-41F0-B5D8-53BB6615EB45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1CA3C8-CE8F-4963-844E-BB25B7800BA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13427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675679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43008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21659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206531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19370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659521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3419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102264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59606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324033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042272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5BF952-3F50-4BC1-9607-9B4FE866D436}" type="datetimeFigureOut">
              <a:rPr lang="ru-RU" smtClean="0"/>
              <a:t>15.12.2021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7D5EC-A678-4850-9721-7016C514B29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2373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5" r:id="rId1"/>
    <p:sldLayoutId id="2147483726" r:id="rId2"/>
    <p:sldLayoutId id="2147483727" r:id="rId3"/>
    <p:sldLayoutId id="2147483728" r:id="rId4"/>
    <p:sldLayoutId id="2147483729" r:id="rId5"/>
    <p:sldLayoutId id="2147483730" r:id="rId6"/>
    <p:sldLayoutId id="2147483731" r:id="rId7"/>
    <p:sldLayoutId id="2147483732" r:id="rId8"/>
    <p:sldLayoutId id="2147483733" r:id="rId9"/>
    <p:sldLayoutId id="2147483734" r:id="rId10"/>
    <p:sldLayoutId id="214748373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BD252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9890" y="2666490"/>
            <a:ext cx="10386204" cy="1439683"/>
          </a:xfrm>
        </p:spPr>
        <p:txBody>
          <a:bodyPr>
            <a:normAutofit fontScale="90000"/>
          </a:bodyPr>
          <a:lstStyle/>
          <a:p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 ЭТИКИ </a:t>
            </a:r>
            <a:b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СЛУЖЕБНОГО ПОВЕДЕНИЯ </a:t>
            </a:r>
            <a:b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МУНИЦИПАЛЬНОГО </a:t>
            </a:r>
            <a:b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СЛУЖАЩЕГО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69864" y="4599443"/>
            <a:ext cx="6654074" cy="1109695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градостроительства и архитектуры администрации города Липецка </a:t>
            </a:r>
            <a:r>
              <a:rPr lang="ru-RU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312" t="5203" r="2" b="82890"/>
          <a:stretch/>
        </p:blipFill>
        <p:spPr>
          <a:xfrm>
            <a:off x="717750" y="822373"/>
            <a:ext cx="3378238" cy="988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4579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7662" y="234462"/>
            <a:ext cx="8710245" cy="616634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234462"/>
            <a:ext cx="3377477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7681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462"/>
            <a:ext cx="3377477" cy="9876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061" y="1222100"/>
            <a:ext cx="6107723" cy="5553838"/>
          </a:xfrm>
          <a:prstGeom prst="rect">
            <a:avLst/>
          </a:prstGeom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FE1434E4-63DD-4055-9F53-7183997CB8D3}"/>
              </a:ext>
            </a:extLst>
          </p:cNvPr>
          <p:cNvSpPr txBox="1">
            <a:spLocks/>
          </p:cNvSpPr>
          <p:nvPr/>
        </p:nvSpPr>
        <p:spPr>
          <a:xfrm>
            <a:off x="7058515" y="4713106"/>
            <a:ext cx="3567130" cy="592375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endParaRPr lang="ru-RU" sz="1400" dirty="0">
              <a:solidFill>
                <a:schemeClr val="tx1">
                  <a:lumMod val="95000"/>
                  <a:lumOff val="5000"/>
                </a:schemeClr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68462" y="3485799"/>
            <a:ext cx="6096000" cy="3046988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Нравственным долгом и профессиональной обязанностью </a:t>
            </a:r>
            <a:r>
              <a:rPr lang="ru-RU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муниципального служащего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является стремление к постоянному совершенствованию, к росту своих профессиональных навыков, своей квалификации, к получению новых знаний</a:t>
            </a:r>
          </a:p>
        </p:txBody>
      </p:sp>
    </p:spTree>
    <p:extLst>
      <p:ext uri="{BB962C8B-B14F-4D97-AF65-F5344CB8AC3E}">
        <p14:creationId xmlns:p14="http://schemas.microsoft.com/office/powerpoint/2010/main" val="1022009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34462"/>
            <a:ext cx="3377477" cy="9876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060" y="234462"/>
            <a:ext cx="8804031" cy="6365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18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7312" t="5203" r="2" b="82890"/>
          <a:stretch/>
        </p:blipFill>
        <p:spPr>
          <a:xfrm>
            <a:off x="210974" y="304581"/>
            <a:ext cx="3378238" cy="988095"/>
          </a:xfrm>
          <a:prstGeom prst="rect">
            <a:avLst/>
          </a:prstGeom>
        </p:spPr>
      </p:pic>
      <p:sp>
        <p:nvSpPr>
          <p:cNvPr id="6" name="Заголовок 5"/>
          <p:cNvSpPr>
            <a:spLocks noGrp="1"/>
          </p:cNvSpPr>
          <p:nvPr>
            <p:ph type="ctrTitle"/>
          </p:nvPr>
        </p:nvSpPr>
        <p:spPr>
          <a:xfrm>
            <a:off x="5916058" y="979144"/>
            <a:ext cx="5864644" cy="2387600"/>
          </a:xfrm>
        </p:spPr>
        <p:txBody>
          <a:bodyPr>
            <a:normAutofit fontScale="90000"/>
          </a:bodyPr>
          <a:lstStyle/>
          <a:p>
            <a:pPr algn="r"/>
            <a:r>
              <a:rPr lang="ru-RU" sz="3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Кодекс этики </a:t>
            </a:r>
            <a:r>
              <a:rPr lang="ru-RU" sz="3600" dirty="0">
                <a:latin typeface="Arial" panose="020B0604020202020204" pitchFamily="34" charset="0"/>
                <a:cs typeface="Arial" panose="020B0604020202020204" pitchFamily="34" charset="0"/>
              </a:rPr>
              <a:t>– совокупность общих принципов профессиональной служебной этики и основных правил служебного поведения</a:t>
            </a:r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371" y="3481053"/>
            <a:ext cx="5389331" cy="320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61848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Выноска со стрелкой вправо 6"/>
          <p:cNvSpPr/>
          <p:nvPr/>
        </p:nvSpPr>
        <p:spPr>
          <a:xfrm rot="5400000">
            <a:off x="7135720" y="-3070910"/>
            <a:ext cx="1207008" cy="8163248"/>
          </a:xfrm>
          <a:prstGeom prst="rightArrowCallou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КОДЕКС ЭТИКИ 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197301" y="1764614"/>
            <a:ext cx="7083846" cy="4800600"/>
          </a:xfrm>
        </p:spPr>
        <p:txBody>
          <a:bodyPr>
            <a:noAutofit/>
          </a:bodyPr>
          <a:lstStyle/>
          <a:p>
            <a:pPr algn="just">
              <a:buClr>
                <a:srgbClr val="FFFF00"/>
              </a:buClr>
              <a:buFont typeface="Wingdings" pitchFamily="2" charset="2"/>
              <a:buChar char="v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служит основой для формирования содержания должной морали и поведения в сфере муниципальной службы;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v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призван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помочь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муниципальному служащему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правильно ориентироваться в сложных нравственных коллизиях, ситуациях, обусловленных спецификой его работы;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является важным критерием для определения профессиональной пригодности человека к работе в сфере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муниципальной службы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algn="just">
              <a:buClr>
                <a:srgbClr val="FFFF00"/>
              </a:buClr>
              <a:buFont typeface="Wingdings" pitchFamily="2" charset="2"/>
              <a:buChar char="v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выступает как инструмент общественного контроля за нравственностью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муниципальных служащих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5" y="207959"/>
            <a:ext cx="3263205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78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551" r="-2551"/>
          <a:stretch/>
        </p:blipFill>
        <p:spPr>
          <a:xfrm>
            <a:off x="3085672" y="319578"/>
            <a:ext cx="9106328" cy="5973044"/>
          </a:xfrm>
          <a:prstGeom prst="rect">
            <a:avLst/>
          </a:prstGeom>
          <a:solidFill>
            <a:srgbClr val="C00000"/>
          </a:solidFill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64739" y="203704"/>
            <a:ext cx="3377477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1552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5231" y="175846"/>
            <a:ext cx="8792307" cy="6389078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82677" y="140677"/>
            <a:ext cx="3377477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1200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677" y="140677"/>
            <a:ext cx="3377477" cy="98763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60430" y="140677"/>
            <a:ext cx="9079523" cy="64359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613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677" y="140677"/>
            <a:ext cx="3377477" cy="987638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0768" y="140677"/>
            <a:ext cx="9138139" cy="6447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3311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677" y="140677"/>
            <a:ext cx="3377477" cy="98763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0031" y="269632"/>
            <a:ext cx="8329246" cy="6295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47389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2677" y="140677"/>
            <a:ext cx="3377477" cy="987638"/>
          </a:xfrm>
          <a:prstGeom prst="rect">
            <a:avLst/>
          </a:prstGeom>
        </p:spPr>
      </p:pic>
      <p:sp>
        <p:nvSpPr>
          <p:cNvPr id="4" name="Заголовок 1"/>
          <p:cNvSpPr>
            <a:spLocks noGrp="1"/>
          </p:cNvSpPr>
          <p:nvPr>
            <p:ph type="ctrTitle"/>
          </p:nvPr>
        </p:nvSpPr>
        <p:spPr>
          <a:xfrm>
            <a:off x="4419599" y="140677"/>
            <a:ext cx="7772401" cy="1354047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Arial" panose="020B0604020202020204" pitchFamily="34" charset="0"/>
                <a:cs typeface="Arial" panose="020B0604020202020204" pitchFamily="34" charset="0"/>
              </a:rPr>
              <a:t>Государственный служащий может иметь привилегии, если они:</a:t>
            </a:r>
          </a:p>
        </p:txBody>
      </p:sp>
      <p:sp>
        <p:nvSpPr>
          <p:cNvPr id="5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8831" y="1787769"/>
            <a:ext cx="6178061" cy="3909645"/>
          </a:xfrm>
        </p:spPr>
        <p:txBody>
          <a:bodyPr>
            <a:normAutofit/>
          </a:bodyPr>
          <a:lstStyle/>
          <a:p>
            <a:pPr algn="l">
              <a:buClr>
                <a:srgbClr val="FFFF00"/>
              </a:buClr>
              <a:buFont typeface="Wingdings" pitchFamily="2" charset="2"/>
              <a:buChar char="v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четко определены открытыми нормативными положениями, инструкциями;</a:t>
            </a:r>
          </a:p>
          <a:p>
            <a:pPr algn="l">
              <a:buClr>
                <a:srgbClr val="FFFF00"/>
              </a:buCl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способствуют интенсификации и эффективности труда;</a:t>
            </a:r>
          </a:p>
          <a:p>
            <a:pPr algn="l">
              <a:buClr>
                <a:srgbClr val="FFFF00"/>
              </a:buCl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связаны с выполнением определенных служебных функций;</a:t>
            </a:r>
          </a:p>
          <a:p>
            <a:pPr algn="l">
              <a:buClr>
                <a:srgbClr val="FFFF00"/>
              </a:buClr>
              <a:buFont typeface="Wingdings" pitchFamily="2" charset="2"/>
              <a:buChar char="v"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 свидетельствуют об особых заслугах и рассматриваются как дань уважения.</a:t>
            </a:r>
          </a:p>
          <a:p>
            <a:pPr algn="l">
              <a:buClr>
                <a:srgbClr val="FFFF00"/>
              </a:buClr>
              <a:buFont typeface="Wingdings" pitchFamily="2" charset="2"/>
              <a:buChar char="v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254367"/>
            <a:ext cx="4888523" cy="5146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45298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2429</TotalTime>
  <Words>153</Words>
  <Application>Microsoft Office PowerPoint</Application>
  <PresentationFormat>Широкоэкранный</PresentationFormat>
  <Paragraphs>14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Segoe UI</vt:lpstr>
      <vt:lpstr>Times New Roman</vt:lpstr>
      <vt:lpstr>Wingdings</vt:lpstr>
      <vt:lpstr>Тема Office</vt:lpstr>
      <vt:lpstr>КОДЕКС ЭТИКИ  И СЛУЖЕБНОГО ПОВЕДЕНИЯ  МУНИЦИПАЛЬНОГО  СЛУЖАЩЕГО</vt:lpstr>
      <vt:lpstr>Кодекс этики – совокупность общих принципов профессиональной служебной этики и основных правил служебного поведения.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Государственный служащий может иметь привилегии, если они:</vt:lpstr>
      <vt:lpstr>Презентация PowerPoint</vt:lpstr>
      <vt:lpstr>Презентация PowerPoint</vt:lpstr>
      <vt:lpstr>Презентация PowerPoint</vt:lpstr>
    </vt:vector>
  </TitlesOfParts>
  <Company>Департамент образования администрации города Липецка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 Алексеевна Мартынова</dc:creator>
  <cp:lastModifiedBy>Куликова Оксана Вечеславовна</cp:lastModifiedBy>
  <cp:revision>268</cp:revision>
  <cp:lastPrinted>2021-11-09T06:56:31Z</cp:lastPrinted>
  <dcterms:created xsi:type="dcterms:W3CDTF">2019-09-30T08:26:11Z</dcterms:created>
  <dcterms:modified xsi:type="dcterms:W3CDTF">2021-12-15T08:39:16Z</dcterms:modified>
</cp:coreProperties>
</file>